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257" r:id="rId6"/>
    <p:sldId id="260" r:id="rId7"/>
    <p:sldId id="258" r:id="rId8"/>
    <p:sldId id="259" r:id="rId9"/>
    <p:sldId id="261" r:id="rId10"/>
    <p:sldId id="263" r:id="rId11"/>
    <p:sldId id="264" r:id="rId12"/>
    <p:sldId id="265" r:id="rId13"/>
    <p:sldId id="268" r:id="rId14"/>
    <p:sldId id="271" r:id="rId15"/>
    <p:sldId id="273" r:id="rId16"/>
    <p:sldId id="274" r:id="rId17"/>
    <p:sldId id="275" r:id="rId18"/>
    <p:sldId id="277"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8664" autoAdjust="0"/>
  </p:normalViewPr>
  <p:slideViewPr>
    <p:cSldViewPr snapToGrid="0">
      <p:cViewPr varScale="1">
        <p:scale>
          <a:sx n="51" d="100"/>
          <a:sy n="51" d="100"/>
        </p:scale>
        <p:origin x="1204" y="32"/>
      </p:cViewPr>
      <p:guideLst/>
    </p:cSldViewPr>
  </p:slideViewPr>
  <p:notesTextViewPr>
    <p:cViewPr>
      <p:scale>
        <a:sx n="1" d="1"/>
        <a:sy n="1" d="1"/>
      </p:scale>
      <p:origin x="0" y="0"/>
    </p:cViewPr>
  </p:notesTextViewPr>
  <p:notesViewPr>
    <p:cSldViewPr snapToGrid="0">
      <p:cViewPr varScale="1">
        <p:scale>
          <a:sx n="117" d="100"/>
          <a:sy n="117" d="100"/>
        </p:scale>
        <p:origin x="511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01A0D-7286-403B-AF0C-E427291E196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60FCE131-DD59-4D2A-A806-D0601020D05F}">
      <dgm:prSet/>
      <dgm:spPr/>
      <dgm:t>
        <a:bodyPr/>
        <a:lstStyle/>
        <a:p>
          <a:r>
            <a:rPr lang="en-US" b="1" dirty="0"/>
            <a:t>TAM Concept</a:t>
          </a:r>
          <a:r>
            <a:rPr lang="en-US" dirty="0"/>
            <a:t>: Estimating the full market potential of donors.</a:t>
          </a:r>
        </a:p>
      </dgm:t>
    </dgm:pt>
    <dgm:pt modelId="{15525677-D48E-43ED-A164-DE625E64B8A8}" type="parTrans" cxnId="{371CC568-607B-46AA-B5FD-3C691497A54E}">
      <dgm:prSet/>
      <dgm:spPr/>
      <dgm:t>
        <a:bodyPr/>
        <a:lstStyle/>
        <a:p>
          <a:endParaRPr lang="en-US"/>
        </a:p>
      </dgm:t>
    </dgm:pt>
    <dgm:pt modelId="{D4B2DB75-8A84-4D57-8E92-68AAAC15A0BF}" type="sibTrans" cxnId="{371CC568-607B-46AA-B5FD-3C691497A54E}">
      <dgm:prSet/>
      <dgm:spPr/>
      <dgm:t>
        <a:bodyPr/>
        <a:lstStyle/>
        <a:p>
          <a:endParaRPr lang="en-US"/>
        </a:p>
      </dgm:t>
    </dgm:pt>
    <dgm:pt modelId="{6F3FD450-B5E4-4C98-9F08-84CBD5BB02B1}">
      <dgm:prSet/>
      <dgm:spPr/>
      <dgm:t>
        <a:bodyPr/>
        <a:lstStyle/>
        <a:p>
          <a:r>
            <a:rPr lang="en-US" b="1"/>
            <a:t>Application in Fundraising: </a:t>
          </a:r>
          <a:r>
            <a:rPr lang="en-US"/>
            <a:t>Identifying the broadest potential donor pool</a:t>
          </a:r>
        </a:p>
      </dgm:t>
    </dgm:pt>
    <dgm:pt modelId="{C3872412-5035-4FAF-B2CB-D571D0315F97}" type="parTrans" cxnId="{E346906D-A878-4CF1-B446-197BA366A765}">
      <dgm:prSet/>
      <dgm:spPr/>
      <dgm:t>
        <a:bodyPr/>
        <a:lstStyle/>
        <a:p>
          <a:endParaRPr lang="en-US"/>
        </a:p>
      </dgm:t>
    </dgm:pt>
    <dgm:pt modelId="{CB396F97-EEEF-42DD-85AD-5EBA153078DC}" type="sibTrans" cxnId="{E346906D-A878-4CF1-B446-197BA366A765}">
      <dgm:prSet/>
      <dgm:spPr/>
      <dgm:t>
        <a:bodyPr/>
        <a:lstStyle/>
        <a:p>
          <a:endParaRPr lang="en-US"/>
        </a:p>
      </dgm:t>
    </dgm:pt>
    <dgm:pt modelId="{65EBF8E5-D2D2-4784-9A71-94D9E4D85583}">
      <dgm:prSet/>
      <dgm:spPr/>
      <dgm:t>
        <a:bodyPr/>
        <a:lstStyle/>
        <a:p>
          <a:r>
            <a:rPr lang="en-US" b="1"/>
            <a:t>Refinement to SAM: </a:t>
          </a:r>
          <a:r>
            <a:rPr lang="en-US"/>
            <a:t>Serviceable Addressable Market - focusing on donors within reach</a:t>
          </a:r>
        </a:p>
      </dgm:t>
    </dgm:pt>
    <dgm:pt modelId="{4B2D6238-29F7-4DDA-A04E-30BB832D7721}" type="parTrans" cxnId="{14BAF3BD-835A-4BD5-8E0F-90F16A53B515}">
      <dgm:prSet/>
      <dgm:spPr/>
      <dgm:t>
        <a:bodyPr/>
        <a:lstStyle/>
        <a:p>
          <a:endParaRPr lang="en-US"/>
        </a:p>
      </dgm:t>
    </dgm:pt>
    <dgm:pt modelId="{64779947-3C50-4001-ABA5-D60AFAB47DBB}" type="sibTrans" cxnId="{14BAF3BD-835A-4BD5-8E0F-90F16A53B515}">
      <dgm:prSet/>
      <dgm:spPr/>
      <dgm:t>
        <a:bodyPr/>
        <a:lstStyle/>
        <a:p>
          <a:endParaRPr lang="en-US"/>
        </a:p>
      </dgm:t>
    </dgm:pt>
    <dgm:pt modelId="{F39E3BE6-9027-43B4-A291-697F7AAA4C99}">
      <dgm:prSet/>
      <dgm:spPr/>
      <dgm:t>
        <a:bodyPr/>
        <a:lstStyle/>
        <a:p>
          <a:r>
            <a:rPr lang="en-US" b="1"/>
            <a:t>Narrowing to SOM: </a:t>
          </a:r>
          <a:r>
            <a:rPr lang="en-US"/>
            <a:t>Serviceable Obtainable Market - realistic target donor segments</a:t>
          </a:r>
        </a:p>
      </dgm:t>
    </dgm:pt>
    <dgm:pt modelId="{6262E9A2-8CC0-450F-98AD-0D17056323AD}" type="parTrans" cxnId="{06F5CDDC-2B88-4602-847D-BDBE18409486}">
      <dgm:prSet/>
      <dgm:spPr/>
      <dgm:t>
        <a:bodyPr/>
        <a:lstStyle/>
        <a:p>
          <a:endParaRPr lang="en-US"/>
        </a:p>
      </dgm:t>
    </dgm:pt>
    <dgm:pt modelId="{67EBB1EE-16EF-4F55-9D31-FC2628F89EE4}" type="sibTrans" cxnId="{06F5CDDC-2B88-4602-847D-BDBE18409486}">
      <dgm:prSet/>
      <dgm:spPr/>
      <dgm:t>
        <a:bodyPr/>
        <a:lstStyle/>
        <a:p>
          <a:endParaRPr lang="en-US"/>
        </a:p>
      </dgm:t>
    </dgm:pt>
    <dgm:pt modelId="{5F389DA6-E314-4E2D-85F1-537D958D904B}">
      <dgm:prSet/>
      <dgm:spPr/>
      <dgm:t>
        <a:bodyPr/>
        <a:lstStyle/>
        <a:p>
          <a:r>
            <a:rPr lang="en-US" b="1"/>
            <a:t>Strategic Use: </a:t>
          </a:r>
          <a:r>
            <a:rPr lang="en-US"/>
            <a:t>Informing prospect development and fundraising strategies</a:t>
          </a:r>
        </a:p>
      </dgm:t>
    </dgm:pt>
    <dgm:pt modelId="{8E339B9A-6996-4666-93C0-DC29A7463A40}" type="parTrans" cxnId="{2781E547-EDA8-46A7-8161-A91AD7B9EBFD}">
      <dgm:prSet/>
      <dgm:spPr/>
      <dgm:t>
        <a:bodyPr/>
        <a:lstStyle/>
        <a:p>
          <a:endParaRPr lang="en-US"/>
        </a:p>
      </dgm:t>
    </dgm:pt>
    <dgm:pt modelId="{979274A0-E0FD-4DD0-B960-96790E814122}" type="sibTrans" cxnId="{2781E547-EDA8-46A7-8161-A91AD7B9EBFD}">
      <dgm:prSet/>
      <dgm:spPr/>
      <dgm:t>
        <a:bodyPr/>
        <a:lstStyle/>
        <a:p>
          <a:endParaRPr lang="en-US"/>
        </a:p>
      </dgm:t>
    </dgm:pt>
    <dgm:pt modelId="{1DCE4D4F-1454-434E-80E2-8231AC123CF3}" type="pres">
      <dgm:prSet presAssocID="{5FF01A0D-7286-403B-AF0C-E427291E1966}" presName="outerComposite" presStyleCnt="0">
        <dgm:presLayoutVars>
          <dgm:chMax val="5"/>
          <dgm:dir/>
          <dgm:resizeHandles val="exact"/>
        </dgm:presLayoutVars>
      </dgm:prSet>
      <dgm:spPr/>
    </dgm:pt>
    <dgm:pt modelId="{870B80D8-7853-49A6-A767-CFA6F63BC298}" type="pres">
      <dgm:prSet presAssocID="{5FF01A0D-7286-403B-AF0C-E427291E1966}" presName="dummyMaxCanvas" presStyleCnt="0">
        <dgm:presLayoutVars/>
      </dgm:prSet>
      <dgm:spPr/>
    </dgm:pt>
    <dgm:pt modelId="{BF822CBC-33B7-4EC5-AEC8-76CFF0CCD6FF}" type="pres">
      <dgm:prSet presAssocID="{5FF01A0D-7286-403B-AF0C-E427291E1966}" presName="FiveNodes_1" presStyleLbl="node1" presStyleIdx="0" presStyleCnt="5">
        <dgm:presLayoutVars>
          <dgm:bulletEnabled val="1"/>
        </dgm:presLayoutVars>
      </dgm:prSet>
      <dgm:spPr/>
    </dgm:pt>
    <dgm:pt modelId="{17FC172D-D5B7-4116-A746-FD926ECD81BC}" type="pres">
      <dgm:prSet presAssocID="{5FF01A0D-7286-403B-AF0C-E427291E1966}" presName="FiveNodes_2" presStyleLbl="node1" presStyleIdx="1" presStyleCnt="5">
        <dgm:presLayoutVars>
          <dgm:bulletEnabled val="1"/>
        </dgm:presLayoutVars>
      </dgm:prSet>
      <dgm:spPr/>
    </dgm:pt>
    <dgm:pt modelId="{B0E1C17A-21B4-43C8-84CA-1DB4AED51FD4}" type="pres">
      <dgm:prSet presAssocID="{5FF01A0D-7286-403B-AF0C-E427291E1966}" presName="FiveNodes_3" presStyleLbl="node1" presStyleIdx="2" presStyleCnt="5">
        <dgm:presLayoutVars>
          <dgm:bulletEnabled val="1"/>
        </dgm:presLayoutVars>
      </dgm:prSet>
      <dgm:spPr/>
    </dgm:pt>
    <dgm:pt modelId="{0F2A7331-F954-4578-AA48-B2DCFF7A9AEF}" type="pres">
      <dgm:prSet presAssocID="{5FF01A0D-7286-403B-AF0C-E427291E1966}" presName="FiveNodes_4" presStyleLbl="node1" presStyleIdx="3" presStyleCnt="5">
        <dgm:presLayoutVars>
          <dgm:bulletEnabled val="1"/>
        </dgm:presLayoutVars>
      </dgm:prSet>
      <dgm:spPr/>
    </dgm:pt>
    <dgm:pt modelId="{B71098D7-6F1B-4741-B1C8-82B5EAB3C358}" type="pres">
      <dgm:prSet presAssocID="{5FF01A0D-7286-403B-AF0C-E427291E1966}" presName="FiveNodes_5" presStyleLbl="node1" presStyleIdx="4" presStyleCnt="5">
        <dgm:presLayoutVars>
          <dgm:bulletEnabled val="1"/>
        </dgm:presLayoutVars>
      </dgm:prSet>
      <dgm:spPr/>
    </dgm:pt>
    <dgm:pt modelId="{774CCFB0-DE92-4AA4-8159-20B8408D1113}" type="pres">
      <dgm:prSet presAssocID="{5FF01A0D-7286-403B-AF0C-E427291E1966}" presName="FiveConn_1-2" presStyleLbl="fgAccFollowNode1" presStyleIdx="0" presStyleCnt="4">
        <dgm:presLayoutVars>
          <dgm:bulletEnabled val="1"/>
        </dgm:presLayoutVars>
      </dgm:prSet>
      <dgm:spPr/>
    </dgm:pt>
    <dgm:pt modelId="{7F8E7957-2ADE-4CFE-B377-2232796ED8F0}" type="pres">
      <dgm:prSet presAssocID="{5FF01A0D-7286-403B-AF0C-E427291E1966}" presName="FiveConn_2-3" presStyleLbl="fgAccFollowNode1" presStyleIdx="1" presStyleCnt="4">
        <dgm:presLayoutVars>
          <dgm:bulletEnabled val="1"/>
        </dgm:presLayoutVars>
      </dgm:prSet>
      <dgm:spPr/>
    </dgm:pt>
    <dgm:pt modelId="{B46A3E91-4AD7-4D5C-9BE8-2E67914B3570}" type="pres">
      <dgm:prSet presAssocID="{5FF01A0D-7286-403B-AF0C-E427291E1966}" presName="FiveConn_3-4" presStyleLbl="fgAccFollowNode1" presStyleIdx="2" presStyleCnt="4">
        <dgm:presLayoutVars>
          <dgm:bulletEnabled val="1"/>
        </dgm:presLayoutVars>
      </dgm:prSet>
      <dgm:spPr/>
    </dgm:pt>
    <dgm:pt modelId="{0167CC84-2E10-4796-9BCC-3BD00F61369F}" type="pres">
      <dgm:prSet presAssocID="{5FF01A0D-7286-403B-AF0C-E427291E1966}" presName="FiveConn_4-5" presStyleLbl="fgAccFollowNode1" presStyleIdx="3" presStyleCnt="4">
        <dgm:presLayoutVars>
          <dgm:bulletEnabled val="1"/>
        </dgm:presLayoutVars>
      </dgm:prSet>
      <dgm:spPr/>
    </dgm:pt>
    <dgm:pt modelId="{E9BD16EC-3157-4A10-8C83-0594A7637BA2}" type="pres">
      <dgm:prSet presAssocID="{5FF01A0D-7286-403B-AF0C-E427291E1966}" presName="FiveNodes_1_text" presStyleLbl="node1" presStyleIdx="4" presStyleCnt="5">
        <dgm:presLayoutVars>
          <dgm:bulletEnabled val="1"/>
        </dgm:presLayoutVars>
      </dgm:prSet>
      <dgm:spPr/>
    </dgm:pt>
    <dgm:pt modelId="{F4932993-B5EA-4F73-A855-4C673CC55E01}" type="pres">
      <dgm:prSet presAssocID="{5FF01A0D-7286-403B-AF0C-E427291E1966}" presName="FiveNodes_2_text" presStyleLbl="node1" presStyleIdx="4" presStyleCnt="5">
        <dgm:presLayoutVars>
          <dgm:bulletEnabled val="1"/>
        </dgm:presLayoutVars>
      </dgm:prSet>
      <dgm:spPr/>
    </dgm:pt>
    <dgm:pt modelId="{E875C4F9-D9E8-4CF2-9F22-D336730B4712}" type="pres">
      <dgm:prSet presAssocID="{5FF01A0D-7286-403B-AF0C-E427291E1966}" presName="FiveNodes_3_text" presStyleLbl="node1" presStyleIdx="4" presStyleCnt="5">
        <dgm:presLayoutVars>
          <dgm:bulletEnabled val="1"/>
        </dgm:presLayoutVars>
      </dgm:prSet>
      <dgm:spPr/>
    </dgm:pt>
    <dgm:pt modelId="{BB2A9DD7-EEF0-4ABB-A542-03CA23CCEEBF}" type="pres">
      <dgm:prSet presAssocID="{5FF01A0D-7286-403B-AF0C-E427291E1966}" presName="FiveNodes_4_text" presStyleLbl="node1" presStyleIdx="4" presStyleCnt="5">
        <dgm:presLayoutVars>
          <dgm:bulletEnabled val="1"/>
        </dgm:presLayoutVars>
      </dgm:prSet>
      <dgm:spPr/>
    </dgm:pt>
    <dgm:pt modelId="{55DE168F-E2FF-4E20-9B5F-7655D6B0B70C}" type="pres">
      <dgm:prSet presAssocID="{5FF01A0D-7286-403B-AF0C-E427291E1966}" presName="FiveNodes_5_text" presStyleLbl="node1" presStyleIdx="4" presStyleCnt="5">
        <dgm:presLayoutVars>
          <dgm:bulletEnabled val="1"/>
        </dgm:presLayoutVars>
      </dgm:prSet>
      <dgm:spPr/>
    </dgm:pt>
  </dgm:ptLst>
  <dgm:cxnLst>
    <dgm:cxn modelId="{C5150C20-A15E-4BD5-8C08-41406E7385A7}" type="presOf" srcId="{60FCE131-DD59-4D2A-A806-D0601020D05F}" destId="{E9BD16EC-3157-4A10-8C83-0594A7637BA2}" srcOrd="1" destOrd="0" presId="urn:microsoft.com/office/officeart/2005/8/layout/vProcess5"/>
    <dgm:cxn modelId="{82DA1D32-A0EE-4112-90E5-4F0F2ACEE86E}" type="presOf" srcId="{65EBF8E5-D2D2-4784-9A71-94D9E4D85583}" destId="{B0E1C17A-21B4-43C8-84CA-1DB4AED51FD4}" srcOrd="0" destOrd="0" presId="urn:microsoft.com/office/officeart/2005/8/layout/vProcess5"/>
    <dgm:cxn modelId="{11B5485F-4189-4DDC-BAEE-FBD207BE3A99}" type="presOf" srcId="{5F389DA6-E314-4E2D-85F1-537D958D904B}" destId="{B71098D7-6F1B-4741-B1C8-82B5EAB3C358}" srcOrd="0" destOrd="0" presId="urn:microsoft.com/office/officeart/2005/8/layout/vProcess5"/>
    <dgm:cxn modelId="{1610DE44-ECD9-4FA3-A221-13F74656C5E8}" type="presOf" srcId="{5F389DA6-E314-4E2D-85F1-537D958D904B}" destId="{55DE168F-E2FF-4E20-9B5F-7655D6B0B70C}" srcOrd="1" destOrd="0" presId="urn:microsoft.com/office/officeart/2005/8/layout/vProcess5"/>
    <dgm:cxn modelId="{2781E547-EDA8-46A7-8161-A91AD7B9EBFD}" srcId="{5FF01A0D-7286-403B-AF0C-E427291E1966}" destId="{5F389DA6-E314-4E2D-85F1-537D958D904B}" srcOrd="4" destOrd="0" parTransId="{8E339B9A-6996-4666-93C0-DC29A7463A40}" sibTransId="{979274A0-E0FD-4DD0-B960-96790E814122}"/>
    <dgm:cxn modelId="{371CC568-607B-46AA-B5FD-3C691497A54E}" srcId="{5FF01A0D-7286-403B-AF0C-E427291E1966}" destId="{60FCE131-DD59-4D2A-A806-D0601020D05F}" srcOrd="0" destOrd="0" parTransId="{15525677-D48E-43ED-A164-DE625E64B8A8}" sibTransId="{D4B2DB75-8A84-4D57-8E92-68AAAC15A0BF}"/>
    <dgm:cxn modelId="{E346906D-A878-4CF1-B446-197BA366A765}" srcId="{5FF01A0D-7286-403B-AF0C-E427291E1966}" destId="{6F3FD450-B5E4-4C98-9F08-84CBD5BB02B1}" srcOrd="1" destOrd="0" parTransId="{C3872412-5035-4FAF-B2CB-D571D0315F97}" sibTransId="{CB396F97-EEEF-42DD-85AD-5EBA153078DC}"/>
    <dgm:cxn modelId="{F4F9CE79-4AD9-41F0-8236-287DCCB8F9A1}" type="presOf" srcId="{6F3FD450-B5E4-4C98-9F08-84CBD5BB02B1}" destId="{F4932993-B5EA-4F73-A855-4C673CC55E01}" srcOrd="1" destOrd="0" presId="urn:microsoft.com/office/officeart/2005/8/layout/vProcess5"/>
    <dgm:cxn modelId="{9020CAA0-3DE3-4792-AF82-46CA4CF7F3D8}" type="presOf" srcId="{60FCE131-DD59-4D2A-A806-D0601020D05F}" destId="{BF822CBC-33B7-4EC5-AEC8-76CFF0CCD6FF}" srcOrd="0" destOrd="0" presId="urn:microsoft.com/office/officeart/2005/8/layout/vProcess5"/>
    <dgm:cxn modelId="{46F3D5BD-83D8-41D9-90BB-CAA3842DE044}" type="presOf" srcId="{67EBB1EE-16EF-4F55-9D31-FC2628F89EE4}" destId="{0167CC84-2E10-4796-9BCC-3BD00F61369F}" srcOrd="0" destOrd="0" presId="urn:microsoft.com/office/officeart/2005/8/layout/vProcess5"/>
    <dgm:cxn modelId="{14BAF3BD-835A-4BD5-8E0F-90F16A53B515}" srcId="{5FF01A0D-7286-403B-AF0C-E427291E1966}" destId="{65EBF8E5-D2D2-4784-9A71-94D9E4D85583}" srcOrd="2" destOrd="0" parTransId="{4B2D6238-29F7-4DDA-A04E-30BB832D7721}" sibTransId="{64779947-3C50-4001-ABA5-D60AFAB47DBB}"/>
    <dgm:cxn modelId="{C8D8E2CE-7C4C-4D2A-9807-3DA6D5EE2EB2}" type="presOf" srcId="{CB396F97-EEEF-42DD-85AD-5EBA153078DC}" destId="{7F8E7957-2ADE-4CFE-B377-2232796ED8F0}" srcOrd="0" destOrd="0" presId="urn:microsoft.com/office/officeart/2005/8/layout/vProcess5"/>
    <dgm:cxn modelId="{D80A79D0-3A49-40CC-AE2E-DB9336003805}" type="presOf" srcId="{65EBF8E5-D2D2-4784-9A71-94D9E4D85583}" destId="{E875C4F9-D9E8-4CF2-9F22-D336730B4712}" srcOrd="1" destOrd="0" presId="urn:microsoft.com/office/officeart/2005/8/layout/vProcess5"/>
    <dgm:cxn modelId="{3B2DE8D9-E080-4F4E-89E8-AD5BA6EED26F}" type="presOf" srcId="{6F3FD450-B5E4-4C98-9F08-84CBD5BB02B1}" destId="{17FC172D-D5B7-4116-A746-FD926ECD81BC}" srcOrd="0" destOrd="0" presId="urn:microsoft.com/office/officeart/2005/8/layout/vProcess5"/>
    <dgm:cxn modelId="{06F5CDDC-2B88-4602-847D-BDBE18409486}" srcId="{5FF01A0D-7286-403B-AF0C-E427291E1966}" destId="{F39E3BE6-9027-43B4-A291-697F7AAA4C99}" srcOrd="3" destOrd="0" parTransId="{6262E9A2-8CC0-450F-98AD-0D17056323AD}" sibTransId="{67EBB1EE-16EF-4F55-9D31-FC2628F89EE4}"/>
    <dgm:cxn modelId="{B5F47FE4-0293-43A5-8D34-C511249C707A}" type="presOf" srcId="{F39E3BE6-9027-43B4-A291-697F7AAA4C99}" destId="{BB2A9DD7-EEF0-4ABB-A542-03CA23CCEEBF}" srcOrd="1" destOrd="0" presId="urn:microsoft.com/office/officeart/2005/8/layout/vProcess5"/>
    <dgm:cxn modelId="{E61598E5-1E77-46A1-B185-71E11A494A35}" type="presOf" srcId="{D4B2DB75-8A84-4D57-8E92-68AAAC15A0BF}" destId="{774CCFB0-DE92-4AA4-8159-20B8408D1113}" srcOrd="0" destOrd="0" presId="urn:microsoft.com/office/officeart/2005/8/layout/vProcess5"/>
    <dgm:cxn modelId="{252429E7-759B-4F23-AC4A-7E813F8A5CEC}" type="presOf" srcId="{5FF01A0D-7286-403B-AF0C-E427291E1966}" destId="{1DCE4D4F-1454-434E-80E2-8231AC123CF3}" srcOrd="0" destOrd="0" presId="urn:microsoft.com/office/officeart/2005/8/layout/vProcess5"/>
    <dgm:cxn modelId="{78DA63EF-3FE7-4873-846C-4C676C26FDE7}" type="presOf" srcId="{F39E3BE6-9027-43B4-A291-697F7AAA4C99}" destId="{0F2A7331-F954-4578-AA48-B2DCFF7A9AEF}" srcOrd="0" destOrd="0" presId="urn:microsoft.com/office/officeart/2005/8/layout/vProcess5"/>
    <dgm:cxn modelId="{370E26FB-26C3-4587-95DF-95B0D5449419}" type="presOf" srcId="{64779947-3C50-4001-ABA5-D60AFAB47DBB}" destId="{B46A3E91-4AD7-4D5C-9BE8-2E67914B3570}" srcOrd="0" destOrd="0" presId="urn:microsoft.com/office/officeart/2005/8/layout/vProcess5"/>
    <dgm:cxn modelId="{31E27942-A1B7-47A3-9B3A-4061C0C3EB14}" type="presParOf" srcId="{1DCE4D4F-1454-434E-80E2-8231AC123CF3}" destId="{870B80D8-7853-49A6-A767-CFA6F63BC298}" srcOrd="0" destOrd="0" presId="urn:microsoft.com/office/officeart/2005/8/layout/vProcess5"/>
    <dgm:cxn modelId="{FE8A58D6-D6A9-44D1-860B-9734D3CF6EF2}" type="presParOf" srcId="{1DCE4D4F-1454-434E-80E2-8231AC123CF3}" destId="{BF822CBC-33B7-4EC5-AEC8-76CFF0CCD6FF}" srcOrd="1" destOrd="0" presId="urn:microsoft.com/office/officeart/2005/8/layout/vProcess5"/>
    <dgm:cxn modelId="{F50CF1B2-E316-44D3-9DD8-39B9CA8B9A0A}" type="presParOf" srcId="{1DCE4D4F-1454-434E-80E2-8231AC123CF3}" destId="{17FC172D-D5B7-4116-A746-FD926ECD81BC}" srcOrd="2" destOrd="0" presId="urn:microsoft.com/office/officeart/2005/8/layout/vProcess5"/>
    <dgm:cxn modelId="{7FCD2CD8-0096-4048-A50E-4CBB15326A44}" type="presParOf" srcId="{1DCE4D4F-1454-434E-80E2-8231AC123CF3}" destId="{B0E1C17A-21B4-43C8-84CA-1DB4AED51FD4}" srcOrd="3" destOrd="0" presId="urn:microsoft.com/office/officeart/2005/8/layout/vProcess5"/>
    <dgm:cxn modelId="{2A6B8BEF-9BBB-4B25-810D-49F6D4202EA1}" type="presParOf" srcId="{1DCE4D4F-1454-434E-80E2-8231AC123CF3}" destId="{0F2A7331-F954-4578-AA48-B2DCFF7A9AEF}" srcOrd="4" destOrd="0" presId="urn:microsoft.com/office/officeart/2005/8/layout/vProcess5"/>
    <dgm:cxn modelId="{D2731A05-2DCA-43BF-934F-B640B2DE9B37}" type="presParOf" srcId="{1DCE4D4F-1454-434E-80E2-8231AC123CF3}" destId="{B71098D7-6F1B-4741-B1C8-82B5EAB3C358}" srcOrd="5" destOrd="0" presId="urn:microsoft.com/office/officeart/2005/8/layout/vProcess5"/>
    <dgm:cxn modelId="{BA70B7C2-A186-420A-87E2-1ABDC0D1EE87}" type="presParOf" srcId="{1DCE4D4F-1454-434E-80E2-8231AC123CF3}" destId="{774CCFB0-DE92-4AA4-8159-20B8408D1113}" srcOrd="6" destOrd="0" presId="urn:microsoft.com/office/officeart/2005/8/layout/vProcess5"/>
    <dgm:cxn modelId="{E71D53DE-96C0-4D0D-A5CC-90601892916D}" type="presParOf" srcId="{1DCE4D4F-1454-434E-80E2-8231AC123CF3}" destId="{7F8E7957-2ADE-4CFE-B377-2232796ED8F0}" srcOrd="7" destOrd="0" presId="urn:microsoft.com/office/officeart/2005/8/layout/vProcess5"/>
    <dgm:cxn modelId="{919233E9-50A7-4AA3-911B-8E8F6D25E7D4}" type="presParOf" srcId="{1DCE4D4F-1454-434E-80E2-8231AC123CF3}" destId="{B46A3E91-4AD7-4D5C-9BE8-2E67914B3570}" srcOrd="8" destOrd="0" presId="urn:microsoft.com/office/officeart/2005/8/layout/vProcess5"/>
    <dgm:cxn modelId="{0DA6F658-53DA-493A-8C7B-08106C7CE16A}" type="presParOf" srcId="{1DCE4D4F-1454-434E-80E2-8231AC123CF3}" destId="{0167CC84-2E10-4796-9BCC-3BD00F61369F}" srcOrd="9" destOrd="0" presId="urn:microsoft.com/office/officeart/2005/8/layout/vProcess5"/>
    <dgm:cxn modelId="{ED1952D2-8FF6-47C0-B101-7F0CCA5206F2}" type="presParOf" srcId="{1DCE4D4F-1454-434E-80E2-8231AC123CF3}" destId="{E9BD16EC-3157-4A10-8C83-0594A7637BA2}" srcOrd="10" destOrd="0" presId="urn:microsoft.com/office/officeart/2005/8/layout/vProcess5"/>
    <dgm:cxn modelId="{201CCD48-B5FE-4858-99EF-E0EF386FF219}" type="presParOf" srcId="{1DCE4D4F-1454-434E-80E2-8231AC123CF3}" destId="{F4932993-B5EA-4F73-A855-4C673CC55E01}" srcOrd="11" destOrd="0" presId="urn:microsoft.com/office/officeart/2005/8/layout/vProcess5"/>
    <dgm:cxn modelId="{21285E41-8FDD-4891-B5BF-37EB9DA307E2}" type="presParOf" srcId="{1DCE4D4F-1454-434E-80E2-8231AC123CF3}" destId="{E875C4F9-D9E8-4CF2-9F22-D336730B4712}" srcOrd="12" destOrd="0" presId="urn:microsoft.com/office/officeart/2005/8/layout/vProcess5"/>
    <dgm:cxn modelId="{7C7D22C7-6CAB-4EE3-8172-860BD997FE06}" type="presParOf" srcId="{1DCE4D4F-1454-434E-80E2-8231AC123CF3}" destId="{BB2A9DD7-EEF0-4ABB-A542-03CA23CCEEBF}" srcOrd="13" destOrd="0" presId="urn:microsoft.com/office/officeart/2005/8/layout/vProcess5"/>
    <dgm:cxn modelId="{0A104F2E-1837-46E3-9FD3-D1278CC430D7}" type="presParOf" srcId="{1DCE4D4F-1454-434E-80E2-8231AC123CF3}" destId="{55DE168F-E2FF-4E20-9B5F-7655D6B0B70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8EDF1-DD4B-4005-BBCE-A4F67080249F}"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B30ACD57-B805-4801-B54E-0112D2B57ABF}">
      <dgm:prSet/>
      <dgm:spPr/>
      <dgm:t>
        <a:bodyPr/>
        <a:lstStyle/>
        <a:p>
          <a:r>
            <a:rPr lang="en-US" b="1"/>
            <a:t>Alumnus Profile: </a:t>
          </a:r>
          <a:r>
            <a:rPr lang="en-US"/>
            <a:t>John Doe, high-capacity donor, undergrad alum less engaged than with his graduate alma mater</a:t>
          </a:r>
        </a:p>
      </dgm:t>
    </dgm:pt>
    <dgm:pt modelId="{FC9846EE-5BED-4D2B-851A-79172B1849B4}" type="parTrans" cxnId="{3D774091-650B-44EA-B684-31E625784E6D}">
      <dgm:prSet/>
      <dgm:spPr/>
      <dgm:t>
        <a:bodyPr/>
        <a:lstStyle/>
        <a:p>
          <a:endParaRPr lang="en-US"/>
        </a:p>
      </dgm:t>
    </dgm:pt>
    <dgm:pt modelId="{0D750FB3-A308-47A7-89BD-7E052C6B1B4E}" type="sibTrans" cxnId="{3D774091-650B-44EA-B684-31E625784E6D}">
      <dgm:prSet/>
      <dgm:spPr/>
      <dgm:t>
        <a:bodyPr/>
        <a:lstStyle/>
        <a:p>
          <a:endParaRPr lang="en-US"/>
        </a:p>
      </dgm:t>
    </dgm:pt>
    <dgm:pt modelId="{396333F5-6E36-458A-86EA-B733E9755418}">
      <dgm:prSet/>
      <dgm:spPr/>
      <dgm:t>
        <a:bodyPr/>
        <a:lstStyle/>
        <a:p>
          <a:r>
            <a:rPr lang="en-US" b="1"/>
            <a:t>Engagement: </a:t>
          </a:r>
          <a:r>
            <a:rPr lang="en-US"/>
            <a:t>Minimal affinity or interaction with the undergraduate university</a:t>
          </a:r>
        </a:p>
      </dgm:t>
    </dgm:pt>
    <dgm:pt modelId="{413FB395-1746-4ED2-BE17-FA71BA54E167}" type="parTrans" cxnId="{CB1377E7-32E6-4627-A256-FA785C138210}">
      <dgm:prSet/>
      <dgm:spPr/>
      <dgm:t>
        <a:bodyPr/>
        <a:lstStyle/>
        <a:p>
          <a:endParaRPr lang="en-US"/>
        </a:p>
      </dgm:t>
    </dgm:pt>
    <dgm:pt modelId="{B22C5652-290C-4C7C-AC49-63580330BED8}" type="sibTrans" cxnId="{CB1377E7-32E6-4627-A256-FA785C138210}">
      <dgm:prSet/>
      <dgm:spPr/>
      <dgm:t>
        <a:bodyPr/>
        <a:lstStyle/>
        <a:p>
          <a:endParaRPr lang="en-US"/>
        </a:p>
      </dgm:t>
    </dgm:pt>
    <dgm:pt modelId="{D2BFFC20-9746-4E7C-8039-CE8F61DB3CB0}">
      <dgm:prSet/>
      <dgm:spPr/>
      <dgm:t>
        <a:bodyPr/>
        <a:lstStyle/>
        <a:p>
          <a:r>
            <a:rPr lang="en-US" b="1"/>
            <a:t>Previous Strategy: </a:t>
          </a:r>
          <a:r>
            <a:rPr lang="en-US"/>
            <a:t>Optimistically listed as a top donor based solely on financial potential</a:t>
          </a:r>
        </a:p>
      </dgm:t>
    </dgm:pt>
    <dgm:pt modelId="{A0393F19-04BD-43E2-B4CA-F49AC7EF6FE2}" type="parTrans" cxnId="{A8BE1D9A-CFE7-4C9D-8617-00D4E0959629}">
      <dgm:prSet/>
      <dgm:spPr/>
      <dgm:t>
        <a:bodyPr/>
        <a:lstStyle/>
        <a:p>
          <a:endParaRPr lang="en-US"/>
        </a:p>
      </dgm:t>
    </dgm:pt>
    <dgm:pt modelId="{B38C7657-7D22-4353-AE0C-B26392751CF8}" type="sibTrans" cxnId="{A8BE1D9A-CFE7-4C9D-8617-00D4E0959629}">
      <dgm:prSet/>
      <dgm:spPr/>
      <dgm:t>
        <a:bodyPr/>
        <a:lstStyle/>
        <a:p>
          <a:endParaRPr lang="en-US"/>
        </a:p>
      </dgm:t>
    </dgm:pt>
    <dgm:pt modelId="{2E05FDD4-5E3D-40CC-AD88-B1E2E16AE84D}">
      <dgm:prSet/>
      <dgm:spPr/>
      <dgm:t>
        <a:bodyPr/>
        <a:lstStyle/>
        <a:p>
          <a:r>
            <a:rPr lang="en-US" b="1"/>
            <a:t>Resource Misallocation: </a:t>
          </a:r>
          <a:r>
            <a:rPr lang="en-US"/>
            <a:t>Efforts focused on a low-engagement prospect</a:t>
          </a:r>
        </a:p>
      </dgm:t>
    </dgm:pt>
    <dgm:pt modelId="{56902075-D57F-4BE3-825D-CB073F62DAC0}" type="parTrans" cxnId="{63F23E86-45EE-437A-9C9F-46099F6CF6D1}">
      <dgm:prSet/>
      <dgm:spPr/>
      <dgm:t>
        <a:bodyPr/>
        <a:lstStyle/>
        <a:p>
          <a:endParaRPr lang="en-US"/>
        </a:p>
      </dgm:t>
    </dgm:pt>
    <dgm:pt modelId="{279498E0-9CB9-43B8-8DA0-88D06DE55C80}" type="sibTrans" cxnId="{63F23E86-45EE-437A-9C9F-46099F6CF6D1}">
      <dgm:prSet/>
      <dgm:spPr/>
      <dgm:t>
        <a:bodyPr/>
        <a:lstStyle/>
        <a:p>
          <a:endParaRPr lang="en-US"/>
        </a:p>
      </dgm:t>
    </dgm:pt>
    <dgm:pt modelId="{BFD35C2A-BD8B-4687-A3AD-B2C39DE872BB}">
      <dgm:prSet/>
      <dgm:spPr/>
      <dgm:t>
        <a:bodyPr/>
        <a:lstStyle/>
        <a:p>
          <a:r>
            <a:rPr lang="en-US" b="1"/>
            <a:t>Connection Gap: </a:t>
          </a:r>
          <a:r>
            <a:rPr lang="en-US"/>
            <a:t>No effective links or network volunteers connecting John to the university</a:t>
          </a:r>
        </a:p>
      </dgm:t>
    </dgm:pt>
    <dgm:pt modelId="{21F4D39B-B215-4A88-8F06-DA49ABC9860A}" type="parTrans" cxnId="{2BDAA42C-52DB-485D-BED0-BF03E4F6F122}">
      <dgm:prSet/>
      <dgm:spPr/>
      <dgm:t>
        <a:bodyPr/>
        <a:lstStyle/>
        <a:p>
          <a:endParaRPr lang="en-US"/>
        </a:p>
      </dgm:t>
    </dgm:pt>
    <dgm:pt modelId="{22BE3352-9673-40D0-838F-C16702482D08}" type="sibTrans" cxnId="{2BDAA42C-52DB-485D-BED0-BF03E4F6F122}">
      <dgm:prSet/>
      <dgm:spPr/>
      <dgm:t>
        <a:bodyPr/>
        <a:lstStyle/>
        <a:p>
          <a:endParaRPr lang="en-US"/>
        </a:p>
      </dgm:t>
    </dgm:pt>
    <dgm:pt modelId="{6ED7A6DD-89BF-4767-AFDA-9877E6D63A71}" type="pres">
      <dgm:prSet presAssocID="{0EC8EDF1-DD4B-4005-BBCE-A4F67080249F}" presName="diagram" presStyleCnt="0">
        <dgm:presLayoutVars>
          <dgm:dir/>
          <dgm:resizeHandles val="exact"/>
        </dgm:presLayoutVars>
      </dgm:prSet>
      <dgm:spPr/>
    </dgm:pt>
    <dgm:pt modelId="{BA350A6B-CC05-4AD2-9561-711FFFED5666}" type="pres">
      <dgm:prSet presAssocID="{B30ACD57-B805-4801-B54E-0112D2B57ABF}" presName="arrow" presStyleLbl="node1" presStyleIdx="0" presStyleCnt="5">
        <dgm:presLayoutVars>
          <dgm:bulletEnabled val="1"/>
        </dgm:presLayoutVars>
      </dgm:prSet>
      <dgm:spPr/>
    </dgm:pt>
    <dgm:pt modelId="{571E765A-CA53-44B7-8C8D-F5B643AEA469}" type="pres">
      <dgm:prSet presAssocID="{396333F5-6E36-458A-86EA-B733E9755418}" presName="arrow" presStyleLbl="node1" presStyleIdx="1" presStyleCnt="5">
        <dgm:presLayoutVars>
          <dgm:bulletEnabled val="1"/>
        </dgm:presLayoutVars>
      </dgm:prSet>
      <dgm:spPr/>
    </dgm:pt>
    <dgm:pt modelId="{6F9BF914-47A1-4DF5-9B99-AD35CF5345E5}" type="pres">
      <dgm:prSet presAssocID="{D2BFFC20-9746-4E7C-8039-CE8F61DB3CB0}" presName="arrow" presStyleLbl="node1" presStyleIdx="2" presStyleCnt="5">
        <dgm:presLayoutVars>
          <dgm:bulletEnabled val="1"/>
        </dgm:presLayoutVars>
      </dgm:prSet>
      <dgm:spPr/>
    </dgm:pt>
    <dgm:pt modelId="{D321BB5E-2F90-43C2-849F-F96B7E01261B}" type="pres">
      <dgm:prSet presAssocID="{2E05FDD4-5E3D-40CC-AD88-B1E2E16AE84D}" presName="arrow" presStyleLbl="node1" presStyleIdx="3" presStyleCnt="5">
        <dgm:presLayoutVars>
          <dgm:bulletEnabled val="1"/>
        </dgm:presLayoutVars>
      </dgm:prSet>
      <dgm:spPr/>
    </dgm:pt>
    <dgm:pt modelId="{85EE86C8-5E2D-4B21-8DD3-54AF9CFF2BA4}" type="pres">
      <dgm:prSet presAssocID="{BFD35C2A-BD8B-4687-A3AD-B2C39DE872BB}" presName="arrow" presStyleLbl="node1" presStyleIdx="4" presStyleCnt="5">
        <dgm:presLayoutVars>
          <dgm:bulletEnabled val="1"/>
        </dgm:presLayoutVars>
      </dgm:prSet>
      <dgm:spPr/>
    </dgm:pt>
  </dgm:ptLst>
  <dgm:cxnLst>
    <dgm:cxn modelId="{0B221908-987C-4968-949E-B8B68BD51D71}" type="presOf" srcId="{B30ACD57-B805-4801-B54E-0112D2B57ABF}" destId="{BA350A6B-CC05-4AD2-9561-711FFFED5666}" srcOrd="0" destOrd="0" presId="urn:microsoft.com/office/officeart/2005/8/layout/arrow5"/>
    <dgm:cxn modelId="{2BDAA42C-52DB-485D-BED0-BF03E4F6F122}" srcId="{0EC8EDF1-DD4B-4005-BBCE-A4F67080249F}" destId="{BFD35C2A-BD8B-4687-A3AD-B2C39DE872BB}" srcOrd="4" destOrd="0" parTransId="{21F4D39B-B215-4A88-8F06-DA49ABC9860A}" sibTransId="{22BE3352-9673-40D0-838F-C16702482D08}"/>
    <dgm:cxn modelId="{98619560-5634-4587-B81B-4E61F141BF0F}" type="presOf" srcId="{BFD35C2A-BD8B-4687-A3AD-B2C39DE872BB}" destId="{85EE86C8-5E2D-4B21-8DD3-54AF9CFF2BA4}" srcOrd="0" destOrd="0" presId="urn:microsoft.com/office/officeart/2005/8/layout/arrow5"/>
    <dgm:cxn modelId="{3267BF44-CAC9-49B3-9745-F5776854C6A8}" type="presOf" srcId="{0EC8EDF1-DD4B-4005-BBCE-A4F67080249F}" destId="{6ED7A6DD-89BF-4767-AFDA-9877E6D63A71}" srcOrd="0" destOrd="0" presId="urn:microsoft.com/office/officeart/2005/8/layout/arrow5"/>
    <dgm:cxn modelId="{273D214C-243E-44A0-9239-24D980EF4635}" type="presOf" srcId="{2E05FDD4-5E3D-40CC-AD88-B1E2E16AE84D}" destId="{D321BB5E-2F90-43C2-849F-F96B7E01261B}" srcOrd="0" destOrd="0" presId="urn:microsoft.com/office/officeart/2005/8/layout/arrow5"/>
    <dgm:cxn modelId="{26AC505A-7425-405B-9F13-DC8267B146D0}" type="presOf" srcId="{D2BFFC20-9746-4E7C-8039-CE8F61DB3CB0}" destId="{6F9BF914-47A1-4DF5-9B99-AD35CF5345E5}" srcOrd="0" destOrd="0" presId="urn:microsoft.com/office/officeart/2005/8/layout/arrow5"/>
    <dgm:cxn modelId="{63F23E86-45EE-437A-9C9F-46099F6CF6D1}" srcId="{0EC8EDF1-DD4B-4005-BBCE-A4F67080249F}" destId="{2E05FDD4-5E3D-40CC-AD88-B1E2E16AE84D}" srcOrd="3" destOrd="0" parTransId="{56902075-D57F-4BE3-825D-CB073F62DAC0}" sibTransId="{279498E0-9CB9-43B8-8DA0-88D06DE55C80}"/>
    <dgm:cxn modelId="{7C1B2589-2C49-4E22-A0E0-6F4BEC491352}" type="presOf" srcId="{396333F5-6E36-458A-86EA-B733E9755418}" destId="{571E765A-CA53-44B7-8C8D-F5B643AEA469}" srcOrd="0" destOrd="0" presId="urn:microsoft.com/office/officeart/2005/8/layout/arrow5"/>
    <dgm:cxn modelId="{3D774091-650B-44EA-B684-31E625784E6D}" srcId="{0EC8EDF1-DD4B-4005-BBCE-A4F67080249F}" destId="{B30ACD57-B805-4801-B54E-0112D2B57ABF}" srcOrd="0" destOrd="0" parTransId="{FC9846EE-5BED-4D2B-851A-79172B1849B4}" sibTransId="{0D750FB3-A308-47A7-89BD-7E052C6B1B4E}"/>
    <dgm:cxn modelId="{A8BE1D9A-CFE7-4C9D-8617-00D4E0959629}" srcId="{0EC8EDF1-DD4B-4005-BBCE-A4F67080249F}" destId="{D2BFFC20-9746-4E7C-8039-CE8F61DB3CB0}" srcOrd="2" destOrd="0" parTransId="{A0393F19-04BD-43E2-B4CA-F49AC7EF6FE2}" sibTransId="{B38C7657-7D22-4353-AE0C-B26392751CF8}"/>
    <dgm:cxn modelId="{CB1377E7-32E6-4627-A256-FA785C138210}" srcId="{0EC8EDF1-DD4B-4005-BBCE-A4F67080249F}" destId="{396333F5-6E36-458A-86EA-B733E9755418}" srcOrd="1" destOrd="0" parTransId="{413FB395-1746-4ED2-BE17-FA71BA54E167}" sibTransId="{B22C5652-290C-4C7C-AC49-63580330BED8}"/>
    <dgm:cxn modelId="{A3907702-406B-4247-AF92-3C5FFDF2A424}" type="presParOf" srcId="{6ED7A6DD-89BF-4767-AFDA-9877E6D63A71}" destId="{BA350A6B-CC05-4AD2-9561-711FFFED5666}" srcOrd="0" destOrd="0" presId="urn:microsoft.com/office/officeart/2005/8/layout/arrow5"/>
    <dgm:cxn modelId="{70077D40-4FDF-4BCC-A598-BEE73EC24144}" type="presParOf" srcId="{6ED7A6DD-89BF-4767-AFDA-9877E6D63A71}" destId="{571E765A-CA53-44B7-8C8D-F5B643AEA469}" srcOrd="1" destOrd="0" presId="urn:microsoft.com/office/officeart/2005/8/layout/arrow5"/>
    <dgm:cxn modelId="{83BF178E-F2DE-44A9-90E7-3CF2AC903F4D}" type="presParOf" srcId="{6ED7A6DD-89BF-4767-AFDA-9877E6D63A71}" destId="{6F9BF914-47A1-4DF5-9B99-AD35CF5345E5}" srcOrd="2" destOrd="0" presId="urn:microsoft.com/office/officeart/2005/8/layout/arrow5"/>
    <dgm:cxn modelId="{57A5C7E7-B9A9-4E6B-B231-2C20B89C6309}" type="presParOf" srcId="{6ED7A6DD-89BF-4767-AFDA-9877E6D63A71}" destId="{D321BB5E-2F90-43C2-849F-F96B7E01261B}" srcOrd="3" destOrd="0" presId="urn:microsoft.com/office/officeart/2005/8/layout/arrow5"/>
    <dgm:cxn modelId="{9071406B-8ADC-4028-B062-1F5BFBED9344}" type="presParOf" srcId="{6ED7A6DD-89BF-4767-AFDA-9877E6D63A71}" destId="{85EE86C8-5E2D-4B21-8DD3-54AF9CFF2BA4}"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746E4-C7AA-44F9-AF67-7E0B1D1D76C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796A004-8715-4651-93B4-314FFC010FAD}">
      <dgm:prSet/>
      <dgm:spPr/>
      <dgm:t>
        <a:bodyPr/>
        <a:lstStyle/>
        <a:p>
          <a:pPr>
            <a:lnSpc>
              <a:spcPct val="100000"/>
            </a:lnSpc>
          </a:pPr>
          <a:r>
            <a:rPr lang="en-US" b="1"/>
            <a:t>Objective: Eliminate ineffective "fantasy fundraising" practices; focus on engaged and realistic donor prospects using data-driven strategies.</a:t>
          </a:r>
          <a:endParaRPr lang="en-US"/>
        </a:p>
      </dgm:t>
    </dgm:pt>
    <dgm:pt modelId="{2342153B-BA7A-4314-B59B-DA44E1D4FC58}" type="parTrans" cxnId="{81A64A91-5E07-43A6-9BD7-8CFFAB4375C5}">
      <dgm:prSet/>
      <dgm:spPr/>
      <dgm:t>
        <a:bodyPr/>
        <a:lstStyle/>
        <a:p>
          <a:endParaRPr lang="en-US"/>
        </a:p>
      </dgm:t>
    </dgm:pt>
    <dgm:pt modelId="{A79052E1-40CC-4CAB-8B00-CE65C98B578B}" type="sibTrans" cxnId="{81A64A91-5E07-43A6-9BD7-8CFFAB4375C5}">
      <dgm:prSet/>
      <dgm:spPr/>
      <dgm:t>
        <a:bodyPr/>
        <a:lstStyle/>
        <a:p>
          <a:pPr>
            <a:lnSpc>
              <a:spcPct val="100000"/>
            </a:lnSpc>
          </a:pPr>
          <a:endParaRPr lang="en-US"/>
        </a:p>
      </dgm:t>
    </dgm:pt>
    <dgm:pt modelId="{3FF218FE-0EC3-452A-9153-13129598AD1C}">
      <dgm:prSet/>
      <dgm:spPr/>
      <dgm:t>
        <a:bodyPr/>
        <a:lstStyle/>
        <a:p>
          <a:pPr>
            <a:lnSpc>
              <a:spcPct val="100000"/>
            </a:lnSpc>
          </a:pPr>
          <a:r>
            <a:rPr lang="en-US" b="1"/>
            <a:t>Fantasy Fundraising Audit: Conducted a thorough review to reassess engagement, historical giving, and network connections of prospects.</a:t>
          </a:r>
          <a:endParaRPr lang="en-US"/>
        </a:p>
      </dgm:t>
    </dgm:pt>
    <dgm:pt modelId="{EA3EC517-495E-409C-B8F3-23D26930E4E2}" type="parTrans" cxnId="{724CC5FA-76FD-41C9-90D2-314677C5B090}">
      <dgm:prSet/>
      <dgm:spPr/>
      <dgm:t>
        <a:bodyPr/>
        <a:lstStyle/>
        <a:p>
          <a:endParaRPr lang="en-US"/>
        </a:p>
      </dgm:t>
    </dgm:pt>
    <dgm:pt modelId="{6826AFD3-E803-40CC-9C73-92D984DD41AA}" type="sibTrans" cxnId="{724CC5FA-76FD-41C9-90D2-314677C5B090}">
      <dgm:prSet/>
      <dgm:spPr/>
      <dgm:t>
        <a:bodyPr/>
        <a:lstStyle/>
        <a:p>
          <a:pPr>
            <a:lnSpc>
              <a:spcPct val="100000"/>
            </a:lnSpc>
          </a:pPr>
          <a:endParaRPr lang="en-US"/>
        </a:p>
      </dgm:t>
    </dgm:pt>
    <dgm:pt modelId="{B585937B-C9AF-447C-A41C-8DAA00554F51}">
      <dgm:prSet/>
      <dgm:spPr/>
      <dgm:t>
        <a:bodyPr/>
        <a:lstStyle/>
        <a:p>
          <a:pPr>
            <a:lnSpc>
              <a:spcPct val="100000"/>
            </a:lnSpc>
          </a:pPr>
          <a:r>
            <a:rPr lang="en-US" b="1"/>
            <a:t>Strategy Shift: Removed John Doe from the prospect list to reallocate resources more effectively</a:t>
          </a:r>
          <a:endParaRPr lang="en-US"/>
        </a:p>
      </dgm:t>
    </dgm:pt>
    <dgm:pt modelId="{C4DD53E1-E89C-4F45-8BDE-1C869BCEDD65}" type="parTrans" cxnId="{31D3C530-85E7-4C01-A607-5B4181428672}">
      <dgm:prSet/>
      <dgm:spPr/>
      <dgm:t>
        <a:bodyPr/>
        <a:lstStyle/>
        <a:p>
          <a:endParaRPr lang="en-US"/>
        </a:p>
      </dgm:t>
    </dgm:pt>
    <dgm:pt modelId="{BAC3DC58-AAE8-4872-B7E2-55180D49ABC2}" type="sibTrans" cxnId="{31D3C530-85E7-4C01-A607-5B4181428672}">
      <dgm:prSet/>
      <dgm:spPr/>
      <dgm:t>
        <a:bodyPr/>
        <a:lstStyle/>
        <a:p>
          <a:pPr>
            <a:lnSpc>
              <a:spcPct val="100000"/>
            </a:lnSpc>
          </a:pPr>
          <a:endParaRPr lang="en-US"/>
        </a:p>
      </dgm:t>
    </dgm:pt>
    <dgm:pt modelId="{AF639FF0-6BCF-4EEE-9F57-B0B7D728E72A}">
      <dgm:prSet/>
      <dgm:spPr/>
      <dgm:t>
        <a:bodyPr/>
        <a:lstStyle/>
        <a:p>
          <a:pPr>
            <a:lnSpc>
              <a:spcPct val="100000"/>
            </a:lnSpc>
          </a:pPr>
          <a:r>
            <a:rPr lang="en-US" b="1"/>
            <a:t>Data-Driven Prospecting: Enhanced use of analytics to identify and prioritize prospects with genuine engagement and higher likelihood of donating</a:t>
          </a:r>
          <a:endParaRPr lang="en-US"/>
        </a:p>
      </dgm:t>
    </dgm:pt>
    <dgm:pt modelId="{91DD607A-66A6-4FA5-B091-C589ADCD9372}" type="parTrans" cxnId="{1065F261-578F-4159-A9F5-2A0DB9EAE883}">
      <dgm:prSet/>
      <dgm:spPr/>
      <dgm:t>
        <a:bodyPr/>
        <a:lstStyle/>
        <a:p>
          <a:endParaRPr lang="en-US"/>
        </a:p>
      </dgm:t>
    </dgm:pt>
    <dgm:pt modelId="{E33B64FB-EBFE-4FFA-884E-767414982F50}" type="sibTrans" cxnId="{1065F261-578F-4159-A9F5-2A0DB9EAE883}">
      <dgm:prSet/>
      <dgm:spPr/>
      <dgm:t>
        <a:bodyPr/>
        <a:lstStyle/>
        <a:p>
          <a:pPr>
            <a:lnSpc>
              <a:spcPct val="100000"/>
            </a:lnSpc>
          </a:pPr>
          <a:endParaRPr lang="en-US"/>
        </a:p>
      </dgm:t>
    </dgm:pt>
    <dgm:pt modelId="{EEFC3B1C-5E97-48E0-8928-45919F0DA5A2}">
      <dgm:prSet/>
      <dgm:spPr/>
      <dgm:t>
        <a:bodyPr/>
        <a:lstStyle/>
        <a:p>
          <a:pPr>
            <a:lnSpc>
              <a:spcPct val="100000"/>
            </a:lnSpc>
          </a:pPr>
          <a:r>
            <a:rPr lang="en-US" b="1"/>
            <a:t>Volunteer Involvement: Increased efforts to engage volunteers for personal introductions and advocacy, enhancing donor connections</a:t>
          </a:r>
          <a:endParaRPr lang="en-US"/>
        </a:p>
      </dgm:t>
    </dgm:pt>
    <dgm:pt modelId="{87D9A37B-C52B-4E00-885D-60E1E5595A70}" type="parTrans" cxnId="{D72517DD-AE85-48F0-B232-1D154B62C438}">
      <dgm:prSet/>
      <dgm:spPr/>
      <dgm:t>
        <a:bodyPr/>
        <a:lstStyle/>
        <a:p>
          <a:endParaRPr lang="en-US"/>
        </a:p>
      </dgm:t>
    </dgm:pt>
    <dgm:pt modelId="{A0373060-647E-4C36-884E-34E4D9815952}" type="sibTrans" cxnId="{D72517DD-AE85-48F0-B232-1D154B62C438}">
      <dgm:prSet/>
      <dgm:spPr/>
      <dgm:t>
        <a:bodyPr/>
        <a:lstStyle/>
        <a:p>
          <a:endParaRPr lang="en-US"/>
        </a:p>
      </dgm:t>
    </dgm:pt>
    <dgm:pt modelId="{FA80E23B-6FF4-40ED-85A1-AF3D3AEF703C}" type="pres">
      <dgm:prSet presAssocID="{379746E4-C7AA-44F9-AF67-7E0B1D1D76CD}" presName="root" presStyleCnt="0">
        <dgm:presLayoutVars>
          <dgm:dir/>
          <dgm:resizeHandles val="exact"/>
        </dgm:presLayoutVars>
      </dgm:prSet>
      <dgm:spPr/>
    </dgm:pt>
    <dgm:pt modelId="{7EB2C854-ED05-4F11-B7EE-178648CA5953}" type="pres">
      <dgm:prSet presAssocID="{379746E4-C7AA-44F9-AF67-7E0B1D1D76CD}" presName="container" presStyleCnt="0">
        <dgm:presLayoutVars>
          <dgm:dir/>
          <dgm:resizeHandles val="exact"/>
        </dgm:presLayoutVars>
      </dgm:prSet>
      <dgm:spPr/>
    </dgm:pt>
    <dgm:pt modelId="{1EEBB080-860D-494D-8A72-389298EBF0B7}" type="pres">
      <dgm:prSet presAssocID="{0796A004-8715-4651-93B4-314FFC010FAD}" presName="compNode" presStyleCnt="0"/>
      <dgm:spPr/>
    </dgm:pt>
    <dgm:pt modelId="{4859964C-4018-4C45-83DC-EB38050955AC}" type="pres">
      <dgm:prSet presAssocID="{0796A004-8715-4651-93B4-314FFC010FAD}" presName="iconBgRect" presStyleLbl="bgShp" presStyleIdx="0" presStyleCnt="5"/>
      <dgm:spPr/>
    </dgm:pt>
    <dgm:pt modelId="{2E0D5184-2C0E-407F-BF92-05C7CD46292E}" type="pres">
      <dgm:prSet presAssocID="{0796A004-8715-4651-93B4-314FFC010FA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47911C89-75AF-4BB2-9525-B241D675C499}" type="pres">
      <dgm:prSet presAssocID="{0796A004-8715-4651-93B4-314FFC010FAD}" presName="spaceRect" presStyleCnt="0"/>
      <dgm:spPr/>
    </dgm:pt>
    <dgm:pt modelId="{3BE758D6-4A32-4B85-904B-AAF694890562}" type="pres">
      <dgm:prSet presAssocID="{0796A004-8715-4651-93B4-314FFC010FAD}" presName="textRect" presStyleLbl="revTx" presStyleIdx="0" presStyleCnt="5">
        <dgm:presLayoutVars>
          <dgm:chMax val="1"/>
          <dgm:chPref val="1"/>
        </dgm:presLayoutVars>
      </dgm:prSet>
      <dgm:spPr/>
    </dgm:pt>
    <dgm:pt modelId="{FC5EB6B1-2CB8-45B1-A765-3D8A552665AE}" type="pres">
      <dgm:prSet presAssocID="{A79052E1-40CC-4CAB-8B00-CE65C98B578B}" presName="sibTrans" presStyleLbl="sibTrans2D1" presStyleIdx="0" presStyleCnt="0"/>
      <dgm:spPr/>
    </dgm:pt>
    <dgm:pt modelId="{940FD2E3-6C1F-43D4-BF96-D391D6BA25F9}" type="pres">
      <dgm:prSet presAssocID="{3FF218FE-0EC3-452A-9153-13129598AD1C}" presName="compNode" presStyleCnt="0"/>
      <dgm:spPr/>
    </dgm:pt>
    <dgm:pt modelId="{C865258D-7AF5-41FF-BFFC-2156B351F7B4}" type="pres">
      <dgm:prSet presAssocID="{3FF218FE-0EC3-452A-9153-13129598AD1C}" presName="iconBgRect" presStyleLbl="bgShp" presStyleIdx="1" presStyleCnt="5"/>
      <dgm:spPr/>
    </dgm:pt>
    <dgm:pt modelId="{2AF3EBB6-A891-4BF4-A5F7-9A12C06D05C8}" type="pres">
      <dgm:prSet presAssocID="{3FF218FE-0EC3-452A-9153-13129598AD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BEE3CA2C-7B6C-481C-BB95-F960CA12C150}" type="pres">
      <dgm:prSet presAssocID="{3FF218FE-0EC3-452A-9153-13129598AD1C}" presName="spaceRect" presStyleCnt="0"/>
      <dgm:spPr/>
    </dgm:pt>
    <dgm:pt modelId="{EFA7B2F2-7248-4B68-90C7-E6EC706C7381}" type="pres">
      <dgm:prSet presAssocID="{3FF218FE-0EC3-452A-9153-13129598AD1C}" presName="textRect" presStyleLbl="revTx" presStyleIdx="1" presStyleCnt="5">
        <dgm:presLayoutVars>
          <dgm:chMax val="1"/>
          <dgm:chPref val="1"/>
        </dgm:presLayoutVars>
      </dgm:prSet>
      <dgm:spPr/>
    </dgm:pt>
    <dgm:pt modelId="{B86BCDBB-C989-4608-B5B1-CF149062A835}" type="pres">
      <dgm:prSet presAssocID="{6826AFD3-E803-40CC-9C73-92D984DD41AA}" presName="sibTrans" presStyleLbl="sibTrans2D1" presStyleIdx="0" presStyleCnt="0"/>
      <dgm:spPr/>
    </dgm:pt>
    <dgm:pt modelId="{A11A031C-10E9-4BD2-8B1D-102F5B4119DA}" type="pres">
      <dgm:prSet presAssocID="{B585937B-C9AF-447C-A41C-8DAA00554F51}" presName="compNode" presStyleCnt="0"/>
      <dgm:spPr/>
    </dgm:pt>
    <dgm:pt modelId="{E1A2040C-F7DD-46D4-BAE2-5992DBC046B9}" type="pres">
      <dgm:prSet presAssocID="{B585937B-C9AF-447C-A41C-8DAA00554F51}" presName="iconBgRect" presStyleLbl="bgShp" presStyleIdx="2" presStyleCnt="5"/>
      <dgm:spPr/>
    </dgm:pt>
    <dgm:pt modelId="{C71BB049-78EB-481B-8DE2-1CD4705994AE}" type="pres">
      <dgm:prSet presAssocID="{B585937B-C9AF-447C-A41C-8DAA00554F5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lter"/>
        </a:ext>
      </dgm:extLst>
    </dgm:pt>
    <dgm:pt modelId="{CF25BE4F-4456-4F7F-A7E5-5E3DE6462352}" type="pres">
      <dgm:prSet presAssocID="{B585937B-C9AF-447C-A41C-8DAA00554F51}" presName="spaceRect" presStyleCnt="0"/>
      <dgm:spPr/>
    </dgm:pt>
    <dgm:pt modelId="{8EBDE826-1A93-47CE-B368-6BB36FAB4A7A}" type="pres">
      <dgm:prSet presAssocID="{B585937B-C9AF-447C-A41C-8DAA00554F51}" presName="textRect" presStyleLbl="revTx" presStyleIdx="2" presStyleCnt="5">
        <dgm:presLayoutVars>
          <dgm:chMax val="1"/>
          <dgm:chPref val="1"/>
        </dgm:presLayoutVars>
      </dgm:prSet>
      <dgm:spPr/>
    </dgm:pt>
    <dgm:pt modelId="{E2FC0058-1C06-4F67-8309-DA100739568B}" type="pres">
      <dgm:prSet presAssocID="{BAC3DC58-AAE8-4872-B7E2-55180D49ABC2}" presName="sibTrans" presStyleLbl="sibTrans2D1" presStyleIdx="0" presStyleCnt="0"/>
      <dgm:spPr/>
    </dgm:pt>
    <dgm:pt modelId="{B4EAB389-C491-4699-80D8-0C28C6F77E1F}" type="pres">
      <dgm:prSet presAssocID="{AF639FF0-6BCF-4EEE-9F57-B0B7D728E72A}" presName="compNode" presStyleCnt="0"/>
      <dgm:spPr/>
    </dgm:pt>
    <dgm:pt modelId="{C00DD231-C3D2-41E3-BA96-EEDCE1E32041}" type="pres">
      <dgm:prSet presAssocID="{AF639FF0-6BCF-4EEE-9F57-B0B7D728E72A}" presName="iconBgRect" presStyleLbl="bgShp" presStyleIdx="3" presStyleCnt="5"/>
      <dgm:spPr/>
    </dgm:pt>
    <dgm:pt modelId="{0A5325AB-149C-4927-9A5E-848D166885AB}" type="pres">
      <dgm:prSet presAssocID="{AF639FF0-6BCF-4EEE-9F57-B0B7D728E72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9466B68B-F03D-4D39-BF0B-83B2D83AD48A}" type="pres">
      <dgm:prSet presAssocID="{AF639FF0-6BCF-4EEE-9F57-B0B7D728E72A}" presName="spaceRect" presStyleCnt="0"/>
      <dgm:spPr/>
    </dgm:pt>
    <dgm:pt modelId="{51FA80E2-1EBB-4716-8291-0932FE45AE85}" type="pres">
      <dgm:prSet presAssocID="{AF639FF0-6BCF-4EEE-9F57-B0B7D728E72A}" presName="textRect" presStyleLbl="revTx" presStyleIdx="3" presStyleCnt="5">
        <dgm:presLayoutVars>
          <dgm:chMax val="1"/>
          <dgm:chPref val="1"/>
        </dgm:presLayoutVars>
      </dgm:prSet>
      <dgm:spPr/>
    </dgm:pt>
    <dgm:pt modelId="{4DDEAA80-9DB3-4033-B3AD-1ABD9139B1E1}" type="pres">
      <dgm:prSet presAssocID="{E33B64FB-EBFE-4FFA-884E-767414982F50}" presName="sibTrans" presStyleLbl="sibTrans2D1" presStyleIdx="0" presStyleCnt="0"/>
      <dgm:spPr/>
    </dgm:pt>
    <dgm:pt modelId="{BAF9D68D-1939-4850-A0D9-ED40DE312AF2}" type="pres">
      <dgm:prSet presAssocID="{EEFC3B1C-5E97-48E0-8928-45919F0DA5A2}" presName="compNode" presStyleCnt="0"/>
      <dgm:spPr/>
    </dgm:pt>
    <dgm:pt modelId="{F05CD004-FE53-402A-8773-13FEB958181D}" type="pres">
      <dgm:prSet presAssocID="{EEFC3B1C-5E97-48E0-8928-45919F0DA5A2}" presName="iconBgRect" presStyleLbl="bgShp" presStyleIdx="4" presStyleCnt="5"/>
      <dgm:spPr/>
    </dgm:pt>
    <dgm:pt modelId="{E8E2D2FB-3056-4B42-962E-032D90FAD17C}" type="pres">
      <dgm:prSet presAssocID="{EEFC3B1C-5E97-48E0-8928-45919F0DA5A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FF432BB5-9399-4466-ADF6-A441D564C3C5}" type="pres">
      <dgm:prSet presAssocID="{EEFC3B1C-5E97-48E0-8928-45919F0DA5A2}" presName="spaceRect" presStyleCnt="0"/>
      <dgm:spPr/>
    </dgm:pt>
    <dgm:pt modelId="{65E18500-E55B-4C57-A245-58C0BE981927}" type="pres">
      <dgm:prSet presAssocID="{EEFC3B1C-5E97-48E0-8928-45919F0DA5A2}" presName="textRect" presStyleLbl="revTx" presStyleIdx="4" presStyleCnt="5">
        <dgm:presLayoutVars>
          <dgm:chMax val="1"/>
          <dgm:chPref val="1"/>
        </dgm:presLayoutVars>
      </dgm:prSet>
      <dgm:spPr/>
    </dgm:pt>
  </dgm:ptLst>
  <dgm:cxnLst>
    <dgm:cxn modelId="{90C4100B-4E72-4B61-BD84-A48E264F1072}" type="presOf" srcId="{6826AFD3-E803-40CC-9C73-92D984DD41AA}" destId="{B86BCDBB-C989-4608-B5B1-CF149062A835}" srcOrd="0" destOrd="0" presId="urn:microsoft.com/office/officeart/2018/2/layout/IconCircleList"/>
    <dgm:cxn modelId="{31D3C530-85E7-4C01-A607-5B4181428672}" srcId="{379746E4-C7AA-44F9-AF67-7E0B1D1D76CD}" destId="{B585937B-C9AF-447C-A41C-8DAA00554F51}" srcOrd="2" destOrd="0" parTransId="{C4DD53E1-E89C-4F45-8BDE-1C869BCEDD65}" sibTransId="{BAC3DC58-AAE8-4872-B7E2-55180D49ABC2}"/>
    <dgm:cxn modelId="{4C870361-7D5B-495B-9DCF-3E804124733A}" type="presOf" srcId="{A79052E1-40CC-4CAB-8B00-CE65C98B578B}" destId="{FC5EB6B1-2CB8-45B1-A765-3D8A552665AE}" srcOrd="0" destOrd="0" presId="urn:microsoft.com/office/officeart/2018/2/layout/IconCircleList"/>
    <dgm:cxn modelId="{1065F261-578F-4159-A9F5-2A0DB9EAE883}" srcId="{379746E4-C7AA-44F9-AF67-7E0B1D1D76CD}" destId="{AF639FF0-6BCF-4EEE-9F57-B0B7D728E72A}" srcOrd="3" destOrd="0" parTransId="{91DD607A-66A6-4FA5-B091-C589ADCD9372}" sibTransId="{E33B64FB-EBFE-4FFA-884E-767414982F50}"/>
    <dgm:cxn modelId="{128D8D44-033C-41E6-AF19-8A37A0014645}" type="presOf" srcId="{E33B64FB-EBFE-4FFA-884E-767414982F50}" destId="{4DDEAA80-9DB3-4033-B3AD-1ABD9139B1E1}" srcOrd="0" destOrd="0" presId="urn:microsoft.com/office/officeart/2018/2/layout/IconCircleList"/>
    <dgm:cxn modelId="{C4672570-FA08-4470-810B-ED4AC2F924B7}" type="presOf" srcId="{AF639FF0-6BCF-4EEE-9F57-B0B7D728E72A}" destId="{51FA80E2-1EBB-4716-8291-0932FE45AE85}" srcOrd="0" destOrd="0" presId="urn:microsoft.com/office/officeart/2018/2/layout/IconCircleList"/>
    <dgm:cxn modelId="{1BE9837B-5959-4539-BA7B-6BB3CBAB9894}" type="presOf" srcId="{B585937B-C9AF-447C-A41C-8DAA00554F51}" destId="{8EBDE826-1A93-47CE-B368-6BB36FAB4A7A}" srcOrd="0" destOrd="0" presId="urn:microsoft.com/office/officeart/2018/2/layout/IconCircleList"/>
    <dgm:cxn modelId="{600A9F90-CF0B-4519-9CEB-BB38B1B48758}" type="presOf" srcId="{BAC3DC58-AAE8-4872-B7E2-55180D49ABC2}" destId="{E2FC0058-1C06-4F67-8309-DA100739568B}" srcOrd="0" destOrd="0" presId="urn:microsoft.com/office/officeart/2018/2/layout/IconCircleList"/>
    <dgm:cxn modelId="{81A64A91-5E07-43A6-9BD7-8CFFAB4375C5}" srcId="{379746E4-C7AA-44F9-AF67-7E0B1D1D76CD}" destId="{0796A004-8715-4651-93B4-314FFC010FAD}" srcOrd="0" destOrd="0" parTransId="{2342153B-BA7A-4314-B59B-DA44E1D4FC58}" sibTransId="{A79052E1-40CC-4CAB-8B00-CE65C98B578B}"/>
    <dgm:cxn modelId="{1E07B198-AEFA-4EAA-B096-00777368C794}" type="presOf" srcId="{0796A004-8715-4651-93B4-314FFC010FAD}" destId="{3BE758D6-4A32-4B85-904B-AAF694890562}" srcOrd="0" destOrd="0" presId="urn:microsoft.com/office/officeart/2018/2/layout/IconCircleList"/>
    <dgm:cxn modelId="{3C581AA3-72FC-40C6-80DE-AB7A6409F9C3}" type="presOf" srcId="{3FF218FE-0EC3-452A-9153-13129598AD1C}" destId="{EFA7B2F2-7248-4B68-90C7-E6EC706C7381}" srcOrd="0" destOrd="0" presId="urn:microsoft.com/office/officeart/2018/2/layout/IconCircleList"/>
    <dgm:cxn modelId="{F4E62EB1-5962-416B-9D26-69D06D9E0A21}" type="presOf" srcId="{379746E4-C7AA-44F9-AF67-7E0B1D1D76CD}" destId="{FA80E23B-6FF4-40ED-85A1-AF3D3AEF703C}" srcOrd="0" destOrd="0" presId="urn:microsoft.com/office/officeart/2018/2/layout/IconCircleList"/>
    <dgm:cxn modelId="{BC89F4BE-4B73-4044-832A-82FF31DF9F3E}" type="presOf" srcId="{EEFC3B1C-5E97-48E0-8928-45919F0DA5A2}" destId="{65E18500-E55B-4C57-A245-58C0BE981927}" srcOrd="0" destOrd="0" presId="urn:microsoft.com/office/officeart/2018/2/layout/IconCircleList"/>
    <dgm:cxn modelId="{D72517DD-AE85-48F0-B232-1D154B62C438}" srcId="{379746E4-C7AA-44F9-AF67-7E0B1D1D76CD}" destId="{EEFC3B1C-5E97-48E0-8928-45919F0DA5A2}" srcOrd="4" destOrd="0" parTransId="{87D9A37B-C52B-4E00-885D-60E1E5595A70}" sibTransId="{A0373060-647E-4C36-884E-34E4D9815952}"/>
    <dgm:cxn modelId="{724CC5FA-76FD-41C9-90D2-314677C5B090}" srcId="{379746E4-C7AA-44F9-AF67-7E0B1D1D76CD}" destId="{3FF218FE-0EC3-452A-9153-13129598AD1C}" srcOrd="1" destOrd="0" parTransId="{EA3EC517-495E-409C-B8F3-23D26930E4E2}" sibTransId="{6826AFD3-E803-40CC-9C73-92D984DD41AA}"/>
    <dgm:cxn modelId="{CC93656A-CCB2-41B7-BAA8-3158E92987AF}" type="presParOf" srcId="{FA80E23B-6FF4-40ED-85A1-AF3D3AEF703C}" destId="{7EB2C854-ED05-4F11-B7EE-178648CA5953}" srcOrd="0" destOrd="0" presId="urn:microsoft.com/office/officeart/2018/2/layout/IconCircleList"/>
    <dgm:cxn modelId="{DE15A842-43BD-451B-BD18-8E433DDDDEF7}" type="presParOf" srcId="{7EB2C854-ED05-4F11-B7EE-178648CA5953}" destId="{1EEBB080-860D-494D-8A72-389298EBF0B7}" srcOrd="0" destOrd="0" presId="urn:microsoft.com/office/officeart/2018/2/layout/IconCircleList"/>
    <dgm:cxn modelId="{6693A6E1-863C-49AF-9271-B2C46B08CB72}" type="presParOf" srcId="{1EEBB080-860D-494D-8A72-389298EBF0B7}" destId="{4859964C-4018-4C45-83DC-EB38050955AC}" srcOrd="0" destOrd="0" presId="urn:microsoft.com/office/officeart/2018/2/layout/IconCircleList"/>
    <dgm:cxn modelId="{13D96782-D225-4836-BEC0-70B35D05E439}" type="presParOf" srcId="{1EEBB080-860D-494D-8A72-389298EBF0B7}" destId="{2E0D5184-2C0E-407F-BF92-05C7CD46292E}" srcOrd="1" destOrd="0" presId="urn:microsoft.com/office/officeart/2018/2/layout/IconCircleList"/>
    <dgm:cxn modelId="{20F8D763-55C5-446D-AA71-69C2ED3EA236}" type="presParOf" srcId="{1EEBB080-860D-494D-8A72-389298EBF0B7}" destId="{47911C89-75AF-4BB2-9525-B241D675C499}" srcOrd="2" destOrd="0" presId="urn:microsoft.com/office/officeart/2018/2/layout/IconCircleList"/>
    <dgm:cxn modelId="{84569A34-A697-4E67-8C88-5B1A1EE78E02}" type="presParOf" srcId="{1EEBB080-860D-494D-8A72-389298EBF0B7}" destId="{3BE758D6-4A32-4B85-904B-AAF694890562}" srcOrd="3" destOrd="0" presId="urn:microsoft.com/office/officeart/2018/2/layout/IconCircleList"/>
    <dgm:cxn modelId="{17FD8586-D8FC-4A12-9B24-9DB3EDAA0069}" type="presParOf" srcId="{7EB2C854-ED05-4F11-B7EE-178648CA5953}" destId="{FC5EB6B1-2CB8-45B1-A765-3D8A552665AE}" srcOrd="1" destOrd="0" presId="urn:microsoft.com/office/officeart/2018/2/layout/IconCircleList"/>
    <dgm:cxn modelId="{8FDF0C47-53A4-4B8B-B250-5E9B5C1CE93B}" type="presParOf" srcId="{7EB2C854-ED05-4F11-B7EE-178648CA5953}" destId="{940FD2E3-6C1F-43D4-BF96-D391D6BA25F9}" srcOrd="2" destOrd="0" presId="urn:microsoft.com/office/officeart/2018/2/layout/IconCircleList"/>
    <dgm:cxn modelId="{938A5C45-1D8B-4F95-9771-E47EC65EB82C}" type="presParOf" srcId="{940FD2E3-6C1F-43D4-BF96-D391D6BA25F9}" destId="{C865258D-7AF5-41FF-BFFC-2156B351F7B4}" srcOrd="0" destOrd="0" presId="urn:microsoft.com/office/officeart/2018/2/layout/IconCircleList"/>
    <dgm:cxn modelId="{97CC2AA5-D95F-4630-BAD8-900E9A64FFD4}" type="presParOf" srcId="{940FD2E3-6C1F-43D4-BF96-D391D6BA25F9}" destId="{2AF3EBB6-A891-4BF4-A5F7-9A12C06D05C8}" srcOrd="1" destOrd="0" presId="urn:microsoft.com/office/officeart/2018/2/layout/IconCircleList"/>
    <dgm:cxn modelId="{CBC5D093-26E5-4E16-88D5-967809DB4B98}" type="presParOf" srcId="{940FD2E3-6C1F-43D4-BF96-D391D6BA25F9}" destId="{BEE3CA2C-7B6C-481C-BB95-F960CA12C150}" srcOrd="2" destOrd="0" presId="urn:microsoft.com/office/officeart/2018/2/layout/IconCircleList"/>
    <dgm:cxn modelId="{828B0910-9678-4BBE-93FB-759AAF3ED72C}" type="presParOf" srcId="{940FD2E3-6C1F-43D4-BF96-D391D6BA25F9}" destId="{EFA7B2F2-7248-4B68-90C7-E6EC706C7381}" srcOrd="3" destOrd="0" presId="urn:microsoft.com/office/officeart/2018/2/layout/IconCircleList"/>
    <dgm:cxn modelId="{913D1ECD-764E-4831-BE28-BE96050006E4}" type="presParOf" srcId="{7EB2C854-ED05-4F11-B7EE-178648CA5953}" destId="{B86BCDBB-C989-4608-B5B1-CF149062A835}" srcOrd="3" destOrd="0" presId="urn:microsoft.com/office/officeart/2018/2/layout/IconCircleList"/>
    <dgm:cxn modelId="{FC586BCD-606B-476B-A5A8-624891B9A084}" type="presParOf" srcId="{7EB2C854-ED05-4F11-B7EE-178648CA5953}" destId="{A11A031C-10E9-4BD2-8B1D-102F5B4119DA}" srcOrd="4" destOrd="0" presId="urn:microsoft.com/office/officeart/2018/2/layout/IconCircleList"/>
    <dgm:cxn modelId="{C8724794-464D-46C1-A4B3-4C1CCD7688FE}" type="presParOf" srcId="{A11A031C-10E9-4BD2-8B1D-102F5B4119DA}" destId="{E1A2040C-F7DD-46D4-BAE2-5992DBC046B9}" srcOrd="0" destOrd="0" presId="urn:microsoft.com/office/officeart/2018/2/layout/IconCircleList"/>
    <dgm:cxn modelId="{98033A0B-1845-4860-A538-468FADE49C64}" type="presParOf" srcId="{A11A031C-10E9-4BD2-8B1D-102F5B4119DA}" destId="{C71BB049-78EB-481B-8DE2-1CD4705994AE}" srcOrd="1" destOrd="0" presId="urn:microsoft.com/office/officeart/2018/2/layout/IconCircleList"/>
    <dgm:cxn modelId="{D968C89E-6D32-4A70-85B4-1512E35EFE32}" type="presParOf" srcId="{A11A031C-10E9-4BD2-8B1D-102F5B4119DA}" destId="{CF25BE4F-4456-4F7F-A7E5-5E3DE6462352}" srcOrd="2" destOrd="0" presId="urn:microsoft.com/office/officeart/2018/2/layout/IconCircleList"/>
    <dgm:cxn modelId="{B1C20FFA-2544-456C-8DAA-13F3D2077223}" type="presParOf" srcId="{A11A031C-10E9-4BD2-8B1D-102F5B4119DA}" destId="{8EBDE826-1A93-47CE-B368-6BB36FAB4A7A}" srcOrd="3" destOrd="0" presId="urn:microsoft.com/office/officeart/2018/2/layout/IconCircleList"/>
    <dgm:cxn modelId="{A93965E4-BF42-4CB7-B1F6-1857C9914D53}" type="presParOf" srcId="{7EB2C854-ED05-4F11-B7EE-178648CA5953}" destId="{E2FC0058-1C06-4F67-8309-DA100739568B}" srcOrd="5" destOrd="0" presId="urn:microsoft.com/office/officeart/2018/2/layout/IconCircleList"/>
    <dgm:cxn modelId="{C7328B31-D5EC-447E-96FA-58E087E63673}" type="presParOf" srcId="{7EB2C854-ED05-4F11-B7EE-178648CA5953}" destId="{B4EAB389-C491-4699-80D8-0C28C6F77E1F}" srcOrd="6" destOrd="0" presId="urn:microsoft.com/office/officeart/2018/2/layout/IconCircleList"/>
    <dgm:cxn modelId="{82DDE198-C090-474E-9A20-F21066ED3BCC}" type="presParOf" srcId="{B4EAB389-C491-4699-80D8-0C28C6F77E1F}" destId="{C00DD231-C3D2-41E3-BA96-EEDCE1E32041}" srcOrd="0" destOrd="0" presId="urn:microsoft.com/office/officeart/2018/2/layout/IconCircleList"/>
    <dgm:cxn modelId="{2E5F408D-74DC-4706-94DA-4389CB7BA0E0}" type="presParOf" srcId="{B4EAB389-C491-4699-80D8-0C28C6F77E1F}" destId="{0A5325AB-149C-4927-9A5E-848D166885AB}" srcOrd="1" destOrd="0" presId="urn:microsoft.com/office/officeart/2018/2/layout/IconCircleList"/>
    <dgm:cxn modelId="{5AFB5600-CF9E-4664-AC05-03A0AA52C729}" type="presParOf" srcId="{B4EAB389-C491-4699-80D8-0C28C6F77E1F}" destId="{9466B68B-F03D-4D39-BF0B-83B2D83AD48A}" srcOrd="2" destOrd="0" presId="urn:microsoft.com/office/officeart/2018/2/layout/IconCircleList"/>
    <dgm:cxn modelId="{8509B94D-827B-45D6-B7CA-9422B1CEBCBE}" type="presParOf" srcId="{B4EAB389-C491-4699-80D8-0C28C6F77E1F}" destId="{51FA80E2-1EBB-4716-8291-0932FE45AE85}" srcOrd="3" destOrd="0" presId="urn:microsoft.com/office/officeart/2018/2/layout/IconCircleList"/>
    <dgm:cxn modelId="{F4185943-5B40-403F-84C0-AE3973FE6D38}" type="presParOf" srcId="{7EB2C854-ED05-4F11-B7EE-178648CA5953}" destId="{4DDEAA80-9DB3-4033-B3AD-1ABD9139B1E1}" srcOrd="7" destOrd="0" presId="urn:microsoft.com/office/officeart/2018/2/layout/IconCircleList"/>
    <dgm:cxn modelId="{AF483782-0F2B-4EC2-B7F4-36A058F254B0}" type="presParOf" srcId="{7EB2C854-ED05-4F11-B7EE-178648CA5953}" destId="{BAF9D68D-1939-4850-A0D9-ED40DE312AF2}" srcOrd="8" destOrd="0" presId="urn:microsoft.com/office/officeart/2018/2/layout/IconCircleList"/>
    <dgm:cxn modelId="{8358F66F-89E5-4884-B706-206DD43FE360}" type="presParOf" srcId="{BAF9D68D-1939-4850-A0D9-ED40DE312AF2}" destId="{F05CD004-FE53-402A-8773-13FEB958181D}" srcOrd="0" destOrd="0" presId="urn:microsoft.com/office/officeart/2018/2/layout/IconCircleList"/>
    <dgm:cxn modelId="{2BC2CF7A-E55E-4E58-89D6-DE82BFB708AC}" type="presParOf" srcId="{BAF9D68D-1939-4850-A0D9-ED40DE312AF2}" destId="{E8E2D2FB-3056-4B42-962E-032D90FAD17C}" srcOrd="1" destOrd="0" presId="urn:microsoft.com/office/officeart/2018/2/layout/IconCircleList"/>
    <dgm:cxn modelId="{C939B2CE-DBBA-42CE-89C2-985B7788C67B}" type="presParOf" srcId="{BAF9D68D-1939-4850-A0D9-ED40DE312AF2}" destId="{FF432BB5-9399-4466-ADF6-A441D564C3C5}" srcOrd="2" destOrd="0" presId="urn:microsoft.com/office/officeart/2018/2/layout/IconCircleList"/>
    <dgm:cxn modelId="{356011C6-E31B-404B-BF69-898BC315B3DA}" type="presParOf" srcId="{BAF9D68D-1939-4850-A0D9-ED40DE312AF2}" destId="{65E18500-E55B-4C57-A245-58C0BE98192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9A14CB-A20A-49F6-B118-EBCF1FC0293E}" type="doc">
      <dgm:prSet loTypeId="urn:microsoft.com/office/officeart/2005/8/layout/chart3" loCatId="cycle" qsTypeId="urn:microsoft.com/office/officeart/2005/8/quickstyle/simple1" qsCatId="simple" csTypeId="urn:microsoft.com/office/officeart/2005/8/colors/accent1_2" csCatId="accent1"/>
      <dgm:spPr/>
      <dgm:t>
        <a:bodyPr/>
        <a:lstStyle/>
        <a:p>
          <a:endParaRPr lang="en-US"/>
        </a:p>
      </dgm:t>
    </dgm:pt>
    <dgm:pt modelId="{4AA1949C-030B-4067-AD5E-34C3A251EB45}">
      <dgm:prSet/>
      <dgm:spPr/>
      <dgm:t>
        <a:bodyPr/>
        <a:lstStyle/>
        <a:p>
          <a:r>
            <a:rPr lang="en-US" b="1"/>
            <a:t>Strategic Realignment: Transition from fantasy to data-driven fundraising enhances efficiency and donor relations</a:t>
          </a:r>
          <a:endParaRPr lang="en-US"/>
        </a:p>
      </dgm:t>
    </dgm:pt>
    <dgm:pt modelId="{346E46AC-19C2-457D-9262-AD6879D1CC0F}" type="parTrans" cxnId="{ACB816FC-A35B-4988-BE08-DF0A399A37E3}">
      <dgm:prSet/>
      <dgm:spPr/>
      <dgm:t>
        <a:bodyPr/>
        <a:lstStyle/>
        <a:p>
          <a:endParaRPr lang="en-US"/>
        </a:p>
      </dgm:t>
    </dgm:pt>
    <dgm:pt modelId="{1B487D21-DB11-47EC-9B04-E589CD3B4302}" type="sibTrans" cxnId="{ACB816FC-A35B-4988-BE08-DF0A399A37E3}">
      <dgm:prSet/>
      <dgm:spPr/>
      <dgm:t>
        <a:bodyPr/>
        <a:lstStyle/>
        <a:p>
          <a:endParaRPr lang="en-US"/>
        </a:p>
      </dgm:t>
    </dgm:pt>
    <dgm:pt modelId="{D14541F9-B3EF-49D9-8075-756FBCC6206A}">
      <dgm:prSet/>
      <dgm:spPr/>
      <dgm:t>
        <a:bodyPr/>
        <a:lstStyle/>
        <a:p>
          <a:r>
            <a:rPr lang="en-US" b="1"/>
            <a:t>Importance of Engagement: Prioritizing donor affinity and engagement over mere capacity proves more effective</a:t>
          </a:r>
          <a:endParaRPr lang="en-US"/>
        </a:p>
      </dgm:t>
    </dgm:pt>
    <dgm:pt modelId="{38037578-8989-4C03-8F01-2DF5E2400B29}" type="parTrans" cxnId="{33E52C6C-CCA2-4040-BCF5-8B016B994EE5}">
      <dgm:prSet/>
      <dgm:spPr/>
      <dgm:t>
        <a:bodyPr/>
        <a:lstStyle/>
        <a:p>
          <a:endParaRPr lang="en-US"/>
        </a:p>
      </dgm:t>
    </dgm:pt>
    <dgm:pt modelId="{81A78442-6EAC-4533-8A04-EC0F2EDB650B}" type="sibTrans" cxnId="{33E52C6C-CCA2-4040-BCF5-8B016B994EE5}">
      <dgm:prSet/>
      <dgm:spPr/>
      <dgm:t>
        <a:bodyPr/>
        <a:lstStyle/>
        <a:p>
          <a:endParaRPr lang="en-US"/>
        </a:p>
      </dgm:t>
    </dgm:pt>
    <dgm:pt modelId="{6F27AC87-74C9-46C0-BEC4-77C91111831B}">
      <dgm:prSet/>
      <dgm:spPr/>
      <dgm:t>
        <a:bodyPr/>
        <a:lstStyle/>
        <a:p>
          <a:r>
            <a:rPr lang="en-US" b="1"/>
            <a:t>Data Utilization: Leveraging data analytics ensures focus on high-probability prospects, improving outcomes</a:t>
          </a:r>
          <a:endParaRPr lang="en-US"/>
        </a:p>
      </dgm:t>
    </dgm:pt>
    <dgm:pt modelId="{8DF94BF4-7D38-4C11-97FE-178FB2C7C325}" type="parTrans" cxnId="{C08817BE-E05B-4A8E-81D4-BC6B3B5D9BB2}">
      <dgm:prSet/>
      <dgm:spPr/>
      <dgm:t>
        <a:bodyPr/>
        <a:lstStyle/>
        <a:p>
          <a:endParaRPr lang="en-US"/>
        </a:p>
      </dgm:t>
    </dgm:pt>
    <dgm:pt modelId="{AB3FB95E-C888-4934-99FA-7875B70B5DEC}" type="sibTrans" cxnId="{C08817BE-E05B-4A8E-81D4-BC6B3B5D9BB2}">
      <dgm:prSet/>
      <dgm:spPr/>
      <dgm:t>
        <a:bodyPr/>
        <a:lstStyle/>
        <a:p>
          <a:endParaRPr lang="en-US"/>
        </a:p>
      </dgm:t>
    </dgm:pt>
    <dgm:pt modelId="{F5FA6F52-71E4-4D20-AC6E-65EA8151AAA2}">
      <dgm:prSet/>
      <dgm:spPr/>
      <dgm:t>
        <a:bodyPr/>
        <a:lstStyle/>
        <a:p>
          <a:r>
            <a:rPr lang="en-US" b="1"/>
            <a:t>Regular Strategy Audits: Essential for adapting to changes and maintaining alignment with realistic fundraising goals</a:t>
          </a:r>
          <a:endParaRPr lang="en-US"/>
        </a:p>
      </dgm:t>
    </dgm:pt>
    <dgm:pt modelId="{9AD5D794-0BFD-47D8-8187-906B55788DDF}" type="parTrans" cxnId="{FD0C2966-8EA1-49BB-A2BE-1BC578CF67FE}">
      <dgm:prSet/>
      <dgm:spPr/>
      <dgm:t>
        <a:bodyPr/>
        <a:lstStyle/>
        <a:p>
          <a:endParaRPr lang="en-US"/>
        </a:p>
      </dgm:t>
    </dgm:pt>
    <dgm:pt modelId="{A1323437-0938-4902-959F-91CFBDE3E946}" type="sibTrans" cxnId="{FD0C2966-8EA1-49BB-A2BE-1BC578CF67FE}">
      <dgm:prSet/>
      <dgm:spPr/>
      <dgm:t>
        <a:bodyPr/>
        <a:lstStyle/>
        <a:p>
          <a:endParaRPr lang="en-US"/>
        </a:p>
      </dgm:t>
    </dgm:pt>
    <dgm:pt modelId="{A078F77F-5822-4E63-977D-A3FECB4A9987}">
      <dgm:prSet/>
      <dgm:spPr/>
      <dgm:t>
        <a:bodyPr/>
        <a:lstStyle/>
        <a:p>
          <a:r>
            <a:rPr lang="en-US" b="1"/>
            <a:t>Balanced Approach: Combining quantitative analysis with personal engagement strategies fosters sustainable donor support</a:t>
          </a:r>
          <a:endParaRPr lang="en-US"/>
        </a:p>
      </dgm:t>
    </dgm:pt>
    <dgm:pt modelId="{06F32C5F-86C7-4420-B5DA-FD1DBD900C77}" type="parTrans" cxnId="{BDCD4566-4F6D-4C6A-9AB8-25B03D6AB127}">
      <dgm:prSet/>
      <dgm:spPr/>
      <dgm:t>
        <a:bodyPr/>
        <a:lstStyle/>
        <a:p>
          <a:endParaRPr lang="en-US"/>
        </a:p>
      </dgm:t>
    </dgm:pt>
    <dgm:pt modelId="{DB06866B-86DC-46DD-AEB8-DD8FBB42461A}" type="sibTrans" cxnId="{BDCD4566-4F6D-4C6A-9AB8-25B03D6AB127}">
      <dgm:prSet/>
      <dgm:spPr/>
      <dgm:t>
        <a:bodyPr/>
        <a:lstStyle/>
        <a:p>
          <a:endParaRPr lang="en-US"/>
        </a:p>
      </dgm:t>
    </dgm:pt>
    <dgm:pt modelId="{25ED037A-D3BF-412F-8656-E9F729DC9F96}" type="pres">
      <dgm:prSet presAssocID="{749A14CB-A20A-49F6-B118-EBCF1FC0293E}" presName="compositeShape" presStyleCnt="0">
        <dgm:presLayoutVars>
          <dgm:chMax val="7"/>
          <dgm:dir/>
          <dgm:resizeHandles val="exact"/>
        </dgm:presLayoutVars>
      </dgm:prSet>
      <dgm:spPr/>
    </dgm:pt>
    <dgm:pt modelId="{754DB155-32E9-48FB-92A9-4FB8085E614D}" type="pres">
      <dgm:prSet presAssocID="{749A14CB-A20A-49F6-B118-EBCF1FC0293E}" presName="wedge1" presStyleLbl="node1" presStyleIdx="0" presStyleCnt="5"/>
      <dgm:spPr/>
    </dgm:pt>
    <dgm:pt modelId="{E1A433D1-87A9-4183-9ADB-D6B02CB588D7}" type="pres">
      <dgm:prSet presAssocID="{749A14CB-A20A-49F6-B118-EBCF1FC0293E}" presName="wedge1Tx" presStyleLbl="node1" presStyleIdx="0" presStyleCnt="5">
        <dgm:presLayoutVars>
          <dgm:chMax val="0"/>
          <dgm:chPref val="0"/>
          <dgm:bulletEnabled val="1"/>
        </dgm:presLayoutVars>
      </dgm:prSet>
      <dgm:spPr/>
    </dgm:pt>
    <dgm:pt modelId="{F3E2E7D8-F2A3-4177-A3DE-E81B6C83DA6F}" type="pres">
      <dgm:prSet presAssocID="{749A14CB-A20A-49F6-B118-EBCF1FC0293E}" presName="wedge2" presStyleLbl="node1" presStyleIdx="1" presStyleCnt="5"/>
      <dgm:spPr/>
    </dgm:pt>
    <dgm:pt modelId="{9C814F96-1474-45BA-8F8B-E30DB594BB82}" type="pres">
      <dgm:prSet presAssocID="{749A14CB-A20A-49F6-B118-EBCF1FC0293E}" presName="wedge2Tx" presStyleLbl="node1" presStyleIdx="1" presStyleCnt="5">
        <dgm:presLayoutVars>
          <dgm:chMax val="0"/>
          <dgm:chPref val="0"/>
          <dgm:bulletEnabled val="1"/>
        </dgm:presLayoutVars>
      </dgm:prSet>
      <dgm:spPr/>
    </dgm:pt>
    <dgm:pt modelId="{D6DACC8E-1C9A-4396-B284-269D0F75EDB4}" type="pres">
      <dgm:prSet presAssocID="{749A14CB-A20A-49F6-B118-EBCF1FC0293E}" presName="wedge3" presStyleLbl="node1" presStyleIdx="2" presStyleCnt="5"/>
      <dgm:spPr/>
    </dgm:pt>
    <dgm:pt modelId="{CDECE394-1B06-4864-890E-0209720D3090}" type="pres">
      <dgm:prSet presAssocID="{749A14CB-A20A-49F6-B118-EBCF1FC0293E}" presName="wedge3Tx" presStyleLbl="node1" presStyleIdx="2" presStyleCnt="5">
        <dgm:presLayoutVars>
          <dgm:chMax val="0"/>
          <dgm:chPref val="0"/>
          <dgm:bulletEnabled val="1"/>
        </dgm:presLayoutVars>
      </dgm:prSet>
      <dgm:spPr/>
    </dgm:pt>
    <dgm:pt modelId="{8A0E3C5F-4045-4066-B7F0-9E7A55782684}" type="pres">
      <dgm:prSet presAssocID="{749A14CB-A20A-49F6-B118-EBCF1FC0293E}" presName="wedge4" presStyleLbl="node1" presStyleIdx="3" presStyleCnt="5"/>
      <dgm:spPr/>
    </dgm:pt>
    <dgm:pt modelId="{C1BA5C40-2414-4FC2-AD13-D3AA30AAA505}" type="pres">
      <dgm:prSet presAssocID="{749A14CB-A20A-49F6-B118-EBCF1FC0293E}" presName="wedge4Tx" presStyleLbl="node1" presStyleIdx="3" presStyleCnt="5">
        <dgm:presLayoutVars>
          <dgm:chMax val="0"/>
          <dgm:chPref val="0"/>
          <dgm:bulletEnabled val="1"/>
        </dgm:presLayoutVars>
      </dgm:prSet>
      <dgm:spPr/>
    </dgm:pt>
    <dgm:pt modelId="{4CD7ED08-CC7A-4621-A6B2-BCDF53E8C6CD}" type="pres">
      <dgm:prSet presAssocID="{749A14CB-A20A-49F6-B118-EBCF1FC0293E}" presName="wedge5" presStyleLbl="node1" presStyleIdx="4" presStyleCnt="5"/>
      <dgm:spPr/>
    </dgm:pt>
    <dgm:pt modelId="{6643DA41-7815-4157-B76E-46D6B9EFA30C}" type="pres">
      <dgm:prSet presAssocID="{749A14CB-A20A-49F6-B118-EBCF1FC0293E}" presName="wedge5Tx" presStyleLbl="node1" presStyleIdx="4" presStyleCnt="5">
        <dgm:presLayoutVars>
          <dgm:chMax val="0"/>
          <dgm:chPref val="0"/>
          <dgm:bulletEnabled val="1"/>
        </dgm:presLayoutVars>
      </dgm:prSet>
      <dgm:spPr/>
    </dgm:pt>
  </dgm:ptLst>
  <dgm:cxnLst>
    <dgm:cxn modelId="{DD937439-81AF-4939-A3E5-32EBDA753FCA}" type="presOf" srcId="{4AA1949C-030B-4067-AD5E-34C3A251EB45}" destId="{754DB155-32E9-48FB-92A9-4FB8085E614D}" srcOrd="0" destOrd="0" presId="urn:microsoft.com/office/officeart/2005/8/layout/chart3"/>
    <dgm:cxn modelId="{FD0C2966-8EA1-49BB-A2BE-1BC578CF67FE}" srcId="{749A14CB-A20A-49F6-B118-EBCF1FC0293E}" destId="{F5FA6F52-71E4-4D20-AC6E-65EA8151AAA2}" srcOrd="3" destOrd="0" parTransId="{9AD5D794-0BFD-47D8-8187-906B55788DDF}" sibTransId="{A1323437-0938-4902-959F-91CFBDE3E946}"/>
    <dgm:cxn modelId="{BDCD4566-4F6D-4C6A-9AB8-25B03D6AB127}" srcId="{749A14CB-A20A-49F6-B118-EBCF1FC0293E}" destId="{A078F77F-5822-4E63-977D-A3FECB4A9987}" srcOrd="4" destOrd="0" parTransId="{06F32C5F-86C7-4420-B5DA-FD1DBD900C77}" sibTransId="{DB06866B-86DC-46DD-AEB8-DD8FBB42461A}"/>
    <dgm:cxn modelId="{D699C566-DAE4-464C-9BDF-89CFFDA5F55D}" type="presOf" srcId="{6F27AC87-74C9-46C0-BEC4-77C91111831B}" destId="{CDECE394-1B06-4864-890E-0209720D3090}" srcOrd="1" destOrd="0" presId="urn:microsoft.com/office/officeart/2005/8/layout/chart3"/>
    <dgm:cxn modelId="{A5318A47-295A-4FFE-A342-91842F5D5AF7}" type="presOf" srcId="{D14541F9-B3EF-49D9-8075-756FBCC6206A}" destId="{9C814F96-1474-45BA-8F8B-E30DB594BB82}" srcOrd="1" destOrd="0" presId="urn:microsoft.com/office/officeart/2005/8/layout/chart3"/>
    <dgm:cxn modelId="{45D8374A-E653-4171-9CDF-8BCE838554C7}" type="presOf" srcId="{A078F77F-5822-4E63-977D-A3FECB4A9987}" destId="{4CD7ED08-CC7A-4621-A6B2-BCDF53E8C6CD}" srcOrd="0" destOrd="0" presId="urn:microsoft.com/office/officeart/2005/8/layout/chart3"/>
    <dgm:cxn modelId="{33E52C6C-CCA2-4040-BCF5-8B016B994EE5}" srcId="{749A14CB-A20A-49F6-B118-EBCF1FC0293E}" destId="{D14541F9-B3EF-49D9-8075-756FBCC6206A}" srcOrd="1" destOrd="0" parTransId="{38037578-8989-4C03-8F01-2DF5E2400B29}" sibTransId="{81A78442-6EAC-4533-8A04-EC0F2EDB650B}"/>
    <dgm:cxn modelId="{BCA80D78-D3B0-45A1-BA89-13069D3D48C5}" type="presOf" srcId="{F5FA6F52-71E4-4D20-AC6E-65EA8151AAA2}" destId="{C1BA5C40-2414-4FC2-AD13-D3AA30AAA505}" srcOrd="1" destOrd="0" presId="urn:microsoft.com/office/officeart/2005/8/layout/chart3"/>
    <dgm:cxn modelId="{BDF468AB-C93C-4F6C-965D-9185CEBB1B11}" type="presOf" srcId="{F5FA6F52-71E4-4D20-AC6E-65EA8151AAA2}" destId="{8A0E3C5F-4045-4066-B7F0-9E7A55782684}" srcOrd="0" destOrd="0" presId="urn:microsoft.com/office/officeart/2005/8/layout/chart3"/>
    <dgm:cxn modelId="{C08817BE-E05B-4A8E-81D4-BC6B3B5D9BB2}" srcId="{749A14CB-A20A-49F6-B118-EBCF1FC0293E}" destId="{6F27AC87-74C9-46C0-BEC4-77C91111831B}" srcOrd="2" destOrd="0" parTransId="{8DF94BF4-7D38-4C11-97FE-178FB2C7C325}" sibTransId="{AB3FB95E-C888-4934-99FA-7875B70B5DEC}"/>
    <dgm:cxn modelId="{A5C6F3CD-4842-4D8A-851E-64321E3D857A}" type="presOf" srcId="{749A14CB-A20A-49F6-B118-EBCF1FC0293E}" destId="{25ED037A-D3BF-412F-8656-E9F729DC9F96}" srcOrd="0" destOrd="0" presId="urn:microsoft.com/office/officeart/2005/8/layout/chart3"/>
    <dgm:cxn modelId="{142139D2-C45A-4DD4-849C-450FFC72754E}" type="presOf" srcId="{4AA1949C-030B-4067-AD5E-34C3A251EB45}" destId="{E1A433D1-87A9-4183-9ADB-D6B02CB588D7}" srcOrd="1" destOrd="0" presId="urn:microsoft.com/office/officeart/2005/8/layout/chart3"/>
    <dgm:cxn modelId="{951D5CD5-FBC8-4CB6-86CF-6ADC442739E8}" type="presOf" srcId="{6F27AC87-74C9-46C0-BEC4-77C91111831B}" destId="{D6DACC8E-1C9A-4396-B284-269D0F75EDB4}" srcOrd="0" destOrd="0" presId="urn:microsoft.com/office/officeart/2005/8/layout/chart3"/>
    <dgm:cxn modelId="{E5BE00DC-28D0-4B79-BB53-19165DDA84C8}" type="presOf" srcId="{D14541F9-B3EF-49D9-8075-756FBCC6206A}" destId="{F3E2E7D8-F2A3-4177-A3DE-E81B6C83DA6F}" srcOrd="0" destOrd="0" presId="urn:microsoft.com/office/officeart/2005/8/layout/chart3"/>
    <dgm:cxn modelId="{AA22FBF5-7216-4A36-9EE8-B1548F0B3B26}" type="presOf" srcId="{A078F77F-5822-4E63-977D-A3FECB4A9987}" destId="{6643DA41-7815-4157-B76E-46D6B9EFA30C}" srcOrd="1" destOrd="0" presId="urn:microsoft.com/office/officeart/2005/8/layout/chart3"/>
    <dgm:cxn modelId="{ACB816FC-A35B-4988-BE08-DF0A399A37E3}" srcId="{749A14CB-A20A-49F6-B118-EBCF1FC0293E}" destId="{4AA1949C-030B-4067-AD5E-34C3A251EB45}" srcOrd="0" destOrd="0" parTransId="{346E46AC-19C2-457D-9262-AD6879D1CC0F}" sibTransId="{1B487D21-DB11-47EC-9B04-E589CD3B4302}"/>
    <dgm:cxn modelId="{8190B672-C7A6-4D6E-81E5-EA777C7767BF}" type="presParOf" srcId="{25ED037A-D3BF-412F-8656-E9F729DC9F96}" destId="{754DB155-32E9-48FB-92A9-4FB8085E614D}" srcOrd="0" destOrd="0" presId="urn:microsoft.com/office/officeart/2005/8/layout/chart3"/>
    <dgm:cxn modelId="{BDDE00BC-2D8F-481D-B1D3-9670E8F381BF}" type="presParOf" srcId="{25ED037A-D3BF-412F-8656-E9F729DC9F96}" destId="{E1A433D1-87A9-4183-9ADB-D6B02CB588D7}" srcOrd="1" destOrd="0" presId="urn:microsoft.com/office/officeart/2005/8/layout/chart3"/>
    <dgm:cxn modelId="{95B7239F-BD78-4E69-BB14-A494B38E22CE}" type="presParOf" srcId="{25ED037A-D3BF-412F-8656-E9F729DC9F96}" destId="{F3E2E7D8-F2A3-4177-A3DE-E81B6C83DA6F}" srcOrd="2" destOrd="0" presId="urn:microsoft.com/office/officeart/2005/8/layout/chart3"/>
    <dgm:cxn modelId="{E39E7245-B947-47E2-BA92-BC65EDD00530}" type="presParOf" srcId="{25ED037A-D3BF-412F-8656-E9F729DC9F96}" destId="{9C814F96-1474-45BA-8F8B-E30DB594BB82}" srcOrd="3" destOrd="0" presId="urn:microsoft.com/office/officeart/2005/8/layout/chart3"/>
    <dgm:cxn modelId="{1ED99E47-FF57-4A46-B66D-765D4FD7C12A}" type="presParOf" srcId="{25ED037A-D3BF-412F-8656-E9F729DC9F96}" destId="{D6DACC8E-1C9A-4396-B284-269D0F75EDB4}" srcOrd="4" destOrd="0" presId="urn:microsoft.com/office/officeart/2005/8/layout/chart3"/>
    <dgm:cxn modelId="{C6C5C090-AB70-4D70-8210-D6ABBE6F0E2B}" type="presParOf" srcId="{25ED037A-D3BF-412F-8656-E9F729DC9F96}" destId="{CDECE394-1B06-4864-890E-0209720D3090}" srcOrd="5" destOrd="0" presId="urn:microsoft.com/office/officeart/2005/8/layout/chart3"/>
    <dgm:cxn modelId="{E7D4398C-A64B-40CE-8A07-96111EE5B063}" type="presParOf" srcId="{25ED037A-D3BF-412F-8656-E9F729DC9F96}" destId="{8A0E3C5F-4045-4066-B7F0-9E7A55782684}" srcOrd="6" destOrd="0" presId="urn:microsoft.com/office/officeart/2005/8/layout/chart3"/>
    <dgm:cxn modelId="{2FC7E1C6-8470-4868-A09B-D683005F8E08}" type="presParOf" srcId="{25ED037A-D3BF-412F-8656-E9F729DC9F96}" destId="{C1BA5C40-2414-4FC2-AD13-D3AA30AAA505}" srcOrd="7" destOrd="0" presId="urn:microsoft.com/office/officeart/2005/8/layout/chart3"/>
    <dgm:cxn modelId="{8CC6A4C7-F0CC-488E-9B29-C7CE530D5E6A}" type="presParOf" srcId="{25ED037A-D3BF-412F-8656-E9F729DC9F96}" destId="{4CD7ED08-CC7A-4621-A6B2-BCDF53E8C6CD}" srcOrd="8" destOrd="0" presId="urn:microsoft.com/office/officeart/2005/8/layout/chart3"/>
    <dgm:cxn modelId="{48F326B5-4784-404C-8548-6C1457251B75}" type="presParOf" srcId="{25ED037A-D3BF-412F-8656-E9F729DC9F96}" destId="{6643DA41-7815-4157-B76E-46D6B9EFA30C}"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22CBC-33B7-4EC5-AEC8-76CFF0CCD6FF}">
      <dsp:nvSpPr>
        <dsp:cNvPr id="0" name=""/>
        <dsp:cNvSpPr/>
      </dsp:nvSpPr>
      <dsp:spPr>
        <a:xfrm>
          <a:off x="0" y="0"/>
          <a:ext cx="4568189" cy="886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TAM Concept</a:t>
          </a:r>
          <a:r>
            <a:rPr lang="en-US" sz="1600" kern="1200" dirty="0"/>
            <a:t>: Estimating the full market potential of donors.</a:t>
          </a:r>
        </a:p>
      </dsp:txBody>
      <dsp:txXfrm>
        <a:off x="25965" y="25965"/>
        <a:ext cx="3507844" cy="834589"/>
      </dsp:txXfrm>
    </dsp:sp>
    <dsp:sp modelId="{17FC172D-D5B7-4116-A746-FD926ECD81BC}">
      <dsp:nvSpPr>
        <dsp:cNvPr id="0" name=""/>
        <dsp:cNvSpPr/>
      </dsp:nvSpPr>
      <dsp:spPr>
        <a:xfrm>
          <a:off x="341131" y="1009646"/>
          <a:ext cx="4568189" cy="886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Application in Fundraising: </a:t>
          </a:r>
          <a:r>
            <a:rPr lang="en-US" sz="1600" kern="1200"/>
            <a:t>Identifying the broadest potential donor pool</a:t>
          </a:r>
        </a:p>
      </dsp:txBody>
      <dsp:txXfrm>
        <a:off x="367096" y="1035611"/>
        <a:ext cx="3598891" cy="834589"/>
      </dsp:txXfrm>
    </dsp:sp>
    <dsp:sp modelId="{B0E1C17A-21B4-43C8-84CA-1DB4AED51FD4}">
      <dsp:nvSpPr>
        <dsp:cNvPr id="0" name=""/>
        <dsp:cNvSpPr/>
      </dsp:nvSpPr>
      <dsp:spPr>
        <a:xfrm>
          <a:off x="682262" y="2019293"/>
          <a:ext cx="4568189" cy="886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Refinement to SAM: </a:t>
          </a:r>
          <a:r>
            <a:rPr lang="en-US" sz="1600" kern="1200"/>
            <a:t>Serviceable Addressable Market - focusing on donors within reach</a:t>
          </a:r>
        </a:p>
      </dsp:txBody>
      <dsp:txXfrm>
        <a:off x="708227" y="2045258"/>
        <a:ext cx="3598891" cy="834589"/>
      </dsp:txXfrm>
    </dsp:sp>
    <dsp:sp modelId="{0F2A7331-F954-4578-AA48-B2DCFF7A9AEF}">
      <dsp:nvSpPr>
        <dsp:cNvPr id="0" name=""/>
        <dsp:cNvSpPr/>
      </dsp:nvSpPr>
      <dsp:spPr>
        <a:xfrm>
          <a:off x="1023393" y="3028940"/>
          <a:ext cx="4568189" cy="886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Narrowing to SOM: </a:t>
          </a:r>
          <a:r>
            <a:rPr lang="en-US" sz="1600" kern="1200"/>
            <a:t>Serviceable Obtainable Market - realistic target donor segments</a:t>
          </a:r>
        </a:p>
      </dsp:txBody>
      <dsp:txXfrm>
        <a:off x="1049358" y="3054905"/>
        <a:ext cx="3598891" cy="834589"/>
      </dsp:txXfrm>
    </dsp:sp>
    <dsp:sp modelId="{B71098D7-6F1B-4741-B1C8-82B5EAB3C358}">
      <dsp:nvSpPr>
        <dsp:cNvPr id="0" name=""/>
        <dsp:cNvSpPr/>
      </dsp:nvSpPr>
      <dsp:spPr>
        <a:xfrm>
          <a:off x="1364524" y="4038586"/>
          <a:ext cx="4568189" cy="886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Strategic Use: </a:t>
          </a:r>
          <a:r>
            <a:rPr lang="en-US" sz="1600" kern="1200"/>
            <a:t>Informing prospect development and fundraising strategies</a:t>
          </a:r>
        </a:p>
      </dsp:txBody>
      <dsp:txXfrm>
        <a:off x="1390489" y="4064551"/>
        <a:ext cx="3598891" cy="834589"/>
      </dsp:txXfrm>
    </dsp:sp>
    <dsp:sp modelId="{774CCFB0-DE92-4AA4-8159-20B8408D1113}">
      <dsp:nvSpPr>
        <dsp:cNvPr id="0" name=""/>
        <dsp:cNvSpPr/>
      </dsp:nvSpPr>
      <dsp:spPr>
        <a:xfrm>
          <a:off x="3991952" y="647651"/>
          <a:ext cx="576237" cy="5762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121605" y="647651"/>
        <a:ext cx="316931" cy="433618"/>
      </dsp:txXfrm>
    </dsp:sp>
    <dsp:sp modelId="{7F8E7957-2ADE-4CFE-B377-2232796ED8F0}">
      <dsp:nvSpPr>
        <dsp:cNvPr id="0" name=""/>
        <dsp:cNvSpPr/>
      </dsp:nvSpPr>
      <dsp:spPr>
        <a:xfrm>
          <a:off x="4333083" y="1657298"/>
          <a:ext cx="576237" cy="5762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462736" y="1657298"/>
        <a:ext cx="316931" cy="433618"/>
      </dsp:txXfrm>
    </dsp:sp>
    <dsp:sp modelId="{B46A3E91-4AD7-4D5C-9BE8-2E67914B3570}">
      <dsp:nvSpPr>
        <dsp:cNvPr id="0" name=""/>
        <dsp:cNvSpPr/>
      </dsp:nvSpPr>
      <dsp:spPr>
        <a:xfrm>
          <a:off x="4674214" y="2652169"/>
          <a:ext cx="576237" cy="5762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803867" y="2652169"/>
        <a:ext cx="316931" cy="433618"/>
      </dsp:txXfrm>
    </dsp:sp>
    <dsp:sp modelId="{0167CC84-2E10-4796-9BCC-3BD00F61369F}">
      <dsp:nvSpPr>
        <dsp:cNvPr id="0" name=""/>
        <dsp:cNvSpPr/>
      </dsp:nvSpPr>
      <dsp:spPr>
        <a:xfrm>
          <a:off x="5015345" y="3671666"/>
          <a:ext cx="576237" cy="5762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144998" y="3671666"/>
        <a:ext cx="316931" cy="433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50A6B-CC05-4AD2-9561-711FFFED5666}">
      <dsp:nvSpPr>
        <dsp:cNvPr id="0" name=""/>
        <dsp:cNvSpPr/>
      </dsp:nvSpPr>
      <dsp:spPr>
        <a:xfrm>
          <a:off x="4419581" y="937"/>
          <a:ext cx="1676437" cy="167643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t>Alumnus Profile: </a:t>
          </a:r>
          <a:r>
            <a:rPr lang="en-US" sz="800" kern="1200"/>
            <a:t>John Doe, high-capacity donor, undergrad alum less engaged than with his graduate alma mater</a:t>
          </a:r>
        </a:p>
      </dsp:txBody>
      <dsp:txXfrm>
        <a:off x="4838690" y="937"/>
        <a:ext cx="838219" cy="1383061"/>
      </dsp:txXfrm>
    </dsp:sp>
    <dsp:sp modelId="{571E765A-CA53-44B7-8C8D-F5B643AEA469}">
      <dsp:nvSpPr>
        <dsp:cNvPr id="0" name=""/>
        <dsp:cNvSpPr/>
      </dsp:nvSpPr>
      <dsp:spPr>
        <a:xfrm rot="4320000">
          <a:off x="5824873" y="1021942"/>
          <a:ext cx="1676437" cy="167643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t>Engagement: </a:t>
          </a:r>
          <a:r>
            <a:rPr lang="en-US" sz="800" kern="1200"/>
            <a:t>Minimal affinity or interaction with the undergraduate university</a:t>
          </a:r>
        </a:p>
      </dsp:txBody>
      <dsp:txXfrm rot="-5400000">
        <a:off x="6111070" y="1395722"/>
        <a:ext cx="1383061" cy="838219"/>
      </dsp:txXfrm>
    </dsp:sp>
    <dsp:sp modelId="{6F9BF914-47A1-4DF5-9B99-AD35CF5345E5}">
      <dsp:nvSpPr>
        <dsp:cNvPr id="0" name=""/>
        <dsp:cNvSpPr/>
      </dsp:nvSpPr>
      <dsp:spPr>
        <a:xfrm rot="8640000">
          <a:off x="5288099" y="2673963"/>
          <a:ext cx="1676437" cy="167643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t>Previous Strategy: </a:t>
          </a:r>
          <a:r>
            <a:rPr lang="en-US" sz="800" kern="1200"/>
            <a:t>Optimistically listed as a top donor based solely on financial potential</a:t>
          </a:r>
        </a:p>
      </dsp:txBody>
      <dsp:txXfrm rot="10800000">
        <a:off x="5793429" y="2939324"/>
        <a:ext cx="838219" cy="1383061"/>
      </dsp:txXfrm>
    </dsp:sp>
    <dsp:sp modelId="{D321BB5E-2F90-43C2-849F-F96B7E01261B}">
      <dsp:nvSpPr>
        <dsp:cNvPr id="0" name=""/>
        <dsp:cNvSpPr/>
      </dsp:nvSpPr>
      <dsp:spPr>
        <a:xfrm rot="12960000">
          <a:off x="3551062" y="2673963"/>
          <a:ext cx="1676437" cy="167643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t>Resource Misallocation: </a:t>
          </a:r>
          <a:r>
            <a:rPr lang="en-US" sz="800" kern="1200"/>
            <a:t>Efforts focused on a low-engagement prospect</a:t>
          </a:r>
        </a:p>
      </dsp:txBody>
      <dsp:txXfrm rot="10800000">
        <a:off x="3883950" y="2939324"/>
        <a:ext cx="838219" cy="1383061"/>
      </dsp:txXfrm>
    </dsp:sp>
    <dsp:sp modelId="{85EE86C8-5E2D-4B21-8DD3-54AF9CFF2BA4}">
      <dsp:nvSpPr>
        <dsp:cNvPr id="0" name=""/>
        <dsp:cNvSpPr/>
      </dsp:nvSpPr>
      <dsp:spPr>
        <a:xfrm rot="17280000">
          <a:off x="3014288" y="1021942"/>
          <a:ext cx="1676437" cy="167643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t>Connection Gap: </a:t>
          </a:r>
          <a:r>
            <a:rPr lang="en-US" sz="800" kern="1200"/>
            <a:t>No effective links or network volunteers connecting John to the university</a:t>
          </a:r>
        </a:p>
      </dsp:txBody>
      <dsp:txXfrm rot="5400000">
        <a:off x="3021467" y="1395722"/>
        <a:ext cx="1383061" cy="838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9964C-4018-4C45-83DC-EB38050955AC}">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D5184-2C0E-407F-BF92-05C7CD46292E}">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758D6-4A32-4B85-904B-AAF694890562}">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Objective: Eliminate ineffective "fantasy fundraising" practices; focus on engaged and realistic donor prospects using data-driven strategies.</a:t>
          </a:r>
          <a:endParaRPr lang="en-US" sz="1100" kern="1200"/>
        </a:p>
      </dsp:txBody>
      <dsp:txXfrm>
        <a:off x="1172126" y="908559"/>
        <a:ext cx="2114937" cy="897246"/>
      </dsp:txXfrm>
    </dsp:sp>
    <dsp:sp modelId="{C865258D-7AF5-41FF-BFFC-2156B351F7B4}">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F3EBB6-A891-4BF4-A5F7-9A12C06D05C8}">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A7B2F2-7248-4B68-90C7-E6EC706C7381}">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Fantasy Fundraising Audit: Conducted a thorough review to reassess engagement, historical giving, and network connections of prospects.</a:t>
          </a:r>
          <a:endParaRPr lang="en-US" sz="1100" kern="1200"/>
        </a:p>
      </dsp:txBody>
      <dsp:txXfrm>
        <a:off x="4745088" y="908559"/>
        <a:ext cx="2114937" cy="897246"/>
      </dsp:txXfrm>
    </dsp:sp>
    <dsp:sp modelId="{E1A2040C-F7DD-46D4-BAE2-5992DBC046B9}">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BB049-78EB-481B-8DE2-1CD4705994AE}">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DE826-1A93-47CE-B368-6BB36FAB4A7A}">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Strategy Shift: Removed John Doe from the prospect list to reallocate resources more effectively</a:t>
          </a:r>
          <a:endParaRPr lang="en-US" sz="1100" kern="1200"/>
        </a:p>
      </dsp:txBody>
      <dsp:txXfrm>
        <a:off x="8318049" y="908559"/>
        <a:ext cx="2114937" cy="897246"/>
      </dsp:txXfrm>
    </dsp:sp>
    <dsp:sp modelId="{C00DD231-C3D2-41E3-BA96-EEDCE1E32041}">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325AB-149C-4927-9A5E-848D166885AB}">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A80E2-1EBB-4716-8291-0932FE45AE85}">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Data-Driven Prospecting: Enhanced use of analytics to identify and prioritize prospects with genuine engagement and higher likelihood of donating</a:t>
          </a:r>
          <a:endParaRPr lang="en-US" sz="1100" kern="1200"/>
        </a:p>
      </dsp:txBody>
      <dsp:txXfrm>
        <a:off x="1172126" y="2545532"/>
        <a:ext cx="2114937" cy="897246"/>
      </dsp:txXfrm>
    </dsp:sp>
    <dsp:sp modelId="{F05CD004-FE53-402A-8773-13FEB958181D}">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2D2FB-3056-4B42-962E-032D90FAD17C}">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18500-E55B-4C57-A245-58C0BE981927}">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Volunteer Involvement: Increased efforts to engage volunteers for personal introductions and advocacy, enhancing donor connections</a:t>
          </a:r>
          <a:endParaRPr lang="en-US" sz="1100" kern="1200"/>
        </a:p>
      </dsp:txBody>
      <dsp:txXfrm>
        <a:off x="4745088" y="2545532"/>
        <a:ext cx="2114937" cy="897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DB155-32E9-48FB-92A9-4FB8085E614D}">
      <dsp:nvSpPr>
        <dsp:cNvPr id="0" name=""/>
        <dsp:cNvSpPr/>
      </dsp:nvSpPr>
      <dsp:spPr>
        <a:xfrm>
          <a:off x="3494202" y="259992"/>
          <a:ext cx="3655123" cy="3655123"/>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Strategic Realignment: Transition from fantasy to data-driven fundraising enhances efficiency and donor relations</a:t>
          </a:r>
          <a:endParaRPr lang="en-US" sz="900" kern="1200"/>
        </a:p>
      </dsp:txBody>
      <dsp:txXfrm>
        <a:off x="5367888" y="806085"/>
        <a:ext cx="1240131" cy="848510"/>
      </dsp:txXfrm>
    </dsp:sp>
    <dsp:sp modelId="{F3E2E7D8-F2A3-4177-A3DE-E81B6C83DA6F}">
      <dsp:nvSpPr>
        <dsp:cNvPr id="0" name=""/>
        <dsp:cNvSpPr/>
      </dsp:nvSpPr>
      <dsp:spPr>
        <a:xfrm>
          <a:off x="3366273" y="436221"/>
          <a:ext cx="3655123" cy="3655123"/>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Importance of Engagement: Prioritizing donor affinity and engagement over mere capacity proves more effective</a:t>
          </a:r>
          <a:endParaRPr lang="en-US" sz="900" kern="1200"/>
        </a:p>
      </dsp:txBody>
      <dsp:txXfrm>
        <a:off x="5755157" y="2089730"/>
        <a:ext cx="1087834" cy="918132"/>
      </dsp:txXfrm>
    </dsp:sp>
    <dsp:sp modelId="{D6DACC8E-1C9A-4396-B284-269D0F75EDB4}">
      <dsp:nvSpPr>
        <dsp:cNvPr id="0" name=""/>
        <dsp:cNvSpPr/>
      </dsp:nvSpPr>
      <dsp:spPr>
        <a:xfrm>
          <a:off x="3366273" y="436221"/>
          <a:ext cx="3655123" cy="3655123"/>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Data Utilization: Leveraging data analytics ensures focus on high-probability prospects, improving outcomes</a:t>
          </a:r>
          <a:endParaRPr lang="en-US" sz="900" kern="1200"/>
        </a:p>
      </dsp:txBody>
      <dsp:txXfrm>
        <a:off x="4541134" y="3177564"/>
        <a:ext cx="1305401" cy="783240"/>
      </dsp:txXfrm>
    </dsp:sp>
    <dsp:sp modelId="{8A0E3C5F-4045-4066-B7F0-9E7A55782684}">
      <dsp:nvSpPr>
        <dsp:cNvPr id="0" name=""/>
        <dsp:cNvSpPr/>
      </dsp:nvSpPr>
      <dsp:spPr>
        <a:xfrm>
          <a:off x="3366273" y="436221"/>
          <a:ext cx="3655123" cy="3655123"/>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Regular Strategy Audits: Essential for adapting to changes and maintaining alignment with realistic fundraising goals</a:t>
          </a:r>
          <a:endParaRPr lang="en-US" sz="900" kern="1200"/>
        </a:p>
      </dsp:txBody>
      <dsp:txXfrm>
        <a:off x="3540326" y="2089730"/>
        <a:ext cx="1087834" cy="918132"/>
      </dsp:txXfrm>
    </dsp:sp>
    <dsp:sp modelId="{4CD7ED08-CC7A-4621-A6B2-BCDF53E8C6CD}">
      <dsp:nvSpPr>
        <dsp:cNvPr id="0" name=""/>
        <dsp:cNvSpPr/>
      </dsp:nvSpPr>
      <dsp:spPr>
        <a:xfrm>
          <a:off x="3366273" y="436221"/>
          <a:ext cx="3655123" cy="3655123"/>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Balanced Approach: Combining quantitative analysis with personal engagement strategies fosters sustainable donor support</a:t>
          </a:r>
          <a:endParaRPr lang="en-US" sz="900" kern="1200"/>
        </a:p>
      </dsp:txBody>
      <dsp:txXfrm>
        <a:off x="3899312" y="993192"/>
        <a:ext cx="1240131" cy="8485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A1B29-7F85-4073-8DD2-A6F720C03BDE}" type="datetimeFigureOut">
              <a:rPr lang="en-CA" smtClean="0"/>
              <a:t>2024-10-04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E4039-D71D-4FCE-BBD5-4C99D9558316}" type="slidenum">
              <a:rPr lang="en-CA" smtClean="0"/>
              <a:t>‹#›</a:t>
            </a:fld>
            <a:endParaRPr lang="en-CA"/>
          </a:p>
        </p:txBody>
      </p:sp>
    </p:spTree>
    <p:extLst>
      <p:ext uri="{BB962C8B-B14F-4D97-AF65-F5344CB8AC3E}">
        <p14:creationId xmlns:p14="http://schemas.microsoft.com/office/powerpoint/2010/main" val="104878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2000"/>
              </a:spcBef>
              <a:spcAft>
                <a:spcPts val="600"/>
              </a:spcAft>
            </a:pPr>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1</a:t>
            </a:fld>
            <a:endParaRPr lang="en-CA"/>
          </a:p>
        </p:txBody>
      </p:sp>
    </p:spTree>
    <p:extLst>
      <p:ext uri="{BB962C8B-B14F-4D97-AF65-F5344CB8AC3E}">
        <p14:creationId xmlns:p14="http://schemas.microsoft.com/office/powerpoint/2010/main" val="778201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11</a:t>
            </a:fld>
            <a:endParaRPr lang="en-CA"/>
          </a:p>
        </p:txBody>
      </p:sp>
    </p:spTree>
    <p:extLst>
      <p:ext uri="{BB962C8B-B14F-4D97-AF65-F5344CB8AC3E}">
        <p14:creationId xmlns:p14="http://schemas.microsoft.com/office/powerpoint/2010/main" val="414376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12</a:t>
            </a:fld>
            <a:endParaRPr lang="en-CA"/>
          </a:p>
        </p:txBody>
      </p:sp>
    </p:spTree>
    <p:extLst>
      <p:ext uri="{BB962C8B-B14F-4D97-AF65-F5344CB8AC3E}">
        <p14:creationId xmlns:p14="http://schemas.microsoft.com/office/powerpoint/2010/main" val="228294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13</a:t>
            </a:fld>
            <a:endParaRPr lang="en-CA"/>
          </a:p>
        </p:txBody>
      </p:sp>
    </p:spTree>
    <p:extLst>
      <p:ext uri="{BB962C8B-B14F-4D97-AF65-F5344CB8AC3E}">
        <p14:creationId xmlns:p14="http://schemas.microsoft.com/office/powerpoint/2010/main" val="300667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14</a:t>
            </a:fld>
            <a:endParaRPr lang="en-CA"/>
          </a:p>
        </p:txBody>
      </p:sp>
    </p:spTree>
    <p:extLst>
      <p:ext uri="{BB962C8B-B14F-4D97-AF65-F5344CB8AC3E}">
        <p14:creationId xmlns:p14="http://schemas.microsoft.com/office/powerpoint/2010/main" val="19539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15</a:t>
            </a:fld>
            <a:endParaRPr lang="en-CA"/>
          </a:p>
        </p:txBody>
      </p:sp>
    </p:spTree>
    <p:extLst>
      <p:ext uri="{BB962C8B-B14F-4D97-AF65-F5344CB8AC3E}">
        <p14:creationId xmlns:p14="http://schemas.microsoft.com/office/powerpoint/2010/main" val="2088233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16</a:t>
            </a:fld>
            <a:endParaRPr lang="en-CA"/>
          </a:p>
        </p:txBody>
      </p:sp>
    </p:spTree>
    <p:extLst>
      <p:ext uri="{BB962C8B-B14F-4D97-AF65-F5344CB8AC3E}">
        <p14:creationId xmlns:p14="http://schemas.microsoft.com/office/powerpoint/2010/main" val="310521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3</a:t>
            </a:fld>
            <a:endParaRPr lang="en-CA"/>
          </a:p>
        </p:txBody>
      </p:sp>
    </p:spTree>
    <p:extLst>
      <p:ext uri="{BB962C8B-B14F-4D97-AF65-F5344CB8AC3E}">
        <p14:creationId xmlns:p14="http://schemas.microsoft.com/office/powerpoint/2010/main" val="149968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4</a:t>
            </a:fld>
            <a:endParaRPr lang="en-CA"/>
          </a:p>
        </p:txBody>
      </p:sp>
    </p:spTree>
    <p:extLst>
      <p:ext uri="{BB962C8B-B14F-4D97-AF65-F5344CB8AC3E}">
        <p14:creationId xmlns:p14="http://schemas.microsoft.com/office/powerpoint/2010/main" val="255944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5</a:t>
            </a:fld>
            <a:endParaRPr lang="en-CA"/>
          </a:p>
        </p:txBody>
      </p:sp>
    </p:spTree>
    <p:extLst>
      <p:ext uri="{BB962C8B-B14F-4D97-AF65-F5344CB8AC3E}">
        <p14:creationId xmlns:p14="http://schemas.microsoft.com/office/powerpoint/2010/main" val="282045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6</a:t>
            </a:fld>
            <a:endParaRPr lang="en-CA"/>
          </a:p>
        </p:txBody>
      </p:sp>
    </p:spTree>
    <p:extLst>
      <p:ext uri="{BB962C8B-B14F-4D97-AF65-F5344CB8AC3E}">
        <p14:creationId xmlns:p14="http://schemas.microsoft.com/office/powerpoint/2010/main" val="32674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7</a:t>
            </a:fld>
            <a:endParaRPr lang="en-CA"/>
          </a:p>
        </p:txBody>
      </p:sp>
    </p:spTree>
    <p:extLst>
      <p:ext uri="{BB962C8B-B14F-4D97-AF65-F5344CB8AC3E}">
        <p14:creationId xmlns:p14="http://schemas.microsoft.com/office/powerpoint/2010/main" val="66231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8</a:t>
            </a:fld>
            <a:endParaRPr lang="en-CA"/>
          </a:p>
        </p:txBody>
      </p:sp>
    </p:spTree>
    <p:extLst>
      <p:ext uri="{BB962C8B-B14F-4D97-AF65-F5344CB8AC3E}">
        <p14:creationId xmlns:p14="http://schemas.microsoft.com/office/powerpoint/2010/main" val="395693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08E4039-D71D-4FCE-BBD5-4C99D9558316}" type="slidenum">
              <a:rPr lang="en-CA" smtClean="0"/>
              <a:t>9</a:t>
            </a:fld>
            <a:endParaRPr lang="en-CA"/>
          </a:p>
        </p:txBody>
      </p:sp>
    </p:spTree>
    <p:extLst>
      <p:ext uri="{BB962C8B-B14F-4D97-AF65-F5344CB8AC3E}">
        <p14:creationId xmlns:p14="http://schemas.microsoft.com/office/powerpoint/2010/main" val="359487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508E4039-D71D-4FCE-BBD5-4C99D9558316}" type="slidenum">
              <a:rPr lang="en-CA" smtClean="0"/>
              <a:t>10</a:t>
            </a:fld>
            <a:endParaRPr lang="en-CA"/>
          </a:p>
        </p:txBody>
      </p:sp>
    </p:spTree>
    <p:extLst>
      <p:ext uri="{BB962C8B-B14F-4D97-AF65-F5344CB8AC3E}">
        <p14:creationId xmlns:p14="http://schemas.microsoft.com/office/powerpoint/2010/main" val="231549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C2C5-AF71-2A8A-7687-0D86AF0C4A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2F8287A-B3BB-517E-C551-3C17763F1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4530854-0F19-6FE1-7635-DB13C9837AC5}"/>
              </a:ext>
            </a:extLst>
          </p:cNvPr>
          <p:cNvSpPr>
            <a:spLocks noGrp="1"/>
          </p:cNvSpPr>
          <p:nvPr>
            <p:ph type="dt" sz="half" idx="10"/>
          </p:nvPr>
        </p:nvSpPr>
        <p:spPr/>
        <p:txBody>
          <a:bodyPr/>
          <a:lstStyle/>
          <a:p>
            <a:fld id="{A2048144-BD33-43CD-B459-885D739C65E9}" type="datetime1">
              <a:rPr lang="en-CA" smtClean="0"/>
              <a:t>2024-10-04</a:t>
            </a:fld>
            <a:endParaRPr lang="en-CA"/>
          </a:p>
        </p:txBody>
      </p:sp>
      <p:sp>
        <p:nvSpPr>
          <p:cNvPr id="5" name="Footer Placeholder 4">
            <a:extLst>
              <a:ext uri="{FF2B5EF4-FFF2-40B4-BE49-F238E27FC236}">
                <a16:creationId xmlns:a16="http://schemas.microsoft.com/office/drawing/2014/main" id="{050C9B51-029E-B6CD-0F17-D8183EB496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DDCE96-D76C-93A1-2FE9-CE1D60416DC0}"/>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368791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E4C6-DF09-AC32-E38F-4F97C371AC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34648CA-70CE-8BDB-5404-60DD63EA7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33F42E-8D94-5D08-2972-780C2C860386}"/>
              </a:ext>
            </a:extLst>
          </p:cNvPr>
          <p:cNvSpPr>
            <a:spLocks noGrp="1"/>
          </p:cNvSpPr>
          <p:nvPr>
            <p:ph type="dt" sz="half" idx="10"/>
          </p:nvPr>
        </p:nvSpPr>
        <p:spPr/>
        <p:txBody>
          <a:bodyPr/>
          <a:lstStyle/>
          <a:p>
            <a:fld id="{456E77FA-0BA4-48E9-AE28-E7F0AFC68106}" type="datetime1">
              <a:rPr lang="en-CA" smtClean="0"/>
              <a:t>2024-10-04</a:t>
            </a:fld>
            <a:endParaRPr lang="en-CA"/>
          </a:p>
        </p:txBody>
      </p:sp>
      <p:sp>
        <p:nvSpPr>
          <p:cNvPr id="5" name="Footer Placeholder 4">
            <a:extLst>
              <a:ext uri="{FF2B5EF4-FFF2-40B4-BE49-F238E27FC236}">
                <a16:creationId xmlns:a16="http://schemas.microsoft.com/office/drawing/2014/main" id="{9A0B5171-9FF6-A543-8DDC-DE783B86ADE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3AA88E-0D41-E9BA-BBB6-6ED4C13C6728}"/>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153492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88763-A461-1467-840D-D6E7F0E2F2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C2674D5-FE73-FF64-F706-61CCD647C7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D18442-1D65-E1D6-D69D-2C445AC4A619}"/>
              </a:ext>
            </a:extLst>
          </p:cNvPr>
          <p:cNvSpPr>
            <a:spLocks noGrp="1"/>
          </p:cNvSpPr>
          <p:nvPr>
            <p:ph type="dt" sz="half" idx="10"/>
          </p:nvPr>
        </p:nvSpPr>
        <p:spPr/>
        <p:txBody>
          <a:bodyPr/>
          <a:lstStyle/>
          <a:p>
            <a:fld id="{917983C6-8678-43FD-AE6F-AE3237959329}" type="datetime1">
              <a:rPr lang="en-CA" smtClean="0"/>
              <a:t>2024-10-04</a:t>
            </a:fld>
            <a:endParaRPr lang="en-CA"/>
          </a:p>
        </p:txBody>
      </p:sp>
      <p:sp>
        <p:nvSpPr>
          <p:cNvPr id="5" name="Footer Placeholder 4">
            <a:extLst>
              <a:ext uri="{FF2B5EF4-FFF2-40B4-BE49-F238E27FC236}">
                <a16:creationId xmlns:a16="http://schemas.microsoft.com/office/drawing/2014/main" id="{012874A7-45A5-A1A5-6042-3CD2E8889FF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AD9176-4A80-C7CD-0306-DF7F2E80C189}"/>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45226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DAF6-AFC0-2BCD-9682-C3104AFC0C4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230356-2B53-F3BA-CBF6-C6D366A1D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1A19A5-BC82-E768-34BF-DA0F62D128E3}"/>
              </a:ext>
            </a:extLst>
          </p:cNvPr>
          <p:cNvSpPr>
            <a:spLocks noGrp="1"/>
          </p:cNvSpPr>
          <p:nvPr>
            <p:ph type="dt" sz="half" idx="10"/>
          </p:nvPr>
        </p:nvSpPr>
        <p:spPr/>
        <p:txBody>
          <a:bodyPr/>
          <a:lstStyle/>
          <a:p>
            <a:fld id="{AAC5CD27-5A8F-449D-8626-505A0383FD61}" type="datetime1">
              <a:rPr lang="en-CA" smtClean="0"/>
              <a:t>2024-10-04</a:t>
            </a:fld>
            <a:endParaRPr lang="en-CA"/>
          </a:p>
        </p:txBody>
      </p:sp>
      <p:sp>
        <p:nvSpPr>
          <p:cNvPr id="5" name="Footer Placeholder 4">
            <a:extLst>
              <a:ext uri="{FF2B5EF4-FFF2-40B4-BE49-F238E27FC236}">
                <a16:creationId xmlns:a16="http://schemas.microsoft.com/office/drawing/2014/main" id="{4AB6E744-A196-D5E6-EEE3-B3165581B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948F2A-5E56-519E-5E44-C83A0F760F2A}"/>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409200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8805-7031-4E24-F7E3-88177D9A67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3191D06-3DD7-D8F1-D8A7-C896E0281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CEA6B6-7436-E1D8-3A29-724FF9D11B89}"/>
              </a:ext>
            </a:extLst>
          </p:cNvPr>
          <p:cNvSpPr>
            <a:spLocks noGrp="1"/>
          </p:cNvSpPr>
          <p:nvPr>
            <p:ph type="dt" sz="half" idx="10"/>
          </p:nvPr>
        </p:nvSpPr>
        <p:spPr/>
        <p:txBody>
          <a:bodyPr/>
          <a:lstStyle/>
          <a:p>
            <a:fld id="{064D47CB-F1D4-4F1B-9FBA-85B85EB8590D}" type="datetime1">
              <a:rPr lang="en-CA" smtClean="0"/>
              <a:t>2024-10-04</a:t>
            </a:fld>
            <a:endParaRPr lang="en-CA"/>
          </a:p>
        </p:txBody>
      </p:sp>
      <p:sp>
        <p:nvSpPr>
          <p:cNvPr id="5" name="Footer Placeholder 4">
            <a:extLst>
              <a:ext uri="{FF2B5EF4-FFF2-40B4-BE49-F238E27FC236}">
                <a16:creationId xmlns:a16="http://schemas.microsoft.com/office/drawing/2014/main" id="{501966D5-395B-D9AB-36AE-2B7F447F0B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550926-78FD-F81E-FE39-3048933029EF}"/>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254263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4B5D-B8EA-5C64-4CC1-9587EEA9E3E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4A28763-7447-EE30-35E8-A02FE579A3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938583B-3587-39CA-3B9D-F627B472D4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43D8E34-FD04-2728-5D11-36E4665E758C}"/>
              </a:ext>
            </a:extLst>
          </p:cNvPr>
          <p:cNvSpPr>
            <a:spLocks noGrp="1"/>
          </p:cNvSpPr>
          <p:nvPr>
            <p:ph type="dt" sz="half" idx="10"/>
          </p:nvPr>
        </p:nvSpPr>
        <p:spPr/>
        <p:txBody>
          <a:bodyPr/>
          <a:lstStyle/>
          <a:p>
            <a:fld id="{FB391206-D415-4731-990E-A0EADEDF0F5A}" type="datetime1">
              <a:rPr lang="en-CA" smtClean="0"/>
              <a:t>2024-10-04</a:t>
            </a:fld>
            <a:endParaRPr lang="en-CA"/>
          </a:p>
        </p:txBody>
      </p:sp>
      <p:sp>
        <p:nvSpPr>
          <p:cNvPr id="6" name="Footer Placeholder 5">
            <a:extLst>
              <a:ext uri="{FF2B5EF4-FFF2-40B4-BE49-F238E27FC236}">
                <a16:creationId xmlns:a16="http://schemas.microsoft.com/office/drawing/2014/main" id="{34BEEC7C-9791-DE64-BE2C-BBAB7F5C99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56CBA79-C333-F45C-054E-E5BD57E20671}"/>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160028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372B-E848-9FB6-E93D-F7F0695BAFA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D4B39CE-E5E1-E372-55FA-F4304CF44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E414B-E305-62A6-0397-2B17FC84B6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A58C1B7-B2B0-29EA-8D82-B6B1F678FB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27FD3-0F16-E0E9-DDD7-B5029595F9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BBE1586-7844-23A9-96EE-B735DB78F8C0}"/>
              </a:ext>
            </a:extLst>
          </p:cNvPr>
          <p:cNvSpPr>
            <a:spLocks noGrp="1"/>
          </p:cNvSpPr>
          <p:nvPr>
            <p:ph type="dt" sz="half" idx="10"/>
          </p:nvPr>
        </p:nvSpPr>
        <p:spPr/>
        <p:txBody>
          <a:bodyPr/>
          <a:lstStyle/>
          <a:p>
            <a:fld id="{E845992A-D519-4C4F-AD7A-5BD1E4844D8C}" type="datetime1">
              <a:rPr lang="en-CA" smtClean="0"/>
              <a:t>2024-10-04</a:t>
            </a:fld>
            <a:endParaRPr lang="en-CA"/>
          </a:p>
        </p:txBody>
      </p:sp>
      <p:sp>
        <p:nvSpPr>
          <p:cNvPr id="8" name="Footer Placeholder 7">
            <a:extLst>
              <a:ext uri="{FF2B5EF4-FFF2-40B4-BE49-F238E27FC236}">
                <a16:creationId xmlns:a16="http://schemas.microsoft.com/office/drawing/2014/main" id="{AFC2FE35-3989-CBAA-C6FC-1E84D8D5F4A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D9B9EB6-523F-E8A9-C01E-18B6BB4203F1}"/>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131678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8708-F2F1-5A6E-D990-6D105668A58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8A98EB9-F402-C0FD-CB54-4CD77B83EC47}"/>
              </a:ext>
            </a:extLst>
          </p:cNvPr>
          <p:cNvSpPr>
            <a:spLocks noGrp="1"/>
          </p:cNvSpPr>
          <p:nvPr>
            <p:ph type="dt" sz="half" idx="10"/>
          </p:nvPr>
        </p:nvSpPr>
        <p:spPr/>
        <p:txBody>
          <a:bodyPr/>
          <a:lstStyle/>
          <a:p>
            <a:fld id="{2CC40E06-BB8A-469B-8B44-6336BB552695}" type="datetime1">
              <a:rPr lang="en-CA" smtClean="0"/>
              <a:t>2024-10-04</a:t>
            </a:fld>
            <a:endParaRPr lang="en-CA"/>
          </a:p>
        </p:txBody>
      </p:sp>
      <p:sp>
        <p:nvSpPr>
          <p:cNvPr id="4" name="Footer Placeholder 3">
            <a:extLst>
              <a:ext uri="{FF2B5EF4-FFF2-40B4-BE49-F238E27FC236}">
                <a16:creationId xmlns:a16="http://schemas.microsoft.com/office/drawing/2014/main" id="{6CE061E5-E8EF-1E58-8139-994525FA209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CCE2157-A0D8-D1DE-E800-912EA30B88F1}"/>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149560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94CFE-7B95-A2A1-0ED3-5515DE02C422}"/>
              </a:ext>
            </a:extLst>
          </p:cNvPr>
          <p:cNvSpPr>
            <a:spLocks noGrp="1"/>
          </p:cNvSpPr>
          <p:nvPr>
            <p:ph type="dt" sz="half" idx="10"/>
          </p:nvPr>
        </p:nvSpPr>
        <p:spPr/>
        <p:txBody>
          <a:bodyPr/>
          <a:lstStyle/>
          <a:p>
            <a:fld id="{706975FC-ABA5-47D9-8C87-FA5D48025D89}" type="datetime1">
              <a:rPr lang="en-CA" smtClean="0"/>
              <a:t>2024-10-04</a:t>
            </a:fld>
            <a:endParaRPr lang="en-CA"/>
          </a:p>
        </p:txBody>
      </p:sp>
      <p:sp>
        <p:nvSpPr>
          <p:cNvPr id="3" name="Footer Placeholder 2">
            <a:extLst>
              <a:ext uri="{FF2B5EF4-FFF2-40B4-BE49-F238E27FC236}">
                <a16:creationId xmlns:a16="http://schemas.microsoft.com/office/drawing/2014/main" id="{3A3942D0-09DC-62C9-5B60-AA94724D82A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BA9F124-60CA-C7F6-4D97-E8464F6CCE03}"/>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298763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82DB-CBF9-1301-B7F2-827353EA8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B1E764A-68B5-0CFB-C144-AC4DD87F0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B4102A9-27FA-E0D1-47DE-345EE8853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184B7-83A5-C3BF-A1DB-0AB8A9273037}"/>
              </a:ext>
            </a:extLst>
          </p:cNvPr>
          <p:cNvSpPr>
            <a:spLocks noGrp="1"/>
          </p:cNvSpPr>
          <p:nvPr>
            <p:ph type="dt" sz="half" idx="10"/>
          </p:nvPr>
        </p:nvSpPr>
        <p:spPr/>
        <p:txBody>
          <a:bodyPr/>
          <a:lstStyle/>
          <a:p>
            <a:fld id="{71A4AB8B-AAD7-4AD4-9FA9-9C6E78658A96}" type="datetime1">
              <a:rPr lang="en-CA" smtClean="0"/>
              <a:t>2024-10-04</a:t>
            </a:fld>
            <a:endParaRPr lang="en-CA"/>
          </a:p>
        </p:txBody>
      </p:sp>
      <p:sp>
        <p:nvSpPr>
          <p:cNvPr id="6" name="Footer Placeholder 5">
            <a:extLst>
              <a:ext uri="{FF2B5EF4-FFF2-40B4-BE49-F238E27FC236}">
                <a16:creationId xmlns:a16="http://schemas.microsoft.com/office/drawing/2014/main" id="{41B42B3F-F4F0-D967-6BB6-5A6DA0F3C3F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2B5C471-C1AA-F9A1-2B25-9CDAABC18160}"/>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78253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13D1-4456-FAFF-5FB2-01027D02B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7D0924A-3CCE-F463-0698-6B881EEE9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BF1C07D-F12A-A1B5-7070-27B514171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47DDA-F5B6-4000-F7CE-5A19BC266387}"/>
              </a:ext>
            </a:extLst>
          </p:cNvPr>
          <p:cNvSpPr>
            <a:spLocks noGrp="1"/>
          </p:cNvSpPr>
          <p:nvPr>
            <p:ph type="dt" sz="half" idx="10"/>
          </p:nvPr>
        </p:nvSpPr>
        <p:spPr/>
        <p:txBody>
          <a:bodyPr/>
          <a:lstStyle/>
          <a:p>
            <a:fld id="{14169296-16F7-45E5-8917-E13C08A5318A}" type="datetime1">
              <a:rPr lang="en-CA" smtClean="0"/>
              <a:t>2024-10-04</a:t>
            </a:fld>
            <a:endParaRPr lang="en-CA"/>
          </a:p>
        </p:txBody>
      </p:sp>
      <p:sp>
        <p:nvSpPr>
          <p:cNvPr id="6" name="Footer Placeholder 5">
            <a:extLst>
              <a:ext uri="{FF2B5EF4-FFF2-40B4-BE49-F238E27FC236}">
                <a16:creationId xmlns:a16="http://schemas.microsoft.com/office/drawing/2014/main" id="{DEFA1954-41F6-9A1A-6864-20BC237A153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0306CD3-689A-575F-BCAE-E946FE86CB3B}"/>
              </a:ext>
            </a:extLst>
          </p:cNvPr>
          <p:cNvSpPr>
            <a:spLocks noGrp="1"/>
          </p:cNvSpPr>
          <p:nvPr>
            <p:ph type="sldNum" sz="quarter" idx="12"/>
          </p:nvPr>
        </p:nvSpPr>
        <p:spPr/>
        <p:txBody>
          <a:bodyPr/>
          <a:lstStyle/>
          <a:p>
            <a:fld id="{26AD7053-8DAE-4344-B3F1-5A00FBA2F717}" type="slidenum">
              <a:rPr lang="en-CA" smtClean="0"/>
              <a:t>‹#›</a:t>
            </a:fld>
            <a:endParaRPr lang="en-CA"/>
          </a:p>
        </p:txBody>
      </p:sp>
    </p:spTree>
    <p:extLst>
      <p:ext uri="{BB962C8B-B14F-4D97-AF65-F5344CB8AC3E}">
        <p14:creationId xmlns:p14="http://schemas.microsoft.com/office/powerpoint/2010/main" val="165197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51BFA-E34B-D259-BEE0-FA72D7113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350451-1F90-DAB5-E645-1C430E59C2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D6937F-0C13-4DEA-241D-D09B723C3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3723D-8B06-49EA-8A30-4692BE685B96}" type="datetime1">
              <a:rPr lang="en-CA" smtClean="0"/>
              <a:t>2024-10-04</a:t>
            </a:fld>
            <a:endParaRPr lang="en-CA"/>
          </a:p>
        </p:txBody>
      </p:sp>
      <p:sp>
        <p:nvSpPr>
          <p:cNvPr id="5" name="Footer Placeholder 4">
            <a:extLst>
              <a:ext uri="{FF2B5EF4-FFF2-40B4-BE49-F238E27FC236}">
                <a16:creationId xmlns:a16="http://schemas.microsoft.com/office/drawing/2014/main" id="{8F366C8D-D746-2CC4-D4A0-C92D21D46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6973191-7439-0865-227D-7FCB71644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7053-8DAE-4344-B3F1-5A00FBA2F717}" type="slidenum">
              <a:rPr lang="en-CA" smtClean="0"/>
              <a:t>‹#›</a:t>
            </a:fld>
            <a:endParaRPr lang="en-CA"/>
          </a:p>
        </p:txBody>
      </p:sp>
    </p:spTree>
    <p:extLst>
      <p:ext uri="{BB962C8B-B14F-4D97-AF65-F5344CB8AC3E}">
        <p14:creationId xmlns:p14="http://schemas.microsoft.com/office/powerpoint/2010/main" val="293795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C522-580A-7DB2-ADBD-5AACE2E34ADD}"/>
              </a:ext>
            </a:extLst>
          </p:cNvPr>
          <p:cNvSpPr>
            <a:spLocks noGrp="1"/>
          </p:cNvSpPr>
          <p:nvPr>
            <p:ph type="ctrTitle"/>
          </p:nvPr>
        </p:nvSpPr>
        <p:spPr/>
        <p:txBody>
          <a:bodyPr/>
          <a:lstStyle/>
          <a:p>
            <a:r>
              <a:rPr lang="en-US" b="1" i="0" dirty="0">
                <a:effectLst/>
                <a:latin typeface="Calibri"/>
                <a:cs typeface="Calibri"/>
              </a:rPr>
              <a:t>Navigating the Hazards of Fantasy Fundraising</a:t>
            </a:r>
            <a:endParaRPr lang="en-CA">
              <a:latin typeface="Calibri"/>
              <a:cs typeface="Calibri"/>
            </a:endParaRPr>
          </a:p>
        </p:txBody>
      </p:sp>
      <p:sp>
        <p:nvSpPr>
          <p:cNvPr id="3" name="Subtitle 2">
            <a:extLst>
              <a:ext uri="{FF2B5EF4-FFF2-40B4-BE49-F238E27FC236}">
                <a16:creationId xmlns:a16="http://schemas.microsoft.com/office/drawing/2014/main" id="{CDAE034A-2E12-9563-2298-1953928FCAA6}"/>
              </a:ext>
            </a:extLst>
          </p:cNvPr>
          <p:cNvSpPr>
            <a:spLocks noGrp="1"/>
          </p:cNvSpPr>
          <p:nvPr>
            <p:ph type="subTitle" idx="1"/>
          </p:nvPr>
        </p:nvSpPr>
        <p:spPr/>
        <p:txBody>
          <a:bodyPr/>
          <a:lstStyle/>
          <a:p>
            <a:r>
              <a:rPr lang="en-US" dirty="0"/>
              <a:t>Adam Fox</a:t>
            </a:r>
          </a:p>
          <a:p>
            <a:r>
              <a:rPr lang="en-US" dirty="0"/>
              <a:t>Associate Director, Research &amp; Analytics, Advancement Operations, Faculty of Applied Science &amp; Engineering, University of Toronto</a:t>
            </a:r>
            <a:endParaRPr lang="en-CA" dirty="0"/>
          </a:p>
        </p:txBody>
      </p:sp>
    </p:spTree>
    <p:extLst>
      <p:ext uri="{BB962C8B-B14F-4D97-AF65-F5344CB8AC3E}">
        <p14:creationId xmlns:p14="http://schemas.microsoft.com/office/powerpoint/2010/main" val="361241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6D2C1-AA17-320F-1568-EFBA719BF4F1}"/>
              </a:ext>
            </a:extLst>
          </p:cNvPr>
          <p:cNvSpPr>
            <a:spLocks noGrp="1"/>
          </p:cNvSpPr>
          <p:nvPr>
            <p:ph type="title"/>
          </p:nvPr>
        </p:nvSpPr>
        <p:spPr>
          <a:xfrm>
            <a:off x="6739128" y="638089"/>
            <a:ext cx="4818888" cy="1476801"/>
          </a:xfrm>
        </p:spPr>
        <p:txBody>
          <a:bodyPr anchor="b">
            <a:normAutofit/>
          </a:bodyPr>
          <a:lstStyle/>
          <a:p>
            <a:r>
              <a:rPr lang="en-US" sz="3800" b="1">
                <a:latin typeface="Söhne"/>
              </a:rPr>
              <a:t>Assumptions vs. Reality in Fundraising</a:t>
            </a:r>
            <a:endParaRPr lang="en-CA" sz="3800" b="1">
              <a:latin typeface="Söhne"/>
            </a:endParaRPr>
          </a:p>
        </p:txBody>
      </p:sp>
      <p:pic>
        <p:nvPicPr>
          <p:cNvPr id="6" name="Picture 5">
            <a:extLst>
              <a:ext uri="{FF2B5EF4-FFF2-40B4-BE49-F238E27FC236}">
                <a16:creationId xmlns:a16="http://schemas.microsoft.com/office/drawing/2014/main" id="{704BE7C7-AC13-BDE9-BDAF-6E8BB874AE50}"/>
              </a:ext>
            </a:extLst>
          </p:cNvPr>
          <p:cNvPicPr>
            <a:picLocks noChangeAspect="1"/>
          </p:cNvPicPr>
          <p:nvPr/>
        </p:nvPicPr>
        <p:blipFill>
          <a:blip r:embed="rId3"/>
          <a:stretch>
            <a:fillRect/>
          </a:stretch>
        </p:blipFill>
        <p:spPr>
          <a:xfrm>
            <a:off x="630936" y="699516"/>
            <a:ext cx="5458968" cy="5458968"/>
          </a:xfrm>
          <a:prstGeom prst="rect">
            <a:avLst/>
          </a:prstGeom>
        </p:spPr>
      </p:pic>
      <p:sp>
        <p:nvSpPr>
          <p:cNvPr id="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7659AC-5509-C06A-85F5-EDB68F687589}"/>
              </a:ext>
            </a:extLst>
          </p:cNvPr>
          <p:cNvSpPr>
            <a:spLocks noGrp="1"/>
          </p:cNvSpPr>
          <p:nvPr>
            <p:ph idx="1"/>
          </p:nvPr>
        </p:nvSpPr>
        <p:spPr>
          <a:xfrm>
            <a:off x="6739128" y="2664886"/>
            <a:ext cx="4818888" cy="3550789"/>
          </a:xfrm>
        </p:spPr>
        <p:txBody>
          <a:bodyPr anchor="t">
            <a:normAutofit/>
          </a:bodyPr>
          <a:lstStyle/>
          <a:p>
            <a:pPr marL="514350" indent="-514350">
              <a:buFont typeface="+mj-lt"/>
              <a:buAutoNum type="arabicPeriod"/>
            </a:pPr>
            <a:r>
              <a:rPr lang="en-US" sz="1700" b="1"/>
              <a:t>Theoretical Maximums: </a:t>
            </a:r>
            <a:r>
              <a:rPr lang="en-US" sz="1700"/>
              <a:t>Understanding the ideal potential of your fundraising campaign</a:t>
            </a:r>
          </a:p>
          <a:p>
            <a:pPr marL="514350" indent="-514350">
              <a:buFont typeface="+mj-lt"/>
              <a:buAutoNum type="arabicPeriod"/>
            </a:pPr>
            <a:r>
              <a:rPr lang="en-US" sz="1700" b="1"/>
              <a:t>Realistic Expectations: </a:t>
            </a:r>
            <a:r>
              <a:rPr lang="en-US" sz="1700"/>
              <a:t>Setting achievable goals based on historical data and current trends</a:t>
            </a:r>
          </a:p>
          <a:p>
            <a:pPr marL="514350" indent="-514350">
              <a:buFont typeface="+mj-lt"/>
              <a:buAutoNum type="arabicPeriod"/>
            </a:pPr>
            <a:r>
              <a:rPr lang="en-US" sz="1700" b="1"/>
              <a:t>Economic and Market Influences: </a:t>
            </a:r>
            <a:r>
              <a:rPr lang="en-US" sz="1700"/>
              <a:t>Considering external factors that impact donor </a:t>
            </a:r>
            <a:r>
              <a:rPr lang="en-CA" sz="1700"/>
              <a:t>behaviour</a:t>
            </a:r>
          </a:p>
          <a:p>
            <a:pPr marL="514350" indent="-514350">
              <a:buFont typeface="+mj-lt"/>
              <a:buAutoNum type="arabicPeriod"/>
            </a:pPr>
            <a:r>
              <a:rPr lang="en-US" sz="1700" b="1"/>
              <a:t>Ongoing Evaluation: </a:t>
            </a:r>
            <a:r>
              <a:rPr lang="en-US" sz="1700"/>
              <a:t>Continuously reassessing goals and strategies.</a:t>
            </a:r>
          </a:p>
          <a:p>
            <a:pPr marL="514350" indent="-514350">
              <a:buFont typeface="+mj-lt"/>
              <a:buAutoNum type="arabicPeriod"/>
            </a:pPr>
            <a:r>
              <a:rPr lang="en-US" sz="1700" b="1"/>
              <a:t>Strategic Flexibility: </a:t>
            </a:r>
            <a:r>
              <a:rPr lang="en-US" sz="1700"/>
              <a:t>Adapting to changing circumstances and new information</a:t>
            </a:r>
            <a:endParaRPr lang="en-CA" sz="1700"/>
          </a:p>
        </p:txBody>
      </p:sp>
      <p:sp>
        <p:nvSpPr>
          <p:cNvPr id="4" name="Slide Number Placeholder 3">
            <a:extLst>
              <a:ext uri="{FF2B5EF4-FFF2-40B4-BE49-F238E27FC236}">
                <a16:creationId xmlns:a16="http://schemas.microsoft.com/office/drawing/2014/main" id="{58A16458-4F7A-FDDC-3CCD-A3702044FA92}"/>
              </a:ext>
            </a:extLst>
          </p:cNvPr>
          <p:cNvSpPr>
            <a:spLocks noGrp="1"/>
          </p:cNvSpPr>
          <p:nvPr>
            <p:ph type="sldNum" sz="quarter" idx="12"/>
          </p:nvPr>
        </p:nvSpPr>
        <p:spPr>
          <a:xfrm>
            <a:off x="8610600" y="6356350"/>
            <a:ext cx="2743200" cy="365125"/>
          </a:xfrm>
        </p:spPr>
        <p:txBody>
          <a:bodyPr>
            <a:normAutofit/>
          </a:bodyPr>
          <a:lstStyle/>
          <a:p>
            <a:pPr>
              <a:spcAft>
                <a:spcPts val="600"/>
              </a:spcAft>
            </a:pPr>
            <a:fld id="{26AD7053-8DAE-4344-B3F1-5A00FBA2F717}" type="slidenum">
              <a:rPr lang="en-CA" smtClean="0"/>
              <a:pPr>
                <a:spcAft>
                  <a:spcPts val="600"/>
                </a:spcAft>
              </a:pPr>
              <a:t>10</a:t>
            </a:fld>
            <a:endParaRPr lang="en-CA"/>
          </a:p>
        </p:txBody>
      </p:sp>
    </p:spTree>
    <p:extLst>
      <p:ext uri="{BB962C8B-B14F-4D97-AF65-F5344CB8AC3E}">
        <p14:creationId xmlns:p14="http://schemas.microsoft.com/office/powerpoint/2010/main" val="87018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33BF-111E-969D-6751-06F5B0E932FD}"/>
              </a:ext>
            </a:extLst>
          </p:cNvPr>
          <p:cNvSpPr>
            <a:spLocks noGrp="1"/>
          </p:cNvSpPr>
          <p:nvPr>
            <p:ph type="title"/>
          </p:nvPr>
        </p:nvSpPr>
        <p:spPr>
          <a:xfrm>
            <a:off x="753388" y="1138265"/>
            <a:ext cx="5534677" cy="1401183"/>
          </a:xfrm>
        </p:spPr>
        <p:txBody>
          <a:bodyPr anchor="t">
            <a:normAutofit/>
          </a:bodyPr>
          <a:lstStyle/>
          <a:p>
            <a:r>
              <a:rPr lang="en-US" sz="3000" b="1" dirty="0">
                <a:latin typeface="Söhne"/>
              </a:rPr>
              <a:t>Moving Beyond Fantasy: Embracing Realistic Portfolios and Goals</a:t>
            </a:r>
            <a:endParaRPr lang="en-CA" sz="3000" b="1" dirty="0">
              <a:latin typeface="Söhne"/>
            </a:endParaRPr>
          </a:p>
        </p:txBody>
      </p:sp>
      <p:cxnSp>
        <p:nvCxnSpPr>
          <p:cNvPr id="13" name="Straight Connector 1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22E24C-F551-2A6F-BDC3-D97A5B50A41C}"/>
              </a:ext>
            </a:extLst>
          </p:cNvPr>
          <p:cNvSpPr>
            <a:spLocks noGrp="1"/>
          </p:cNvSpPr>
          <p:nvPr>
            <p:ph idx="1"/>
          </p:nvPr>
        </p:nvSpPr>
        <p:spPr>
          <a:xfrm>
            <a:off x="753388" y="2551176"/>
            <a:ext cx="5872879" cy="4170299"/>
          </a:xfrm>
        </p:spPr>
        <p:txBody>
          <a:bodyPr>
            <a:normAutofit/>
          </a:bodyPr>
          <a:lstStyle/>
          <a:p>
            <a:pPr marL="514350" indent="-514350">
              <a:buFont typeface="+mj-lt"/>
              <a:buAutoNum type="arabicPeriod"/>
            </a:pPr>
            <a:r>
              <a:rPr lang="en-US" sz="2000" b="1" dirty="0"/>
              <a:t>Enhanced Focus on Achievable Targets: </a:t>
            </a:r>
            <a:r>
              <a:rPr lang="en-US" sz="2000" dirty="0"/>
              <a:t>Shifting attention to realistically attainable goals</a:t>
            </a:r>
          </a:p>
          <a:p>
            <a:pPr marL="514350" indent="-514350">
              <a:buFont typeface="+mj-lt"/>
              <a:buAutoNum type="arabicPeriod"/>
            </a:pPr>
            <a:r>
              <a:rPr lang="en-US" sz="2000" b="1" dirty="0"/>
              <a:t>Strategic Resource Allocation: </a:t>
            </a:r>
            <a:r>
              <a:rPr lang="en-US" sz="2000" dirty="0"/>
              <a:t>Directing efforts and resources to viable prospects</a:t>
            </a:r>
          </a:p>
          <a:p>
            <a:pPr marL="514350" indent="-514350">
              <a:buFont typeface="+mj-lt"/>
              <a:buAutoNum type="arabicPeriod"/>
            </a:pPr>
            <a:r>
              <a:rPr lang="en-US" sz="2000" b="1" dirty="0"/>
              <a:t>Building Sustainable Relationships: </a:t>
            </a:r>
            <a:r>
              <a:rPr lang="en-US" sz="2000" dirty="0"/>
              <a:t>Prioritizing long-term donor engagement over one-time fantasy gifts</a:t>
            </a:r>
          </a:p>
          <a:p>
            <a:pPr marL="514350" indent="-514350">
              <a:buFont typeface="+mj-lt"/>
              <a:buAutoNum type="arabicPeriod"/>
            </a:pPr>
            <a:r>
              <a:rPr lang="en-US" sz="2000" b="1" dirty="0"/>
              <a:t>Realism in Forecasting: </a:t>
            </a:r>
            <a:r>
              <a:rPr lang="en-US" sz="2000" dirty="0"/>
              <a:t>Applying data analytics for accurate prediction and trend analysis in fundraising efforts</a:t>
            </a:r>
          </a:p>
          <a:p>
            <a:pPr marL="514350" indent="-514350">
              <a:buFont typeface="+mj-lt"/>
              <a:buAutoNum type="arabicPeriod"/>
            </a:pPr>
            <a:r>
              <a:rPr lang="en-US" sz="2000" b="1" dirty="0"/>
              <a:t>Expectation Management: </a:t>
            </a:r>
            <a:r>
              <a:rPr lang="en-US" sz="2000" dirty="0"/>
              <a:t>Setting and communicating realistic goals to stakeholders</a:t>
            </a:r>
            <a:endParaRPr lang="en-CA" sz="2000" dirty="0"/>
          </a:p>
        </p:txBody>
      </p:sp>
      <p:pic>
        <p:nvPicPr>
          <p:cNvPr id="8" name="Picture 7">
            <a:extLst>
              <a:ext uri="{FF2B5EF4-FFF2-40B4-BE49-F238E27FC236}">
                <a16:creationId xmlns:a16="http://schemas.microsoft.com/office/drawing/2014/main" id="{94E81276-A247-3AA5-9DFA-700D3F737B4C}"/>
              </a:ext>
            </a:extLst>
          </p:cNvPr>
          <p:cNvPicPr>
            <a:picLocks noChangeAspect="1"/>
          </p:cNvPicPr>
          <p:nvPr/>
        </p:nvPicPr>
        <p:blipFill rotWithShape="1">
          <a:blip r:embed="rId3"/>
          <a:srcRect r="-1" b="-1"/>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
        <p:nvSpPr>
          <p:cNvPr id="4" name="Slide Number Placeholder 3">
            <a:extLst>
              <a:ext uri="{FF2B5EF4-FFF2-40B4-BE49-F238E27FC236}">
                <a16:creationId xmlns:a16="http://schemas.microsoft.com/office/drawing/2014/main" id="{17291D37-AF54-09F7-C582-DE21CC2B071E}"/>
              </a:ext>
            </a:extLst>
          </p:cNvPr>
          <p:cNvSpPr>
            <a:spLocks noGrp="1"/>
          </p:cNvSpPr>
          <p:nvPr>
            <p:ph type="sldNum" sz="quarter" idx="12"/>
          </p:nvPr>
        </p:nvSpPr>
        <p:spPr>
          <a:xfrm>
            <a:off x="8610600" y="6356350"/>
            <a:ext cx="2743200" cy="365125"/>
          </a:xfrm>
        </p:spPr>
        <p:txBody>
          <a:bodyPr>
            <a:normAutofit/>
          </a:bodyPr>
          <a:lstStyle/>
          <a:p>
            <a:pPr>
              <a:spcAft>
                <a:spcPts val="600"/>
              </a:spcAft>
            </a:pPr>
            <a:fld id="{26AD7053-8DAE-4344-B3F1-5A00FBA2F717}" type="slidenum">
              <a:rPr lang="en-CA" smtClean="0"/>
              <a:pPr>
                <a:spcAft>
                  <a:spcPts val="600"/>
                </a:spcAft>
              </a:pPr>
              <a:t>11</a:t>
            </a:fld>
            <a:endParaRPr lang="en-CA"/>
          </a:p>
        </p:txBody>
      </p:sp>
    </p:spTree>
    <p:extLst>
      <p:ext uri="{BB962C8B-B14F-4D97-AF65-F5344CB8AC3E}">
        <p14:creationId xmlns:p14="http://schemas.microsoft.com/office/powerpoint/2010/main" val="46837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33C9-C24D-8B57-4142-7D92EABFB5F0}"/>
              </a:ext>
            </a:extLst>
          </p:cNvPr>
          <p:cNvSpPr>
            <a:spLocks noGrp="1"/>
          </p:cNvSpPr>
          <p:nvPr>
            <p:ph type="title"/>
          </p:nvPr>
        </p:nvSpPr>
        <p:spPr/>
        <p:txBody>
          <a:bodyPr>
            <a:normAutofit fontScale="90000"/>
          </a:bodyPr>
          <a:lstStyle/>
          <a:p>
            <a:r>
              <a:rPr lang="en-US" sz="3600" b="1" dirty="0">
                <a:latin typeface="Söhne"/>
              </a:rPr>
              <a:t>Fantasy fundraising audit: a case study</a:t>
            </a:r>
            <a:br>
              <a:rPr lang="en-US" sz="3600" b="1" dirty="0">
                <a:latin typeface="Söhne"/>
              </a:rPr>
            </a:br>
            <a:r>
              <a:rPr lang="en-US" sz="3600" b="1" dirty="0">
                <a:latin typeface="Söhne"/>
              </a:rPr>
              <a:t> </a:t>
            </a:r>
            <a:r>
              <a:rPr lang="en-US" sz="5400" b="1" dirty="0">
                <a:latin typeface="Söhne"/>
              </a:rPr>
              <a:t>Background</a:t>
            </a:r>
            <a:r>
              <a:rPr lang="en-US" sz="3600" b="1" dirty="0">
                <a:latin typeface="Söhne"/>
              </a:rPr>
              <a:t> </a:t>
            </a:r>
            <a:r>
              <a:rPr lang="en-US" sz="2000" b="1" dirty="0">
                <a:latin typeface="Söhne"/>
              </a:rPr>
              <a:t>and </a:t>
            </a:r>
            <a:r>
              <a:rPr lang="en-US" sz="5300" b="1" dirty="0">
                <a:latin typeface="Söhne"/>
              </a:rPr>
              <a:t>Problem Statement</a:t>
            </a:r>
            <a:endParaRPr lang="en-CA" sz="5300" b="1" dirty="0">
              <a:latin typeface="Söhne"/>
            </a:endParaRPr>
          </a:p>
        </p:txBody>
      </p:sp>
      <p:graphicFrame>
        <p:nvGraphicFramePr>
          <p:cNvPr id="10" name="Content Placeholder 2">
            <a:extLst>
              <a:ext uri="{FF2B5EF4-FFF2-40B4-BE49-F238E27FC236}">
                <a16:creationId xmlns:a16="http://schemas.microsoft.com/office/drawing/2014/main" id="{59AD7C1D-3312-1397-E3A8-1B0719E7E01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6D9008A-AACF-DC63-2951-85FC2A40E3E1}"/>
              </a:ext>
            </a:extLst>
          </p:cNvPr>
          <p:cNvSpPr>
            <a:spLocks noGrp="1"/>
          </p:cNvSpPr>
          <p:nvPr>
            <p:ph type="sldNum" sz="quarter" idx="12"/>
          </p:nvPr>
        </p:nvSpPr>
        <p:spPr/>
        <p:txBody>
          <a:bodyPr/>
          <a:lstStyle/>
          <a:p>
            <a:fld id="{26AD7053-8DAE-4344-B3F1-5A00FBA2F717}" type="slidenum">
              <a:rPr lang="en-CA" smtClean="0"/>
              <a:t>12</a:t>
            </a:fld>
            <a:endParaRPr lang="en-CA"/>
          </a:p>
        </p:txBody>
      </p:sp>
    </p:spTree>
    <p:extLst>
      <p:ext uri="{BB962C8B-B14F-4D97-AF65-F5344CB8AC3E}">
        <p14:creationId xmlns:p14="http://schemas.microsoft.com/office/powerpoint/2010/main" val="424510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33C9-C24D-8B57-4142-7D92EABFB5F0}"/>
              </a:ext>
            </a:extLst>
          </p:cNvPr>
          <p:cNvSpPr>
            <a:spLocks noGrp="1"/>
          </p:cNvSpPr>
          <p:nvPr>
            <p:ph type="title"/>
          </p:nvPr>
        </p:nvSpPr>
        <p:spPr/>
        <p:txBody>
          <a:bodyPr>
            <a:normAutofit fontScale="90000"/>
          </a:bodyPr>
          <a:lstStyle/>
          <a:p>
            <a:r>
              <a:rPr lang="en-US" sz="3600" b="1" dirty="0">
                <a:latin typeface="Söhne"/>
              </a:rPr>
              <a:t>Fantasy fundraising audit: a case study</a:t>
            </a:r>
            <a:br>
              <a:rPr lang="en-US" sz="3600" b="1" dirty="0">
                <a:latin typeface="Söhne"/>
              </a:rPr>
            </a:br>
            <a:r>
              <a:rPr lang="en-US" sz="3600" b="1" dirty="0">
                <a:latin typeface="Söhne"/>
              </a:rPr>
              <a:t> </a:t>
            </a:r>
            <a:r>
              <a:rPr lang="en-US" sz="5400" b="1" dirty="0">
                <a:latin typeface="Söhne"/>
              </a:rPr>
              <a:t>Objective</a:t>
            </a:r>
            <a:r>
              <a:rPr lang="en-US" sz="3600" b="1" dirty="0">
                <a:latin typeface="Söhne"/>
              </a:rPr>
              <a:t>                 </a:t>
            </a:r>
            <a:r>
              <a:rPr lang="en-US" sz="5400" b="1" dirty="0">
                <a:latin typeface="Söhne"/>
              </a:rPr>
              <a:t>Intervention</a:t>
            </a:r>
            <a:endParaRPr lang="en-CA" sz="5400" b="1" dirty="0">
              <a:latin typeface="Söhne"/>
            </a:endParaRPr>
          </a:p>
        </p:txBody>
      </p:sp>
      <p:graphicFrame>
        <p:nvGraphicFramePr>
          <p:cNvPr id="7" name="Content Placeholder 2">
            <a:extLst>
              <a:ext uri="{FF2B5EF4-FFF2-40B4-BE49-F238E27FC236}">
                <a16:creationId xmlns:a16="http://schemas.microsoft.com/office/drawing/2014/main" id="{25BBD05C-06CF-DA32-0A51-58EBAB2A092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6D9008A-AACF-DC63-2951-85FC2A40E3E1}"/>
              </a:ext>
            </a:extLst>
          </p:cNvPr>
          <p:cNvSpPr>
            <a:spLocks noGrp="1"/>
          </p:cNvSpPr>
          <p:nvPr>
            <p:ph type="sldNum" sz="quarter" idx="12"/>
          </p:nvPr>
        </p:nvSpPr>
        <p:spPr/>
        <p:txBody>
          <a:bodyPr/>
          <a:lstStyle/>
          <a:p>
            <a:fld id="{26AD7053-8DAE-4344-B3F1-5A00FBA2F717}" type="slidenum">
              <a:rPr lang="en-CA" smtClean="0"/>
              <a:t>13</a:t>
            </a:fld>
            <a:endParaRPr lang="en-CA"/>
          </a:p>
        </p:txBody>
      </p:sp>
      <p:sp>
        <p:nvSpPr>
          <p:cNvPr id="5" name="Arrow: Right 4">
            <a:extLst>
              <a:ext uri="{FF2B5EF4-FFF2-40B4-BE49-F238E27FC236}">
                <a16:creationId xmlns:a16="http://schemas.microsoft.com/office/drawing/2014/main" id="{5D1008F8-D0BE-CEBD-6689-B71ADD9B56E0}"/>
              </a:ext>
            </a:extLst>
          </p:cNvPr>
          <p:cNvSpPr/>
          <p:nvPr/>
        </p:nvSpPr>
        <p:spPr>
          <a:xfrm>
            <a:off x="3719803" y="1132114"/>
            <a:ext cx="1212979" cy="25503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757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hite bulbs with a yellow one standing out">
            <a:extLst>
              <a:ext uri="{FF2B5EF4-FFF2-40B4-BE49-F238E27FC236}">
                <a16:creationId xmlns:a16="http://schemas.microsoft.com/office/drawing/2014/main" id="{94CA2F31-B570-0946-8A6C-FF24302BBB5A}"/>
              </a:ext>
            </a:extLst>
          </p:cNvPr>
          <p:cNvPicPr>
            <a:picLocks noChangeAspect="1"/>
          </p:cNvPicPr>
          <p:nvPr/>
        </p:nvPicPr>
        <p:blipFill rotWithShape="1">
          <a:blip r:embed="rId3"/>
          <a:srcRect l="15736" r="31605" b="-2"/>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133C9-C24D-8B57-4142-7D92EABFB5F0}"/>
              </a:ext>
            </a:extLst>
          </p:cNvPr>
          <p:cNvSpPr>
            <a:spLocks noGrp="1"/>
          </p:cNvSpPr>
          <p:nvPr>
            <p:ph type="title"/>
          </p:nvPr>
        </p:nvSpPr>
        <p:spPr>
          <a:xfrm>
            <a:off x="6115317" y="405685"/>
            <a:ext cx="5464968" cy="1559301"/>
          </a:xfrm>
        </p:spPr>
        <p:txBody>
          <a:bodyPr>
            <a:normAutofit/>
          </a:bodyPr>
          <a:lstStyle/>
          <a:p>
            <a:r>
              <a:rPr lang="en-US" sz="3200" b="1" dirty="0">
                <a:latin typeface="Söhne"/>
              </a:rPr>
              <a:t>Fantasy fundraising audit: a case study</a:t>
            </a:r>
            <a:br>
              <a:rPr lang="en-US" sz="3400" b="1" dirty="0">
                <a:latin typeface="Söhne"/>
              </a:rPr>
            </a:br>
            <a:r>
              <a:rPr lang="en-US" sz="3400" b="1" dirty="0">
                <a:latin typeface="Söhne"/>
              </a:rPr>
              <a:t>Implementation and Results</a:t>
            </a:r>
            <a:endParaRPr lang="en-CA" sz="3400" b="1" dirty="0">
              <a:latin typeface="Söhne"/>
            </a:endParaRPr>
          </a:p>
        </p:txBody>
      </p:sp>
      <p:sp>
        <p:nvSpPr>
          <p:cNvPr id="3" name="Content Placeholder 2">
            <a:extLst>
              <a:ext uri="{FF2B5EF4-FFF2-40B4-BE49-F238E27FC236}">
                <a16:creationId xmlns:a16="http://schemas.microsoft.com/office/drawing/2014/main" id="{342157CE-2E03-8209-E7E2-A611108090AB}"/>
              </a:ext>
            </a:extLst>
          </p:cNvPr>
          <p:cNvSpPr>
            <a:spLocks noGrp="1"/>
          </p:cNvSpPr>
          <p:nvPr>
            <p:ph idx="1"/>
          </p:nvPr>
        </p:nvSpPr>
        <p:spPr>
          <a:xfrm>
            <a:off x="6115317" y="2743200"/>
            <a:ext cx="5247340" cy="3496878"/>
          </a:xfrm>
        </p:spPr>
        <p:txBody>
          <a:bodyPr anchor="ctr">
            <a:normAutofit/>
          </a:bodyPr>
          <a:lstStyle/>
          <a:p>
            <a:pPr marL="514350" indent="-514350">
              <a:buFont typeface="+mj-lt"/>
              <a:buAutoNum type="arabicPeriod"/>
            </a:pPr>
            <a:r>
              <a:rPr lang="en-US" sz="1400" b="1"/>
              <a:t>Segmentation and Targeting: Applied advanced prospect research tools for better segmentation based on engagement and historical giving</a:t>
            </a:r>
          </a:p>
          <a:p>
            <a:pPr marL="514350" indent="-514350">
              <a:buFont typeface="+mj-lt"/>
              <a:buAutoNum type="arabicPeriod"/>
            </a:pPr>
            <a:r>
              <a:rPr lang="en-US" sz="1400" b="1"/>
              <a:t>Enhanced Engagement: Developed personalized outreach and strategic involvement in university activities to match donor interests</a:t>
            </a:r>
          </a:p>
          <a:p>
            <a:pPr marL="514350" indent="-514350">
              <a:buFont typeface="+mj-lt"/>
              <a:buAutoNum type="arabicPeriod"/>
            </a:pPr>
            <a:r>
              <a:rPr lang="en-US" sz="1400" b="1"/>
              <a:t>Utilizing Data: Employed predictive analytics for more accurate forecasting of donor </a:t>
            </a:r>
            <a:r>
              <a:rPr lang="en-CA" sz="1400" b="1"/>
              <a:t>behaviour</a:t>
            </a:r>
            <a:r>
              <a:rPr lang="en-US" sz="1400" b="1"/>
              <a:t> and potential contributions</a:t>
            </a:r>
          </a:p>
          <a:p>
            <a:pPr marL="514350" indent="-514350">
              <a:buFont typeface="+mj-lt"/>
              <a:buAutoNum type="arabicPeriod"/>
            </a:pPr>
            <a:r>
              <a:rPr lang="en-US" sz="1400" b="1"/>
              <a:t>Outcome of New Approach: Secured record-high donations from previously under-engaged donors, establishing a reliable support baseline</a:t>
            </a:r>
          </a:p>
          <a:p>
            <a:pPr marL="514350" indent="-514350">
              <a:buFont typeface="+mj-lt"/>
              <a:buAutoNum type="arabicPeriod"/>
            </a:pPr>
            <a:r>
              <a:rPr lang="en-US" sz="1400" b="1"/>
              <a:t>Sustainable Impact: Shift to data-driven strategies resulted in a more engaged donor base and increased campaign sustainability</a:t>
            </a:r>
            <a:endParaRPr lang="en-CA" sz="1400"/>
          </a:p>
        </p:txBody>
      </p:sp>
      <p:sp>
        <p:nvSpPr>
          <p:cNvPr id="4" name="Slide Number Placeholder 3">
            <a:extLst>
              <a:ext uri="{FF2B5EF4-FFF2-40B4-BE49-F238E27FC236}">
                <a16:creationId xmlns:a16="http://schemas.microsoft.com/office/drawing/2014/main" id="{76D9008A-AACF-DC63-2951-85FC2A40E3E1}"/>
              </a:ext>
            </a:extLst>
          </p:cNvPr>
          <p:cNvSpPr>
            <a:spLocks noGrp="1"/>
          </p:cNvSpPr>
          <p:nvPr>
            <p:ph type="sldNum" sz="quarter" idx="12"/>
          </p:nvPr>
        </p:nvSpPr>
        <p:spPr>
          <a:xfrm>
            <a:off x="8732520" y="6356350"/>
            <a:ext cx="3200400" cy="365125"/>
          </a:xfrm>
        </p:spPr>
        <p:txBody>
          <a:bodyPr>
            <a:normAutofit/>
          </a:bodyPr>
          <a:lstStyle/>
          <a:p>
            <a:pPr>
              <a:spcAft>
                <a:spcPts val="600"/>
              </a:spcAft>
            </a:pPr>
            <a:fld id="{26AD7053-8DAE-4344-B3F1-5A00FBA2F717}" type="slidenum">
              <a:rPr lang="en-CA">
                <a:solidFill>
                  <a:schemeClr val="tx1"/>
                </a:solidFill>
              </a:rPr>
              <a:pPr>
                <a:spcAft>
                  <a:spcPts val="600"/>
                </a:spcAft>
              </a:pPr>
              <a:t>14</a:t>
            </a:fld>
            <a:endParaRPr lang="en-CA">
              <a:solidFill>
                <a:schemeClr val="tx1"/>
              </a:solidFill>
            </a:endParaRPr>
          </a:p>
        </p:txBody>
      </p:sp>
    </p:spTree>
    <p:extLst>
      <p:ext uri="{BB962C8B-B14F-4D97-AF65-F5344CB8AC3E}">
        <p14:creationId xmlns:p14="http://schemas.microsoft.com/office/powerpoint/2010/main" val="322628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33C9-C24D-8B57-4142-7D92EABFB5F0}"/>
              </a:ext>
            </a:extLst>
          </p:cNvPr>
          <p:cNvSpPr>
            <a:spLocks noGrp="1"/>
          </p:cNvSpPr>
          <p:nvPr>
            <p:ph type="title"/>
          </p:nvPr>
        </p:nvSpPr>
        <p:spPr/>
        <p:txBody>
          <a:bodyPr>
            <a:normAutofit fontScale="90000"/>
          </a:bodyPr>
          <a:lstStyle/>
          <a:p>
            <a:r>
              <a:rPr lang="en-US" sz="3600" b="1" dirty="0">
                <a:latin typeface="Söhne"/>
              </a:rPr>
              <a:t>Fantasy fundraising audit: a case study</a:t>
            </a:r>
            <a:br>
              <a:rPr lang="en-US" sz="3600" b="1" dirty="0">
                <a:latin typeface="Söhne"/>
              </a:rPr>
            </a:br>
            <a:r>
              <a:rPr lang="en-US" sz="3600" b="1" dirty="0">
                <a:latin typeface="Söhne"/>
              </a:rPr>
              <a:t> </a:t>
            </a:r>
            <a:r>
              <a:rPr lang="en-US" sz="5400" b="1" dirty="0">
                <a:latin typeface="Söhne"/>
              </a:rPr>
              <a:t>Conclusions, Lessons Learned</a:t>
            </a:r>
            <a:endParaRPr lang="en-CA" sz="5400" b="1" dirty="0">
              <a:latin typeface="Söhne"/>
            </a:endParaRPr>
          </a:p>
        </p:txBody>
      </p:sp>
      <p:graphicFrame>
        <p:nvGraphicFramePr>
          <p:cNvPr id="6" name="Content Placeholder 2">
            <a:extLst>
              <a:ext uri="{FF2B5EF4-FFF2-40B4-BE49-F238E27FC236}">
                <a16:creationId xmlns:a16="http://schemas.microsoft.com/office/drawing/2014/main" id="{1FB54BEA-5436-333A-E840-7FCADA4F6AF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6D9008A-AACF-DC63-2951-85FC2A40E3E1}"/>
              </a:ext>
            </a:extLst>
          </p:cNvPr>
          <p:cNvSpPr>
            <a:spLocks noGrp="1"/>
          </p:cNvSpPr>
          <p:nvPr>
            <p:ph type="sldNum" sz="quarter" idx="12"/>
          </p:nvPr>
        </p:nvSpPr>
        <p:spPr/>
        <p:txBody>
          <a:bodyPr/>
          <a:lstStyle/>
          <a:p>
            <a:fld id="{26AD7053-8DAE-4344-B3F1-5A00FBA2F717}" type="slidenum">
              <a:rPr lang="en-CA" smtClean="0"/>
              <a:t>15</a:t>
            </a:fld>
            <a:endParaRPr lang="en-CA"/>
          </a:p>
        </p:txBody>
      </p:sp>
    </p:spTree>
    <p:extLst>
      <p:ext uri="{BB962C8B-B14F-4D97-AF65-F5344CB8AC3E}">
        <p14:creationId xmlns:p14="http://schemas.microsoft.com/office/powerpoint/2010/main" val="55578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A711A7-E865-DC0F-9045-7649B1B6A3B8}"/>
              </a:ext>
            </a:extLst>
          </p:cNvPr>
          <p:cNvSpPr>
            <a:spLocks noGrp="1"/>
          </p:cNvSpPr>
          <p:nvPr>
            <p:ph type="title"/>
          </p:nvPr>
        </p:nvSpPr>
        <p:spPr>
          <a:xfrm>
            <a:off x="838200" y="609600"/>
            <a:ext cx="3739341" cy="1330839"/>
          </a:xfrm>
        </p:spPr>
        <p:txBody>
          <a:bodyPr>
            <a:normAutofit/>
          </a:bodyPr>
          <a:lstStyle/>
          <a:p>
            <a:r>
              <a:rPr lang="en-US" b="1" dirty="0">
                <a:latin typeface="Söhne"/>
              </a:rPr>
              <a:t>Thanks!</a:t>
            </a:r>
            <a:endParaRPr lang="en-CA" b="1" dirty="0">
              <a:latin typeface="Söhne"/>
            </a:endParaRPr>
          </a:p>
        </p:txBody>
      </p:sp>
      <p:sp>
        <p:nvSpPr>
          <p:cNvPr id="3" name="Content Placeholder 2">
            <a:extLst>
              <a:ext uri="{FF2B5EF4-FFF2-40B4-BE49-F238E27FC236}">
                <a16:creationId xmlns:a16="http://schemas.microsoft.com/office/drawing/2014/main" id="{47F7C791-45EA-571A-3C24-E936D97C8017}"/>
              </a:ext>
            </a:extLst>
          </p:cNvPr>
          <p:cNvSpPr>
            <a:spLocks noGrp="1"/>
          </p:cNvSpPr>
          <p:nvPr>
            <p:ph idx="1"/>
          </p:nvPr>
        </p:nvSpPr>
        <p:spPr>
          <a:xfrm>
            <a:off x="3389728" y="4434391"/>
            <a:ext cx="2928653" cy="1330839"/>
          </a:xfrm>
        </p:spPr>
        <p:txBody>
          <a:bodyPr>
            <a:normAutofit/>
          </a:bodyPr>
          <a:lstStyle/>
          <a:p>
            <a:endParaRPr lang="en-US" sz="2000" dirty="0"/>
          </a:p>
          <a:p>
            <a:pPr marL="0" indent="0">
              <a:buNone/>
            </a:pPr>
            <a:r>
              <a:rPr lang="en-US" sz="2000" b="1" dirty="0"/>
              <a:t>Resource page:</a:t>
            </a:r>
            <a:br>
              <a:rPr lang="en-US" sz="2000" dirty="0"/>
            </a:br>
            <a:endParaRPr lang="en-US" sz="2000" dirty="0"/>
          </a:p>
          <a:p>
            <a:pPr marL="0" indent="0">
              <a:buNone/>
            </a:pPr>
            <a:endParaRPr lang="en-CA" sz="2000" dirty="0"/>
          </a:p>
        </p:txBody>
      </p:sp>
      <p:pic>
        <p:nvPicPr>
          <p:cNvPr id="1028" name="Picture 4">
            <a:extLst>
              <a:ext uri="{FF2B5EF4-FFF2-40B4-BE49-F238E27FC236}">
                <a16:creationId xmlns:a16="http://schemas.microsoft.com/office/drawing/2014/main" id="{AA5349B2-BFB9-997A-08B5-76713F2CC5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44073" y="661916"/>
            <a:ext cx="5557909" cy="55579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99FD2CF-C360-597F-13B6-23666E936A19}"/>
              </a:ext>
            </a:extLst>
          </p:cNvPr>
          <p:cNvSpPr>
            <a:spLocks noGrp="1"/>
          </p:cNvSpPr>
          <p:nvPr>
            <p:ph type="sldNum" sz="quarter" idx="12"/>
          </p:nvPr>
        </p:nvSpPr>
        <p:spPr>
          <a:xfrm>
            <a:off x="8610600" y="6356350"/>
            <a:ext cx="2743200" cy="365125"/>
          </a:xfrm>
        </p:spPr>
        <p:txBody>
          <a:bodyPr>
            <a:normAutofit/>
          </a:bodyPr>
          <a:lstStyle/>
          <a:p>
            <a:pPr>
              <a:spcAft>
                <a:spcPts val="600"/>
              </a:spcAft>
            </a:pPr>
            <a:fld id="{26AD7053-8DAE-4344-B3F1-5A00FBA2F717}" type="slidenum">
              <a:rPr lang="en-CA" sz="1000">
                <a:solidFill>
                  <a:schemeClr val="tx1">
                    <a:lumMod val="50000"/>
                    <a:lumOff val="50000"/>
                  </a:schemeClr>
                </a:solidFill>
              </a:rPr>
              <a:pPr>
                <a:spcAft>
                  <a:spcPts val="600"/>
                </a:spcAft>
              </a:pPr>
              <a:t>16</a:t>
            </a:fld>
            <a:endParaRPr lang="en-CA" sz="1000">
              <a:solidFill>
                <a:schemeClr val="tx1">
                  <a:lumMod val="50000"/>
                  <a:lumOff val="50000"/>
                </a:schemeClr>
              </a:solidFill>
            </a:endParaRPr>
          </a:p>
        </p:txBody>
      </p:sp>
    </p:spTree>
    <p:extLst>
      <p:ext uri="{BB962C8B-B14F-4D97-AF65-F5344CB8AC3E}">
        <p14:creationId xmlns:p14="http://schemas.microsoft.com/office/powerpoint/2010/main" val="189762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FCCD-4195-CAB3-C747-5BE81CBAA791}"/>
              </a:ext>
            </a:extLst>
          </p:cNvPr>
          <p:cNvSpPr>
            <a:spLocks noGrp="1"/>
          </p:cNvSpPr>
          <p:nvPr>
            <p:ph type="title"/>
          </p:nvPr>
        </p:nvSpPr>
        <p:spPr/>
        <p:txBody>
          <a:bodyPr/>
          <a:lstStyle/>
          <a:p>
            <a:r>
              <a:rPr lang="en-CA" b="1" i="0" dirty="0">
                <a:effectLst/>
                <a:latin typeface="Söhne"/>
              </a:rPr>
              <a:t>Learning Objectives</a:t>
            </a:r>
            <a:endParaRPr lang="en-CA" dirty="0"/>
          </a:p>
        </p:txBody>
      </p:sp>
      <p:sp>
        <p:nvSpPr>
          <p:cNvPr id="3" name="Content Placeholder 2">
            <a:extLst>
              <a:ext uri="{FF2B5EF4-FFF2-40B4-BE49-F238E27FC236}">
                <a16:creationId xmlns:a16="http://schemas.microsoft.com/office/drawing/2014/main" id="{9A248550-9182-2150-AA3F-78FCBFE0EEE6}"/>
              </a:ext>
            </a:extLst>
          </p:cNvPr>
          <p:cNvSpPr>
            <a:spLocks noGrp="1"/>
          </p:cNvSpPr>
          <p:nvPr>
            <p:ph idx="1"/>
          </p:nvPr>
        </p:nvSpPr>
        <p:spPr/>
        <p:txBody>
          <a:bodyPr>
            <a:normAutofit fontScale="70000" lnSpcReduction="20000"/>
          </a:bodyPr>
          <a:lstStyle/>
          <a:p>
            <a:pPr marL="0" indent="0">
              <a:buNone/>
            </a:pPr>
            <a:r>
              <a:rPr lang="en-US" dirty="0"/>
              <a:t>The presentation will offer actionable steps for moving from aspirational 'fantasy fundraising' to an evidence-based, data-driven approach. Participants will walk away with strategies to refine their prospect base and focus on realistic and sustainable fundraising goals</a:t>
            </a:r>
          </a:p>
          <a:p>
            <a:pPr marL="514350" indent="-514350">
              <a:buFont typeface="+mj-lt"/>
              <a:buAutoNum type="arabicPeriod"/>
            </a:pPr>
            <a:r>
              <a:rPr lang="en-US" dirty="0"/>
              <a:t>Recognizing and Avoiding the Pitfalls of 'Fantasy Fundraising': Participants will learn to identify signs of unrealistic expectations in major gift prospect portfolios, such as relying on improbable 'miracle donors,' and understand the risks involved, from missing short-term goals to negatively affecting organizational reputation                                                                                                                          </a:t>
            </a:r>
          </a:p>
          <a:p>
            <a:pPr marL="514350" indent="-514350">
              <a:buFont typeface="+mj-lt"/>
              <a:buAutoNum type="arabicPeriod"/>
            </a:pPr>
            <a:r>
              <a:rPr lang="en-US" dirty="0"/>
              <a:t>Data-Driven Decision-Making for Realistic Goal Setting: Attendees will be introduced to Total Addressable Market (TAM) in the context of major gift fundraising. They will learn how to quantify potential donor markets through surveys, data, and other evaluative tools, ensuring resources are focused on achievable targets                                                                                                                           </a:t>
            </a:r>
          </a:p>
          <a:p>
            <a:pPr marL="514350" indent="-514350">
              <a:buFont typeface="+mj-lt"/>
              <a:buAutoNum type="arabicPeriod"/>
            </a:pPr>
            <a:r>
              <a:rPr lang="en-US" dirty="0"/>
              <a:t>From Theory to Practice: Strategies for Maximizing ROI in Major Gift Fundraising: The presentation will offer actionable steps for moving from aspirational 'fantasy fundraising' to an evidence-based, data-driven approach. Participants will walk away with strategies to refine their prospect base and focus on realistic and sustainable fundraising goals</a:t>
            </a:r>
          </a:p>
          <a:p>
            <a:pPr marL="514350" indent="-514350">
              <a:buFont typeface="+mj-lt"/>
              <a:buAutoNum type="arabicPeriod"/>
            </a:pPr>
            <a:endParaRPr lang="en-CA" dirty="0"/>
          </a:p>
        </p:txBody>
      </p:sp>
      <p:sp>
        <p:nvSpPr>
          <p:cNvPr id="4" name="Slide Number Placeholder 3">
            <a:extLst>
              <a:ext uri="{FF2B5EF4-FFF2-40B4-BE49-F238E27FC236}">
                <a16:creationId xmlns:a16="http://schemas.microsoft.com/office/drawing/2014/main" id="{19F1B25C-8A3F-9E21-6269-1ED8D0B72F7B}"/>
              </a:ext>
            </a:extLst>
          </p:cNvPr>
          <p:cNvSpPr>
            <a:spLocks noGrp="1"/>
          </p:cNvSpPr>
          <p:nvPr>
            <p:ph type="sldNum" sz="quarter" idx="12"/>
          </p:nvPr>
        </p:nvSpPr>
        <p:spPr/>
        <p:txBody>
          <a:bodyPr/>
          <a:lstStyle/>
          <a:p>
            <a:fld id="{26AD7053-8DAE-4344-B3F1-5A00FBA2F717}" type="slidenum">
              <a:rPr lang="en-CA" smtClean="0"/>
              <a:t>2</a:t>
            </a:fld>
            <a:endParaRPr lang="en-CA"/>
          </a:p>
        </p:txBody>
      </p:sp>
    </p:spTree>
    <p:extLst>
      <p:ext uri="{BB962C8B-B14F-4D97-AF65-F5344CB8AC3E}">
        <p14:creationId xmlns:p14="http://schemas.microsoft.com/office/powerpoint/2010/main" val="366260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9E37E-BB4B-2B19-8939-967FA9885F5B}"/>
              </a:ext>
            </a:extLst>
          </p:cNvPr>
          <p:cNvSpPr>
            <a:spLocks noGrp="1"/>
          </p:cNvSpPr>
          <p:nvPr>
            <p:ph type="title"/>
          </p:nvPr>
        </p:nvSpPr>
        <p:spPr>
          <a:xfrm>
            <a:off x="640080" y="325369"/>
            <a:ext cx="4368602" cy="1956841"/>
          </a:xfrm>
        </p:spPr>
        <p:txBody>
          <a:bodyPr anchor="b">
            <a:normAutofit/>
          </a:bodyPr>
          <a:lstStyle/>
          <a:p>
            <a:r>
              <a:rPr lang="en-CA" sz="4200" b="1">
                <a:latin typeface="Söhne"/>
              </a:rPr>
              <a:t>Introduction to Fantasy Fundraising</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B0CC23-4E60-3FFF-233C-4CEC94083282}"/>
              </a:ext>
            </a:extLst>
          </p:cNvPr>
          <p:cNvSpPr>
            <a:spLocks noGrp="1"/>
          </p:cNvSpPr>
          <p:nvPr>
            <p:ph idx="1"/>
          </p:nvPr>
        </p:nvSpPr>
        <p:spPr>
          <a:xfrm>
            <a:off x="640080" y="2872899"/>
            <a:ext cx="4243589" cy="3320668"/>
          </a:xfrm>
        </p:spPr>
        <p:txBody>
          <a:bodyPr>
            <a:normAutofit/>
          </a:bodyPr>
          <a:lstStyle/>
          <a:p>
            <a:pPr marL="514350" indent="-514350">
              <a:buFont typeface="+mj-lt"/>
              <a:buAutoNum type="arabicPeriod"/>
            </a:pPr>
            <a:r>
              <a:rPr lang="en-US" sz="1700" b="1"/>
              <a:t>Concept Origin</a:t>
            </a:r>
            <a:r>
              <a:rPr lang="en-US" sz="1700"/>
              <a:t>: Inspired by fantasy sports</a:t>
            </a:r>
          </a:p>
          <a:p>
            <a:pPr marL="514350" indent="-514350">
              <a:buFont typeface="+mj-lt"/>
              <a:buAutoNum type="arabicPeriod"/>
            </a:pPr>
            <a:r>
              <a:rPr lang="en-US" sz="1700" b="1"/>
              <a:t>Fundraising Parallel: </a:t>
            </a:r>
            <a:r>
              <a:rPr lang="en-US" sz="1700"/>
              <a:t>Managing virtual teams vs. creating donor portfolios</a:t>
            </a:r>
          </a:p>
          <a:p>
            <a:pPr marL="514350" indent="-514350">
              <a:buFont typeface="+mj-lt"/>
              <a:buAutoNum type="arabicPeriod"/>
            </a:pPr>
            <a:r>
              <a:rPr lang="en-US" sz="1700" b="1"/>
              <a:t>Thrill of the Game</a:t>
            </a:r>
            <a:r>
              <a:rPr lang="en-US" sz="1700"/>
              <a:t>: Excitement in speculation and predictions</a:t>
            </a:r>
          </a:p>
          <a:p>
            <a:pPr marL="514350" indent="-514350">
              <a:buFont typeface="+mj-lt"/>
              <a:buAutoNum type="arabicPeriod"/>
            </a:pPr>
            <a:r>
              <a:rPr lang="en-US" sz="1700" b="1"/>
              <a:t>Risk of Unrealism: </a:t>
            </a:r>
            <a:r>
              <a:rPr lang="en-US" sz="1700"/>
              <a:t>The lure of improbable, high-profile donors</a:t>
            </a:r>
          </a:p>
          <a:p>
            <a:pPr marL="514350" indent="-514350">
              <a:buFont typeface="+mj-lt"/>
              <a:buAutoNum type="arabicPeriod"/>
            </a:pPr>
            <a:r>
              <a:rPr lang="en-US" sz="1700" b="1"/>
              <a:t>Impact on Fundraising: </a:t>
            </a:r>
            <a:r>
              <a:rPr lang="en-US" sz="1700"/>
              <a:t>Consequences of chasing unrealistic goals</a:t>
            </a:r>
            <a:endParaRPr lang="en-CA" sz="1700"/>
          </a:p>
        </p:txBody>
      </p:sp>
      <p:pic>
        <p:nvPicPr>
          <p:cNvPr id="6" name="Picture 5">
            <a:extLst>
              <a:ext uri="{FF2B5EF4-FFF2-40B4-BE49-F238E27FC236}">
                <a16:creationId xmlns:a16="http://schemas.microsoft.com/office/drawing/2014/main" id="{6C633AC2-A37C-CFD6-CAC9-88CD250AF97A}"/>
              </a:ext>
            </a:extLst>
          </p:cNvPr>
          <p:cNvPicPr>
            <a:picLocks noChangeAspect="1"/>
          </p:cNvPicPr>
          <p:nvPr/>
        </p:nvPicPr>
        <p:blipFill rotWithShape="1">
          <a:blip r:embed="rId3"/>
          <a:srcRect r="12989"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661E9005-F801-D7AC-2F39-020A8CCEAEDF}"/>
              </a:ext>
            </a:extLst>
          </p:cNvPr>
          <p:cNvSpPr>
            <a:spLocks noGrp="1"/>
          </p:cNvSpPr>
          <p:nvPr>
            <p:ph type="sldNum" sz="quarter" idx="12"/>
          </p:nvPr>
        </p:nvSpPr>
        <p:spPr>
          <a:xfrm>
            <a:off x="10439400" y="6356350"/>
            <a:ext cx="914400" cy="365125"/>
          </a:xfrm>
        </p:spPr>
        <p:txBody>
          <a:bodyPr>
            <a:normAutofit/>
          </a:bodyPr>
          <a:lstStyle/>
          <a:p>
            <a:pPr>
              <a:spcAft>
                <a:spcPts val="600"/>
              </a:spcAft>
            </a:pPr>
            <a:fld id="{26AD7053-8DAE-4344-B3F1-5A00FBA2F717}" type="slidenum">
              <a:rPr lang="en-CA">
                <a:solidFill>
                  <a:srgbClr val="FFFFFF"/>
                </a:solidFill>
              </a:rPr>
              <a:pPr>
                <a:spcAft>
                  <a:spcPts val="600"/>
                </a:spcAft>
              </a:pPr>
              <a:t>3</a:t>
            </a:fld>
            <a:endParaRPr lang="en-CA">
              <a:solidFill>
                <a:srgbClr val="FFFFFF"/>
              </a:solidFill>
            </a:endParaRPr>
          </a:p>
        </p:txBody>
      </p:sp>
    </p:spTree>
    <p:extLst>
      <p:ext uri="{BB962C8B-B14F-4D97-AF65-F5344CB8AC3E}">
        <p14:creationId xmlns:p14="http://schemas.microsoft.com/office/powerpoint/2010/main" val="145045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CFA47-E667-7548-3112-CA31933219CC}"/>
              </a:ext>
            </a:extLst>
          </p:cNvPr>
          <p:cNvSpPr>
            <a:spLocks noGrp="1"/>
          </p:cNvSpPr>
          <p:nvPr>
            <p:ph type="title"/>
          </p:nvPr>
        </p:nvSpPr>
        <p:spPr>
          <a:xfrm>
            <a:off x="4654296" y="329184"/>
            <a:ext cx="6894576" cy="1783080"/>
          </a:xfrm>
        </p:spPr>
        <p:txBody>
          <a:bodyPr anchor="b">
            <a:normAutofit/>
          </a:bodyPr>
          <a:lstStyle/>
          <a:p>
            <a:r>
              <a:rPr lang="en-CA" sz="5400" b="1">
                <a:latin typeface="Söhne"/>
              </a:rPr>
              <a:t>Fantasy Fundraising Defined</a:t>
            </a:r>
          </a:p>
        </p:txBody>
      </p:sp>
      <p:pic>
        <p:nvPicPr>
          <p:cNvPr id="1026" name="Picture 2" descr="Disney - The sword in the Stone -  Original cel of Merlin on an original background Comic Art">
            <a:extLst>
              <a:ext uri="{FF2B5EF4-FFF2-40B4-BE49-F238E27FC236}">
                <a16:creationId xmlns:a16="http://schemas.microsoft.com/office/drawing/2014/main" id="{74861E63-B140-5AF1-2683-8D8AF89032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20" r="34261"/>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5F09C1-D517-D8C7-45CC-155DB7ACAE61}"/>
              </a:ext>
            </a:extLst>
          </p:cNvPr>
          <p:cNvSpPr>
            <a:spLocks noGrp="1"/>
          </p:cNvSpPr>
          <p:nvPr>
            <p:ph idx="1"/>
          </p:nvPr>
        </p:nvSpPr>
        <p:spPr>
          <a:xfrm>
            <a:off x="4654296" y="2706624"/>
            <a:ext cx="6894576" cy="3483864"/>
          </a:xfrm>
        </p:spPr>
        <p:txBody>
          <a:bodyPr>
            <a:normAutofit/>
          </a:bodyPr>
          <a:lstStyle/>
          <a:p>
            <a:pPr marL="514350" indent="-514350">
              <a:buFont typeface="+mj-lt"/>
              <a:buAutoNum type="arabicPeriod"/>
            </a:pPr>
            <a:r>
              <a:rPr lang="en-US" sz="2000" b="1"/>
              <a:t>Fantasy vs. Reality: </a:t>
            </a:r>
            <a:r>
              <a:rPr lang="en-US" sz="2000"/>
              <a:t>Idealistic aspirations in donor selection</a:t>
            </a:r>
          </a:p>
          <a:p>
            <a:pPr marL="514350" indent="-514350">
              <a:buFont typeface="+mj-lt"/>
              <a:buAutoNum type="arabicPeriod"/>
            </a:pPr>
            <a:r>
              <a:rPr lang="en-US" sz="2000" b="1"/>
              <a:t>Chasing the Whales: </a:t>
            </a:r>
            <a:r>
              <a:rPr lang="en-US" sz="2000"/>
              <a:t>Pursuit of improbable high-profile donors</a:t>
            </a:r>
          </a:p>
          <a:p>
            <a:pPr marL="514350" indent="-514350">
              <a:buFont typeface="+mj-lt"/>
              <a:buAutoNum type="arabicPeriod"/>
            </a:pPr>
            <a:r>
              <a:rPr lang="en-US" sz="2000" b="1"/>
              <a:t>Risks and Realities</a:t>
            </a:r>
            <a:r>
              <a:rPr lang="en-US" sz="2000"/>
              <a:t>: Balancing dreams with achievable targets</a:t>
            </a:r>
          </a:p>
          <a:p>
            <a:pPr marL="514350" indent="-514350">
              <a:buFont typeface="+mj-lt"/>
              <a:buAutoNum type="arabicPeriod"/>
            </a:pPr>
            <a:r>
              <a:rPr lang="en-US" sz="2000" b="1"/>
              <a:t>Data-Driven Decisions</a:t>
            </a:r>
            <a:r>
              <a:rPr lang="en-US" sz="2000"/>
              <a:t>: Steering clear of wishful thinking</a:t>
            </a:r>
          </a:p>
          <a:p>
            <a:pPr marL="514350" indent="-514350">
              <a:buFont typeface="+mj-lt"/>
              <a:buAutoNum type="arabicPeriod"/>
            </a:pPr>
            <a:r>
              <a:rPr lang="en-US" sz="2000" b="1"/>
              <a:t>Sustainable Strategies: </a:t>
            </a:r>
            <a:r>
              <a:rPr lang="en-US" sz="2000"/>
              <a:t>Focusing on long-term donor relationships</a:t>
            </a:r>
            <a:endParaRPr lang="en-CA" sz="2000"/>
          </a:p>
        </p:txBody>
      </p:sp>
      <p:sp>
        <p:nvSpPr>
          <p:cNvPr id="4" name="Slide Number Placeholder 3">
            <a:extLst>
              <a:ext uri="{FF2B5EF4-FFF2-40B4-BE49-F238E27FC236}">
                <a16:creationId xmlns:a16="http://schemas.microsoft.com/office/drawing/2014/main" id="{22E4B9EC-229A-B566-056A-32685FF43AC5}"/>
              </a:ext>
            </a:extLst>
          </p:cNvPr>
          <p:cNvSpPr>
            <a:spLocks noGrp="1"/>
          </p:cNvSpPr>
          <p:nvPr>
            <p:ph type="sldNum" sz="quarter" idx="12"/>
          </p:nvPr>
        </p:nvSpPr>
        <p:spPr>
          <a:xfrm>
            <a:off x="8610600" y="6356350"/>
            <a:ext cx="2743200" cy="365125"/>
          </a:xfrm>
        </p:spPr>
        <p:txBody>
          <a:bodyPr>
            <a:normAutofit/>
          </a:bodyPr>
          <a:lstStyle/>
          <a:p>
            <a:pPr>
              <a:spcAft>
                <a:spcPts val="600"/>
              </a:spcAft>
            </a:pPr>
            <a:fld id="{26AD7053-8DAE-4344-B3F1-5A00FBA2F717}" type="slidenum">
              <a:rPr lang="en-CA" smtClean="0"/>
              <a:pPr>
                <a:spcAft>
                  <a:spcPts val="600"/>
                </a:spcAft>
              </a:pPr>
              <a:t>4</a:t>
            </a:fld>
            <a:endParaRPr lang="en-CA"/>
          </a:p>
        </p:txBody>
      </p:sp>
    </p:spTree>
    <p:extLst>
      <p:ext uri="{BB962C8B-B14F-4D97-AF65-F5344CB8AC3E}">
        <p14:creationId xmlns:p14="http://schemas.microsoft.com/office/powerpoint/2010/main" val="339936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E93996-2D46-64FC-2B95-9235BBA47504}"/>
              </a:ext>
            </a:extLst>
          </p:cNvPr>
          <p:cNvSpPr>
            <a:spLocks noGrp="1"/>
          </p:cNvSpPr>
          <p:nvPr>
            <p:ph type="title"/>
          </p:nvPr>
        </p:nvSpPr>
        <p:spPr>
          <a:xfrm>
            <a:off x="838201" y="365125"/>
            <a:ext cx="5251316" cy="1807305"/>
          </a:xfrm>
        </p:spPr>
        <p:txBody>
          <a:bodyPr>
            <a:normAutofit/>
          </a:bodyPr>
          <a:lstStyle/>
          <a:p>
            <a:r>
              <a:rPr lang="en-US" sz="4100" b="1">
                <a:latin typeface="Söhne"/>
              </a:rPr>
              <a:t>Signs of Fantasy Fundraising in Your Organization</a:t>
            </a:r>
            <a:endParaRPr lang="en-CA" sz="4100" b="1">
              <a:latin typeface="Söhne"/>
            </a:endParaRPr>
          </a:p>
        </p:txBody>
      </p:sp>
      <p:sp>
        <p:nvSpPr>
          <p:cNvPr id="3" name="Content Placeholder 2">
            <a:extLst>
              <a:ext uri="{FF2B5EF4-FFF2-40B4-BE49-F238E27FC236}">
                <a16:creationId xmlns:a16="http://schemas.microsoft.com/office/drawing/2014/main" id="{F2999798-60B1-DFEB-3A78-5B680C0F9D27}"/>
              </a:ext>
            </a:extLst>
          </p:cNvPr>
          <p:cNvSpPr>
            <a:spLocks noGrp="1"/>
          </p:cNvSpPr>
          <p:nvPr>
            <p:ph idx="1"/>
          </p:nvPr>
        </p:nvSpPr>
        <p:spPr>
          <a:xfrm>
            <a:off x="838200" y="2333297"/>
            <a:ext cx="4619621" cy="3843666"/>
          </a:xfrm>
        </p:spPr>
        <p:txBody>
          <a:bodyPr>
            <a:normAutofit/>
          </a:bodyPr>
          <a:lstStyle/>
          <a:p>
            <a:pPr marL="514350" indent="-514350">
              <a:buFont typeface="+mj-lt"/>
              <a:buAutoNum type="arabicPeriod"/>
            </a:pPr>
            <a:r>
              <a:rPr lang="en-US" sz="1400" b="1"/>
              <a:t>Star-Struck Strategy: </a:t>
            </a:r>
            <a:r>
              <a:rPr lang="en-US" sz="1400"/>
              <a:t>A donor roster resembling a Hollywood party more than a practical fundraising plan</a:t>
            </a:r>
          </a:p>
          <a:p>
            <a:pPr marL="514350" indent="-514350">
              <a:buFont typeface="+mj-lt"/>
              <a:buAutoNum type="arabicPeriod"/>
            </a:pPr>
            <a:r>
              <a:rPr lang="en-US" sz="1400" b="1"/>
              <a:t>Analytics in the Backseat</a:t>
            </a:r>
            <a:r>
              <a:rPr lang="en-US" sz="1400"/>
              <a:t>: Data and metrics take a back row as dreamy aspirations steer the course</a:t>
            </a:r>
          </a:p>
          <a:p>
            <a:pPr marL="514350" indent="-514350">
              <a:buFont typeface="+mj-lt"/>
              <a:buAutoNum type="arabicPeriod"/>
            </a:pPr>
            <a:r>
              <a:rPr lang="en-US" sz="1400" b="1"/>
              <a:t>Wishful Thinking Goals: </a:t>
            </a:r>
            <a:r>
              <a:rPr lang="en-US" sz="1400"/>
              <a:t>Ambitions that soar high in the clouds, perhaps too distant from the reality of achievable success</a:t>
            </a:r>
          </a:p>
          <a:p>
            <a:pPr marL="514350" indent="-514350">
              <a:buFont typeface="+mj-lt"/>
              <a:buAutoNum type="arabicPeriod"/>
            </a:pPr>
            <a:r>
              <a:rPr lang="en-US" sz="1400" b="1"/>
              <a:t>The Forgotten Faithful: </a:t>
            </a:r>
            <a:r>
              <a:rPr lang="en-US" sz="1400"/>
              <a:t>The quiet retreat of loyal, steady donors overshadowed by the allure of elusive mega-donors</a:t>
            </a:r>
          </a:p>
          <a:p>
            <a:pPr marL="514350" indent="-514350">
              <a:buFont typeface="+mj-lt"/>
              <a:buAutoNum type="arabicPeriod"/>
            </a:pPr>
            <a:r>
              <a:rPr lang="en-US" sz="1400" b="1"/>
              <a:t>Chasing Shadows: </a:t>
            </a:r>
            <a:r>
              <a:rPr lang="en-US" sz="1400"/>
              <a:t>Resources chasing after the unlikely, leaving behind the potential of more certain prospects</a:t>
            </a:r>
            <a:endParaRPr lang="en-CA" sz="1400"/>
          </a:p>
        </p:txBody>
      </p:sp>
      <p:pic>
        <p:nvPicPr>
          <p:cNvPr id="2050" name="Picture 2" descr="Met Gala Looks - The New York Times">
            <a:extLst>
              <a:ext uri="{FF2B5EF4-FFF2-40B4-BE49-F238E27FC236}">
                <a16:creationId xmlns:a16="http://schemas.microsoft.com/office/drawing/2014/main" id="{21495A77-F8AE-9189-5D39-88FFAA41EE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B5B7FF1-A9EC-9F6F-D89B-A24B574B74AB}"/>
              </a:ext>
            </a:extLst>
          </p:cNvPr>
          <p:cNvSpPr>
            <a:spLocks noGrp="1"/>
          </p:cNvSpPr>
          <p:nvPr>
            <p:ph type="sldNum" sz="quarter" idx="12"/>
          </p:nvPr>
        </p:nvSpPr>
        <p:spPr>
          <a:xfrm>
            <a:off x="8610600" y="6356350"/>
            <a:ext cx="2743200" cy="365125"/>
          </a:xfrm>
        </p:spPr>
        <p:txBody>
          <a:bodyPr>
            <a:normAutofit/>
          </a:bodyPr>
          <a:lstStyle/>
          <a:p>
            <a:pPr>
              <a:spcAft>
                <a:spcPts val="600"/>
              </a:spcAft>
            </a:pPr>
            <a:fld id="{26AD7053-8DAE-4344-B3F1-5A00FBA2F717}" type="slidenum">
              <a:rPr lang="en-CA">
                <a:solidFill>
                  <a:srgbClr val="FFFFFF"/>
                </a:solidFill>
              </a:rPr>
              <a:pPr>
                <a:spcAft>
                  <a:spcPts val="600"/>
                </a:spcAft>
              </a:pPr>
              <a:t>5</a:t>
            </a:fld>
            <a:endParaRPr lang="en-CA">
              <a:solidFill>
                <a:srgbClr val="FFFFFF"/>
              </a:solidFill>
            </a:endParaRPr>
          </a:p>
        </p:txBody>
      </p:sp>
    </p:spTree>
    <p:extLst>
      <p:ext uri="{BB962C8B-B14F-4D97-AF65-F5344CB8AC3E}">
        <p14:creationId xmlns:p14="http://schemas.microsoft.com/office/powerpoint/2010/main" val="232786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B875E-3C32-C5BC-591E-4452AA1F0721}"/>
              </a:ext>
            </a:extLst>
          </p:cNvPr>
          <p:cNvSpPr>
            <a:spLocks noGrp="1"/>
          </p:cNvSpPr>
          <p:nvPr>
            <p:ph type="title"/>
          </p:nvPr>
        </p:nvSpPr>
        <p:spPr>
          <a:xfrm>
            <a:off x="5297762" y="329184"/>
            <a:ext cx="6251110" cy="1783080"/>
          </a:xfrm>
        </p:spPr>
        <p:txBody>
          <a:bodyPr anchor="b">
            <a:normAutofit/>
          </a:bodyPr>
          <a:lstStyle/>
          <a:p>
            <a:r>
              <a:rPr lang="en-US" sz="3800" b="1">
                <a:latin typeface="Söhne"/>
              </a:rPr>
              <a:t>Understanding the Full Impact of Fantasy Fundraising</a:t>
            </a:r>
            <a:endParaRPr lang="en-CA" sz="3800" b="1">
              <a:latin typeface="Söhne"/>
            </a:endParaRPr>
          </a:p>
        </p:txBody>
      </p:sp>
      <p:pic>
        <p:nvPicPr>
          <p:cNvPr id="3074" name="Picture 2" descr="The insane true story behind Sylvester Stallone's Cliffhanger">
            <a:extLst>
              <a:ext uri="{FF2B5EF4-FFF2-40B4-BE49-F238E27FC236}">
                <a16:creationId xmlns:a16="http://schemas.microsoft.com/office/drawing/2014/main" id="{D3702F30-ED74-649C-EE35-5A5802558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63" r="836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9FABA5-3F27-F3EE-1329-D9925E763962}"/>
              </a:ext>
            </a:extLst>
          </p:cNvPr>
          <p:cNvSpPr>
            <a:spLocks noGrp="1"/>
          </p:cNvSpPr>
          <p:nvPr>
            <p:ph idx="1"/>
          </p:nvPr>
        </p:nvSpPr>
        <p:spPr>
          <a:xfrm>
            <a:off x="5297762" y="2706624"/>
            <a:ext cx="6251110" cy="3483864"/>
          </a:xfrm>
        </p:spPr>
        <p:txBody>
          <a:bodyPr>
            <a:normAutofit/>
          </a:bodyPr>
          <a:lstStyle/>
          <a:p>
            <a:pPr marL="514350" indent="-514350">
              <a:buFont typeface="+mj-lt"/>
              <a:buAutoNum type="arabicPeriod"/>
            </a:pPr>
            <a:r>
              <a:rPr lang="en-US" sz="2000" b="1"/>
              <a:t>Missed Targets: </a:t>
            </a:r>
            <a:r>
              <a:rPr lang="en-US" sz="2000"/>
              <a:t>Chasing fantasies often leads to missing realistic fundraising goals</a:t>
            </a:r>
          </a:p>
          <a:p>
            <a:pPr marL="514350" indent="-514350">
              <a:buFont typeface="+mj-lt"/>
              <a:buAutoNum type="arabicPeriod"/>
            </a:pPr>
            <a:r>
              <a:rPr lang="en-US" sz="2000" b="1"/>
              <a:t>Donor Neglect: </a:t>
            </a:r>
            <a:r>
              <a:rPr lang="en-US" sz="2000"/>
              <a:t>The risk of overlooking loyal donors while fixated on elusive major gifts</a:t>
            </a:r>
          </a:p>
          <a:p>
            <a:pPr marL="514350" indent="-514350">
              <a:buFont typeface="+mj-lt"/>
              <a:buAutoNum type="arabicPeriod"/>
            </a:pPr>
            <a:r>
              <a:rPr lang="en-US" sz="2000" b="1"/>
              <a:t>Reputational Risks: </a:t>
            </a:r>
            <a:r>
              <a:rPr lang="en-US" sz="2000"/>
              <a:t>Public trust erodes when lofty promises fall flat</a:t>
            </a:r>
          </a:p>
          <a:p>
            <a:pPr marL="514350" indent="-514350">
              <a:buFont typeface="+mj-lt"/>
              <a:buAutoNum type="arabicPeriod"/>
            </a:pPr>
            <a:r>
              <a:rPr lang="en-US" sz="2000" b="1"/>
              <a:t>Resource Drain: </a:t>
            </a:r>
            <a:r>
              <a:rPr lang="en-US" sz="2000"/>
              <a:t>Misallocation of resources towards unlikely prospects</a:t>
            </a:r>
          </a:p>
          <a:p>
            <a:pPr marL="514350" indent="-514350">
              <a:buFont typeface="+mj-lt"/>
              <a:buAutoNum type="arabicPeriod"/>
            </a:pPr>
            <a:r>
              <a:rPr lang="en-US" sz="2000" b="1"/>
              <a:t>Threat to Sustainability: </a:t>
            </a:r>
            <a:r>
              <a:rPr lang="en-US" sz="2000"/>
              <a:t>Compromising long-term sustainability for short-term fantasies</a:t>
            </a:r>
            <a:endParaRPr lang="en-CA" sz="2000"/>
          </a:p>
        </p:txBody>
      </p:sp>
      <p:sp>
        <p:nvSpPr>
          <p:cNvPr id="4" name="Slide Number Placeholder 3">
            <a:extLst>
              <a:ext uri="{FF2B5EF4-FFF2-40B4-BE49-F238E27FC236}">
                <a16:creationId xmlns:a16="http://schemas.microsoft.com/office/drawing/2014/main" id="{449F4802-2563-FE42-85E5-04EFE21A8778}"/>
              </a:ext>
            </a:extLst>
          </p:cNvPr>
          <p:cNvSpPr>
            <a:spLocks noGrp="1"/>
          </p:cNvSpPr>
          <p:nvPr>
            <p:ph type="sldNum" sz="quarter" idx="12"/>
          </p:nvPr>
        </p:nvSpPr>
        <p:spPr>
          <a:xfrm>
            <a:off x="10052978" y="6356350"/>
            <a:ext cx="1300821" cy="365125"/>
          </a:xfrm>
        </p:spPr>
        <p:txBody>
          <a:bodyPr>
            <a:normAutofit/>
          </a:bodyPr>
          <a:lstStyle/>
          <a:p>
            <a:pPr>
              <a:spcAft>
                <a:spcPts val="600"/>
              </a:spcAft>
            </a:pPr>
            <a:fld id="{26AD7053-8DAE-4344-B3F1-5A00FBA2F717}" type="slidenum">
              <a:rPr lang="en-CA" smtClean="0"/>
              <a:pPr>
                <a:spcAft>
                  <a:spcPts val="600"/>
                </a:spcAft>
              </a:pPr>
              <a:t>6</a:t>
            </a:fld>
            <a:endParaRPr lang="en-CA"/>
          </a:p>
        </p:txBody>
      </p:sp>
    </p:spTree>
    <p:extLst>
      <p:ext uri="{BB962C8B-B14F-4D97-AF65-F5344CB8AC3E}">
        <p14:creationId xmlns:p14="http://schemas.microsoft.com/office/powerpoint/2010/main" val="396235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4165E-A601-DFE4-2115-82D892E516EA}"/>
              </a:ext>
            </a:extLst>
          </p:cNvPr>
          <p:cNvSpPr>
            <a:spLocks noGrp="1"/>
          </p:cNvSpPr>
          <p:nvPr>
            <p:ph type="title"/>
          </p:nvPr>
        </p:nvSpPr>
        <p:spPr>
          <a:xfrm>
            <a:off x="630936" y="640080"/>
            <a:ext cx="4818888" cy="1481328"/>
          </a:xfrm>
        </p:spPr>
        <p:txBody>
          <a:bodyPr anchor="b">
            <a:normAutofit/>
          </a:bodyPr>
          <a:lstStyle/>
          <a:p>
            <a:r>
              <a:rPr lang="en-US" sz="4200" b="1">
                <a:latin typeface="Söhne"/>
              </a:rPr>
              <a:t>Strategies to Avoid Fantasy Fundraising</a:t>
            </a:r>
            <a:endParaRPr lang="en-CA" sz="4200" b="1">
              <a:latin typeface="Söhne"/>
            </a:endParaRPr>
          </a:p>
        </p:txBody>
      </p:sp>
      <p:sp>
        <p:nvSpPr>
          <p:cNvPr id="41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4104F1-EF88-2C4F-2A5B-2F015FCA1433}"/>
              </a:ext>
            </a:extLst>
          </p:cNvPr>
          <p:cNvSpPr>
            <a:spLocks noGrp="1"/>
          </p:cNvSpPr>
          <p:nvPr>
            <p:ph idx="1"/>
          </p:nvPr>
        </p:nvSpPr>
        <p:spPr>
          <a:xfrm>
            <a:off x="630936" y="2660904"/>
            <a:ext cx="4818888" cy="3547872"/>
          </a:xfrm>
        </p:spPr>
        <p:txBody>
          <a:bodyPr anchor="t">
            <a:normAutofit/>
          </a:bodyPr>
          <a:lstStyle/>
          <a:p>
            <a:pPr marL="514350" indent="-514350">
              <a:buFont typeface="+mj-lt"/>
              <a:buAutoNum type="arabicPeriod"/>
            </a:pPr>
            <a:r>
              <a:rPr lang="en-US" sz="1500" b="1"/>
              <a:t>Quality Evaluation of Donor Portfolio: </a:t>
            </a:r>
            <a:r>
              <a:rPr lang="en-US" sz="1500"/>
              <a:t>Ensuring prospects have both capacity and affinity for your cause​​</a:t>
            </a:r>
          </a:p>
          <a:p>
            <a:pPr marL="514350" indent="-514350">
              <a:buFont typeface="+mj-lt"/>
              <a:buAutoNum type="arabicPeriod"/>
            </a:pPr>
            <a:r>
              <a:rPr lang="en-US" sz="1500" b="1"/>
              <a:t>Predictive Modeling: </a:t>
            </a:r>
            <a:r>
              <a:rPr lang="en-US" sz="1500"/>
              <a:t>Use data to identify new prospects and evaluate current ones​​</a:t>
            </a:r>
          </a:p>
          <a:p>
            <a:pPr marL="514350" indent="-514350">
              <a:buFont typeface="+mj-lt"/>
              <a:buAutoNum type="arabicPeriod"/>
            </a:pPr>
            <a:r>
              <a:rPr lang="en-US" sz="1500" b="1"/>
              <a:t>Performance Assessment: </a:t>
            </a:r>
            <a:r>
              <a:rPr lang="en-US" sz="1500"/>
              <a:t>Analyzing donor giving patterns against their estimated gift capacity​​</a:t>
            </a:r>
          </a:p>
          <a:p>
            <a:pPr marL="514350" indent="-514350">
              <a:buFont typeface="+mj-lt"/>
              <a:buAutoNum type="arabicPeriod"/>
            </a:pPr>
            <a:r>
              <a:rPr lang="en-US" sz="1500" b="1"/>
              <a:t>Segmentation and Prioritization: </a:t>
            </a:r>
            <a:r>
              <a:rPr lang="en-US" sz="1500"/>
              <a:t>Differentiating prospects for disqualification, further research, increased engagement, or sustained engagement​​</a:t>
            </a:r>
          </a:p>
          <a:p>
            <a:pPr marL="514350" indent="-514350">
              <a:buFont typeface="+mj-lt"/>
              <a:buAutoNum type="arabicPeriod"/>
            </a:pPr>
            <a:r>
              <a:rPr lang="en-US" sz="1500" b="1"/>
              <a:t>Data-Driven Decision Making: </a:t>
            </a:r>
            <a:r>
              <a:rPr lang="en-US" sz="1500"/>
              <a:t>Leveraging CRM and external research for strategic portfolio optimization​​</a:t>
            </a:r>
            <a:endParaRPr lang="en-CA" sz="1500"/>
          </a:p>
        </p:txBody>
      </p:sp>
      <p:pic>
        <p:nvPicPr>
          <p:cNvPr id="4098" name="Picture 2">
            <a:extLst>
              <a:ext uri="{FF2B5EF4-FFF2-40B4-BE49-F238E27FC236}">
                <a16:creationId xmlns:a16="http://schemas.microsoft.com/office/drawing/2014/main" id="{723C9D14-C07E-EE9C-211D-90D7C18345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607069"/>
            <a:ext cx="5458968" cy="36438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2A401CB-C671-B93A-695C-3B9BC2F37C3B}"/>
              </a:ext>
            </a:extLst>
          </p:cNvPr>
          <p:cNvSpPr>
            <a:spLocks noGrp="1"/>
          </p:cNvSpPr>
          <p:nvPr>
            <p:ph type="sldNum" sz="quarter" idx="12"/>
          </p:nvPr>
        </p:nvSpPr>
        <p:spPr>
          <a:xfrm>
            <a:off x="8610600" y="6356350"/>
            <a:ext cx="2743200" cy="365125"/>
          </a:xfrm>
        </p:spPr>
        <p:txBody>
          <a:bodyPr>
            <a:normAutofit/>
          </a:bodyPr>
          <a:lstStyle/>
          <a:p>
            <a:pPr>
              <a:spcAft>
                <a:spcPts val="600"/>
              </a:spcAft>
            </a:pPr>
            <a:fld id="{26AD7053-8DAE-4344-B3F1-5A00FBA2F717}" type="slidenum">
              <a:rPr lang="en-CA" smtClean="0"/>
              <a:pPr>
                <a:spcAft>
                  <a:spcPts val="600"/>
                </a:spcAft>
              </a:pPr>
              <a:t>7</a:t>
            </a:fld>
            <a:endParaRPr lang="en-CA"/>
          </a:p>
        </p:txBody>
      </p:sp>
    </p:spTree>
    <p:extLst>
      <p:ext uri="{BB962C8B-B14F-4D97-AF65-F5344CB8AC3E}">
        <p14:creationId xmlns:p14="http://schemas.microsoft.com/office/powerpoint/2010/main" val="15254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309D93-808C-353E-7176-CAFA363F3EF5}"/>
              </a:ext>
            </a:extLst>
          </p:cNvPr>
          <p:cNvGrpSpPr/>
          <p:nvPr/>
        </p:nvGrpSpPr>
        <p:grpSpPr>
          <a:xfrm>
            <a:off x="34531" y="1251857"/>
            <a:ext cx="6061469" cy="4558844"/>
            <a:chOff x="34531" y="1251857"/>
            <a:chExt cx="6061469" cy="4558844"/>
          </a:xfrm>
        </p:grpSpPr>
        <p:pic>
          <p:nvPicPr>
            <p:cNvPr id="5122" name="Picture 2" descr="A green circles with yellow dots&#10;&#10;A Venn Diagram of Total Addressable Market, Serviceable Addressable Market and Serviceable Obtainable Market">
              <a:extLst>
                <a:ext uri="{FF2B5EF4-FFF2-40B4-BE49-F238E27FC236}">
                  <a16:creationId xmlns:a16="http://schemas.microsoft.com/office/drawing/2014/main" id="{631457C0-893C-43CF-6E37-74F0E3407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1" y="1251857"/>
              <a:ext cx="6061469" cy="4528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01C337-308B-7769-DA32-324FB8793540}"/>
                </a:ext>
              </a:extLst>
            </p:cNvPr>
            <p:cNvSpPr txBox="1"/>
            <p:nvPr/>
          </p:nvSpPr>
          <p:spPr>
            <a:xfrm>
              <a:off x="838200" y="5595257"/>
              <a:ext cx="3222171" cy="215444"/>
            </a:xfrm>
            <a:prstGeom prst="rect">
              <a:avLst/>
            </a:prstGeom>
            <a:noFill/>
          </p:spPr>
          <p:txBody>
            <a:bodyPr wrap="square" rtlCol="0">
              <a:spAutoFit/>
            </a:bodyPr>
            <a:lstStyle/>
            <a:p>
              <a:r>
                <a:rPr lang="en-US" sz="800" i="1" dirty="0"/>
                <a:t>Source: MaRS Discovery District</a:t>
              </a:r>
              <a:endParaRPr lang="en-CA" sz="800" i="1" dirty="0"/>
            </a:p>
          </p:txBody>
        </p:sp>
      </p:grpSp>
      <p:graphicFrame>
        <p:nvGraphicFramePr>
          <p:cNvPr id="5130" name="Content Placeholder 2">
            <a:extLst>
              <a:ext uri="{FF2B5EF4-FFF2-40B4-BE49-F238E27FC236}">
                <a16:creationId xmlns:a16="http://schemas.microsoft.com/office/drawing/2014/main" id="{024996FA-49AB-ACD5-7196-1458797510D4}"/>
              </a:ext>
            </a:extLst>
          </p:cNvPr>
          <p:cNvGraphicFramePr>
            <a:graphicFrameLocks noGrp="1"/>
          </p:cNvGraphicFramePr>
          <p:nvPr>
            <p:ph idx="1"/>
          </p:nvPr>
        </p:nvGraphicFramePr>
        <p:xfrm>
          <a:off x="5954486" y="1251857"/>
          <a:ext cx="5932714" cy="4925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3CC5D0C5-9D46-B6D4-E065-652E9880BCE4}"/>
              </a:ext>
            </a:extLst>
          </p:cNvPr>
          <p:cNvSpPr>
            <a:spLocks noGrp="1"/>
          </p:cNvSpPr>
          <p:nvPr>
            <p:ph type="title"/>
          </p:nvPr>
        </p:nvSpPr>
        <p:spPr/>
        <p:txBody>
          <a:bodyPr/>
          <a:lstStyle/>
          <a:p>
            <a:r>
              <a:rPr lang="en-US" b="1" dirty="0">
                <a:latin typeface="Söhne"/>
              </a:rPr>
              <a:t>Total Addressable Market (TAM) in Fundraising</a:t>
            </a:r>
            <a:endParaRPr lang="en-CA" b="1" dirty="0">
              <a:latin typeface="Söhne"/>
            </a:endParaRPr>
          </a:p>
        </p:txBody>
      </p:sp>
      <p:sp>
        <p:nvSpPr>
          <p:cNvPr id="4" name="Slide Number Placeholder 3">
            <a:extLst>
              <a:ext uri="{FF2B5EF4-FFF2-40B4-BE49-F238E27FC236}">
                <a16:creationId xmlns:a16="http://schemas.microsoft.com/office/drawing/2014/main" id="{1DC85B50-F46B-9572-F288-95C77EC9FD8C}"/>
              </a:ext>
            </a:extLst>
          </p:cNvPr>
          <p:cNvSpPr>
            <a:spLocks noGrp="1"/>
          </p:cNvSpPr>
          <p:nvPr>
            <p:ph type="sldNum" sz="quarter" idx="12"/>
          </p:nvPr>
        </p:nvSpPr>
        <p:spPr/>
        <p:txBody>
          <a:bodyPr/>
          <a:lstStyle/>
          <a:p>
            <a:fld id="{26AD7053-8DAE-4344-B3F1-5A00FBA2F717}" type="slidenum">
              <a:rPr lang="en-CA" smtClean="0"/>
              <a:t>8</a:t>
            </a:fld>
            <a:endParaRPr lang="en-CA"/>
          </a:p>
        </p:txBody>
      </p:sp>
    </p:spTree>
    <p:extLst>
      <p:ext uri="{BB962C8B-B14F-4D97-AF65-F5344CB8AC3E}">
        <p14:creationId xmlns:p14="http://schemas.microsoft.com/office/powerpoint/2010/main" val="237660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26046-15C8-189A-60BA-3115B90C99F8}"/>
              </a:ext>
            </a:extLst>
          </p:cNvPr>
          <p:cNvSpPr>
            <a:spLocks noGrp="1"/>
          </p:cNvSpPr>
          <p:nvPr>
            <p:ph type="title"/>
          </p:nvPr>
        </p:nvSpPr>
        <p:spPr>
          <a:xfrm>
            <a:off x="761800" y="762001"/>
            <a:ext cx="5334197" cy="1708242"/>
          </a:xfrm>
        </p:spPr>
        <p:txBody>
          <a:bodyPr anchor="ctr">
            <a:normAutofit/>
          </a:bodyPr>
          <a:lstStyle/>
          <a:p>
            <a:r>
              <a:rPr lang="en-CA" sz="3700" b="1" dirty="0">
                <a:latin typeface="Söhne"/>
              </a:rPr>
              <a:t>Quantifying and Estimating Your Donor Market</a:t>
            </a:r>
          </a:p>
        </p:txBody>
      </p:sp>
      <p:sp>
        <p:nvSpPr>
          <p:cNvPr id="3" name="Content Placeholder 2">
            <a:extLst>
              <a:ext uri="{FF2B5EF4-FFF2-40B4-BE49-F238E27FC236}">
                <a16:creationId xmlns:a16="http://schemas.microsoft.com/office/drawing/2014/main" id="{9178BFB1-56B2-7F3A-066E-910ECF590567}"/>
              </a:ext>
            </a:extLst>
          </p:cNvPr>
          <p:cNvSpPr>
            <a:spLocks noGrp="1"/>
          </p:cNvSpPr>
          <p:nvPr>
            <p:ph idx="1"/>
          </p:nvPr>
        </p:nvSpPr>
        <p:spPr>
          <a:xfrm>
            <a:off x="761800" y="2470244"/>
            <a:ext cx="5334197" cy="3769835"/>
          </a:xfrm>
        </p:spPr>
        <p:txBody>
          <a:bodyPr anchor="ctr">
            <a:normAutofit/>
          </a:bodyPr>
          <a:lstStyle/>
          <a:p>
            <a:pPr marL="514350" indent="-514350">
              <a:buFont typeface="+mj-lt"/>
              <a:buAutoNum type="arabicPeriod"/>
            </a:pPr>
            <a:r>
              <a:rPr lang="en-US" sz="2000" b="1"/>
              <a:t>Demographic Analysis</a:t>
            </a:r>
            <a:r>
              <a:rPr lang="en-US" sz="2000"/>
              <a:t>: Assessing the demographics that align with your cause</a:t>
            </a:r>
          </a:p>
          <a:p>
            <a:pPr marL="514350" indent="-514350">
              <a:buFont typeface="+mj-lt"/>
              <a:buAutoNum type="arabicPeriod"/>
            </a:pPr>
            <a:r>
              <a:rPr lang="en-US" sz="2000" b="1"/>
              <a:t>Wealth Screening: </a:t>
            </a:r>
            <a:r>
              <a:rPr lang="en-US" sz="2000"/>
              <a:t>Using tools to estimate the financial capacity of potential donors</a:t>
            </a:r>
          </a:p>
          <a:p>
            <a:pPr marL="514350" indent="-514350">
              <a:buFont typeface="+mj-lt"/>
              <a:buAutoNum type="arabicPeriod"/>
            </a:pPr>
            <a:r>
              <a:rPr lang="en-US" sz="2000" b="1"/>
              <a:t>Past Donation Trends: </a:t>
            </a:r>
            <a:r>
              <a:rPr lang="en-US" sz="2000"/>
              <a:t>Analyzing historical giving data to predict future </a:t>
            </a:r>
            <a:r>
              <a:rPr lang="en-CA" sz="2000"/>
              <a:t>behaviour</a:t>
            </a:r>
          </a:p>
          <a:p>
            <a:pPr marL="514350" indent="-514350">
              <a:buFont typeface="+mj-lt"/>
              <a:buAutoNum type="arabicPeriod"/>
            </a:pPr>
            <a:r>
              <a:rPr lang="en-US" sz="2000" b="1"/>
              <a:t>Geographic Targeting: </a:t>
            </a:r>
            <a:r>
              <a:rPr lang="en-US" sz="2000"/>
              <a:t>Focusing on areas with a higher concentration of potential donors</a:t>
            </a:r>
          </a:p>
          <a:p>
            <a:pPr marL="514350" indent="-514350">
              <a:buFont typeface="+mj-lt"/>
              <a:buAutoNum type="arabicPeriod"/>
            </a:pPr>
            <a:r>
              <a:rPr lang="en-US" sz="2000" b="1"/>
              <a:t>Psychographic Profiling: </a:t>
            </a:r>
            <a:r>
              <a:rPr lang="en-US" sz="2000"/>
              <a:t>Understanding the values and interests of potential donors</a:t>
            </a:r>
            <a:endParaRPr lang="en-CA" sz="2000"/>
          </a:p>
        </p:txBody>
      </p:sp>
      <p:pic>
        <p:nvPicPr>
          <p:cNvPr id="6" name="Picture 5">
            <a:extLst>
              <a:ext uri="{FF2B5EF4-FFF2-40B4-BE49-F238E27FC236}">
                <a16:creationId xmlns:a16="http://schemas.microsoft.com/office/drawing/2014/main" id="{6C63C713-A128-577D-A213-7348BD162133}"/>
              </a:ext>
            </a:extLst>
          </p:cNvPr>
          <p:cNvPicPr>
            <a:picLocks noChangeAspect="1"/>
          </p:cNvPicPr>
          <p:nvPr/>
        </p:nvPicPr>
        <p:blipFill rotWithShape="1">
          <a:blip r:embed="rId3"/>
          <a:srcRect b="953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Slide Number Placeholder 3">
            <a:extLst>
              <a:ext uri="{FF2B5EF4-FFF2-40B4-BE49-F238E27FC236}">
                <a16:creationId xmlns:a16="http://schemas.microsoft.com/office/drawing/2014/main" id="{F7F62A89-3AEB-AC43-6BF0-C955B01E8804}"/>
              </a:ext>
            </a:extLst>
          </p:cNvPr>
          <p:cNvSpPr>
            <a:spLocks noGrp="1"/>
          </p:cNvSpPr>
          <p:nvPr>
            <p:ph type="sldNum" sz="quarter" idx="12"/>
          </p:nvPr>
        </p:nvSpPr>
        <p:spPr>
          <a:xfrm>
            <a:off x="10167869" y="6356350"/>
            <a:ext cx="1768425" cy="365125"/>
          </a:xfrm>
        </p:spPr>
        <p:txBody>
          <a:bodyPr>
            <a:normAutofit/>
          </a:bodyPr>
          <a:lstStyle/>
          <a:p>
            <a:pPr>
              <a:spcAft>
                <a:spcPts val="600"/>
              </a:spcAft>
            </a:pPr>
            <a:fld id="{26AD7053-8DAE-4344-B3F1-5A00FBA2F717}" type="slidenum">
              <a:rPr lang="en-CA">
                <a:solidFill>
                  <a:srgbClr val="FFFFFF"/>
                </a:solidFill>
              </a:rPr>
              <a:pPr>
                <a:spcAft>
                  <a:spcPts val="600"/>
                </a:spcAft>
              </a:pPr>
              <a:t>9</a:t>
            </a:fld>
            <a:endParaRPr lang="en-CA">
              <a:solidFill>
                <a:srgbClr val="FFFFFF"/>
              </a:solidFill>
            </a:endParaRPr>
          </a:p>
        </p:txBody>
      </p:sp>
    </p:spTree>
    <p:extLst>
      <p:ext uri="{BB962C8B-B14F-4D97-AF65-F5344CB8AC3E}">
        <p14:creationId xmlns:p14="http://schemas.microsoft.com/office/powerpoint/2010/main" val="1677921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0AC4294F83CF4EB7B55D6E3E90B61D" ma:contentTypeVersion="16" ma:contentTypeDescription="Create a new document." ma:contentTypeScope="" ma:versionID="07521a61599913173c01a7ce12aa4395">
  <xsd:schema xmlns:xsd="http://www.w3.org/2001/XMLSchema" xmlns:xs="http://www.w3.org/2001/XMLSchema" xmlns:p="http://schemas.microsoft.com/office/2006/metadata/properties" xmlns:ns3="09d76a7d-3742-42a0-9272-f7a77fced594" xmlns:ns4="40697421-387d-483d-b21a-599a0b2533e8" targetNamespace="http://schemas.microsoft.com/office/2006/metadata/properties" ma:root="true" ma:fieldsID="84fc1a0cba53c6b3f6e2e3a1271984e9" ns3:_="" ns4:_="">
    <xsd:import namespace="09d76a7d-3742-42a0-9272-f7a77fced594"/>
    <xsd:import namespace="40697421-387d-483d-b21a-599a0b2533e8"/>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LengthInSeconds" minOccurs="0"/>
                <xsd:element ref="ns3:_activity" minOccurs="0"/>
                <xsd:element ref="ns3:MediaServiceOCR" minOccurs="0"/>
                <xsd:element ref="ns3:MediaServiceObjectDetectorVersions"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d76a7d-3742-42a0-9272-f7a77fced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697421-387d-483d-b21a-599a0b2533e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9d76a7d-3742-42a0-9272-f7a77fced594" xsi:nil="true"/>
  </documentManagement>
</p:properties>
</file>

<file path=customXml/itemProps1.xml><?xml version="1.0" encoding="utf-8"?>
<ds:datastoreItem xmlns:ds="http://schemas.openxmlformats.org/officeDocument/2006/customXml" ds:itemID="{5474EC22-0293-4207-910E-4E4D5C697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d76a7d-3742-42a0-9272-f7a77fced594"/>
    <ds:schemaRef ds:uri="40697421-387d-483d-b21a-599a0b253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75DD5D-A80F-47AD-86B6-78B12E8EBBCF}">
  <ds:schemaRefs>
    <ds:schemaRef ds:uri="http://schemas.microsoft.com/sharepoint/v3/contenttype/forms"/>
  </ds:schemaRefs>
</ds:datastoreItem>
</file>

<file path=customXml/itemProps3.xml><?xml version="1.0" encoding="utf-8"?>
<ds:datastoreItem xmlns:ds="http://schemas.openxmlformats.org/officeDocument/2006/customXml" ds:itemID="{7CB3B597-F26C-4C30-BFC1-69C2AF269A3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0697421-387d-483d-b21a-599a0b2533e8"/>
    <ds:schemaRef ds:uri="09d76a7d-3742-42a0-9272-f7a77fced594"/>
    <ds:schemaRef ds:uri="http://www.w3.org/XML/1998/namespace"/>
  </ds:schemaRefs>
</ds:datastoreItem>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810</TotalTime>
  <Words>1232</Words>
  <Application>Microsoft Office PowerPoint</Application>
  <PresentationFormat>Widescreen</PresentationFormat>
  <Paragraphs>120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Söhne</vt:lpstr>
      <vt:lpstr>Office Theme</vt:lpstr>
      <vt:lpstr>Navigating the Hazards of Fantasy Fundraising</vt:lpstr>
      <vt:lpstr>Learning Objectives</vt:lpstr>
      <vt:lpstr>Introduction to Fantasy Fundraising</vt:lpstr>
      <vt:lpstr>Fantasy Fundraising Defined</vt:lpstr>
      <vt:lpstr>Signs of Fantasy Fundraising in Your Organization</vt:lpstr>
      <vt:lpstr>Understanding the Full Impact of Fantasy Fundraising</vt:lpstr>
      <vt:lpstr>Strategies to Avoid Fantasy Fundraising</vt:lpstr>
      <vt:lpstr>Total Addressable Market (TAM) in Fundraising</vt:lpstr>
      <vt:lpstr>Quantifying and Estimating Your Donor Market</vt:lpstr>
      <vt:lpstr>Assumptions vs. Reality in Fundraising</vt:lpstr>
      <vt:lpstr>Moving Beyond Fantasy: Embracing Realistic Portfolios and Goals</vt:lpstr>
      <vt:lpstr>Fantasy fundraising audit: a case study  Background and Problem Statement</vt:lpstr>
      <vt:lpstr>Fantasy fundraising audit: a case study  Objective                 Intervention</vt:lpstr>
      <vt:lpstr>Fantasy fundraising audit: a case study Implementation and Results</vt:lpstr>
      <vt:lpstr>Fantasy fundraising audit: a case study  Conclusions, Lessons Learned</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Hazards of Fantasy Fundraising</dc:title>
  <dc:creator>Adam Fox</dc:creator>
  <cp:lastModifiedBy>Darcie Gosling</cp:lastModifiedBy>
  <cp:revision>4</cp:revision>
  <dcterms:created xsi:type="dcterms:W3CDTF">2023-12-18T14:36:51Z</dcterms:created>
  <dcterms:modified xsi:type="dcterms:W3CDTF">2024-10-04T16:39:10Z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0x010100140AC4294F83CF4EB7B55D6E3E90B61D</vt:lpwstr>
  </property>
</Properties>
</file>