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roxima Nova"/>
      <p:regular r:id="rId25"/>
      <p:bold r:id="rId26"/>
      <p:italic r:id="rId27"/>
      <p:boldItalic r:id="rId28"/>
    </p:embeddedFont>
    <p:embeddedFont>
      <p:font typeface="Roboto"/>
      <p:regular r:id="rId29"/>
      <p:bold r:id="rId30"/>
      <p:italic r:id="rId31"/>
      <p:boldItalic r:id="rId32"/>
    </p:embeddedFont>
    <p:embeddedFont>
      <p:font typeface="Lato"/>
      <p:regular r:id="rId33"/>
      <p:bold r:id="rId34"/>
      <p:italic r:id="rId35"/>
      <p:boldItalic r:id="rId36"/>
    </p:embeddedFont>
    <p:embeddedFont>
      <p:font typeface="Permanent Marker"/>
      <p:regular r:id="rId37"/>
    </p:embeddedFont>
    <p:embeddedFont>
      <p:font typeface="Alfa Slab One"/>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schemas.openxmlformats.org/officeDocument/2006/relationships/font" Target="fonts/PermanentMarker-regular.fnt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AlfaSlabOn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82284c8db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82284c8db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Lato"/>
                <a:ea typeface="Lato"/>
                <a:cs typeface="Lato"/>
                <a:sym typeface="Lato"/>
              </a:rPr>
              <a:t>Capacity</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Does this individual, foundation, business, corporation have the financial capacity to make a donation at the level you are seeking?</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Does this individual, foundation, business, corporation have the influence to make key connections that will advance your philanthropic goals?</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Connection</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there a meaningful connection to your organization? E.g. existing donor relationship, beneficiary, volunteer, board member, parent, patient, patron</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Alignment</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your organization's mission in line with an individual or foundations philanthropic goals? Is it aligned with a company’s stated business goals or CSR mandate?</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Availability</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this a good time for the individual, foundation or corporation to make a gift or begin engagement? Don’t give up on them yet but be aware, track, and plan accordingly.</a:t>
            </a:r>
            <a:endParaRPr sz="1800">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82284c8db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82284c8db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Lato"/>
                <a:ea typeface="Lato"/>
                <a:cs typeface="Lato"/>
                <a:sym typeface="Lato"/>
              </a:rPr>
              <a:t>Capacity</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Does this individual, foundation, business, corporation have the financial capacity to make a donation at the level you are seeking?</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Does this individual, foundation, business, corporation have the influence to make key connections that will advance your philanthropic goals?</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Connection</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there a meaningful connection to your organization? E.g. existing donor relationship, beneficiary, volunteer, board member, parent, patient, patron</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Alignment</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your organization's mission in line with an individual or foundations philanthropic goals? Is it aligned with a company’s stated business goals or CSR mandate?</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Availability</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this a good time for the individual, foundation or corporation to make a gift or begin engagement? Don’t give up on them yet but be aware, track, and plan accordingly.</a:t>
            </a:r>
            <a:endParaRPr sz="18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458f582bf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458f582bf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458f582bf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458f582bf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would like me to show you some of these at the end of the session or later, I’ll be happy to.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458f582bf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458f582bf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82284c8db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82284c8db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82284c8db6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82284c8db6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can be a predictive model, a wealth scan , etc. As a researcher I’ve seen these activities used very well and very poorly. With a proliferation of “AI powered” tools on the market this space will only get more confusing. </a:t>
            </a:r>
            <a:endParaRPr/>
          </a:p>
          <a:p>
            <a:pPr indent="0" lvl="0" marL="0" rtl="0" algn="l">
              <a:spcBef>
                <a:spcPts val="0"/>
              </a:spcBef>
              <a:spcAft>
                <a:spcPts val="0"/>
              </a:spcAft>
              <a:buNone/>
            </a:pPr>
            <a:r>
              <a:rPr lang="en"/>
              <a:t>At minimum you will need to have a good understanding of your data governance, the tools you are adopting, and have a plan in place for implementation.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2284c8db6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82284c8db6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458f582bf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458f582bf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dk1"/>
                </a:solidFill>
                <a:latin typeface="Lato"/>
                <a:ea typeface="Lato"/>
                <a:cs typeface="Lato"/>
                <a:sym typeface="Lato"/>
              </a:rPr>
              <a:t>Know your organization and its fundraising priorities.</a:t>
            </a:r>
            <a:endParaRPr sz="1400">
              <a:solidFill>
                <a:schemeClr val="dk1"/>
              </a:solidFill>
              <a:latin typeface="Lato"/>
              <a:ea typeface="Lato"/>
              <a:cs typeface="Lato"/>
              <a:sym typeface="Lato"/>
            </a:endParaRPr>
          </a:p>
          <a:p>
            <a:pPr indent="-317500" lvl="0" marL="457200" rtl="0" algn="l">
              <a:lnSpc>
                <a:spcPct val="115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What is your case for support?</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What is unique about your case for support? About your organization?</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How much money do you need to raise? </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400">
                <a:solidFill>
                  <a:schemeClr val="dk1"/>
                </a:solidFill>
                <a:latin typeface="Lato"/>
                <a:ea typeface="Lato"/>
                <a:cs typeface="Lato"/>
                <a:sym typeface="Lato"/>
              </a:rPr>
              <a:t>What is your hook?</a:t>
            </a:r>
            <a:endParaRPr sz="1400">
              <a:solidFill>
                <a:schemeClr val="dk1"/>
              </a:solidFill>
              <a:latin typeface="Lato"/>
              <a:ea typeface="Lato"/>
              <a:cs typeface="Lato"/>
              <a:sym typeface="Lato"/>
            </a:endParaRPr>
          </a:p>
          <a:p>
            <a:pPr indent="-317500" lvl="0" marL="457200" rtl="0" algn="l">
              <a:lnSpc>
                <a:spcPct val="115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When doing initial outreach, do you have a short pitch that will encourage a meeting?</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ato"/>
                <a:ea typeface="Lato"/>
                <a:cs typeface="Lato"/>
                <a:sym typeface="Lato"/>
              </a:rPr>
              <a:t>Dedicate time for prospecting.</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ato"/>
                <a:ea typeface="Lato"/>
                <a:cs typeface="Lato"/>
                <a:sym typeface="Lato"/>
              </a:rPr>
              <a:t>Work dynamically with your prospect researcher/research team.</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ato"/>
                <a:ea typeface="Lato"/>
                <a:cs typeface="Lato"/>
                <a:sym typeface="Lato"/>
              </a:rPr>
              <a:t>File contact reports, update records, track your success.</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ato"/>
                <a:ea typeface="Lato"/>
                <a:cs typeface="Lato"/>
                <a:sym typeface="Lato"/>
              </a:rPr>
              <a:t>Adopt a data visualization tool that works for you and your leadership.</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400">
                <a:solidFill>
                  <a:schemeClr val="dk1"/>
                </a:solidFill>
                <a:latin typeface="Lato"/>
                <a:ea typeface="Lato"/>
                <a:cs typeface="Lato"/>
                <a:sym typeface="Lato"/>
              </a:rPr>
              <a:t>Be aware of bias.</a:t>
            </a:r>
            <a:endParaRPr sz="1400">
              <a:solidFill>
                <a:schemeClr val="dk1"/>
              </a:solidFill>
              <a:latin typeface="Lato"/>
              <a:ea typeface="Lato"/>
              <a:cs typeface="Lato"/>
              <a:sym typeface="Lato"/>
            </a:endParaRPr>
          </a:p>
          <a:p>
            <a:pPr indent="-317500" lvl="0" marL="457200" rtl="0" algn="l">
              <a:lnSpc>
                <a:spcPct val="115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We all have biases that impact our ability to think and analyze objectively. With prospecting, we can easily and unconsciously overlook or overestimate a prospective donor’s viability based on our assumptions of what a donor looks like. We can also fall into the trap of confirmation bias where we look for information to confirm a desirable outcome. Selection bias is a pitfall in any of the prospecting strategies I mention. Brainstorming with a diverse group of fundraising staff will help to compat this.</a:t>
            </a:r>
            <a:endParaRPr sz="1400">
              <a:solidFill>
                <a:schemeClr val="dk1"/>
              </a:solidFill>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2284c8db6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2284c8db6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dk1"/>
                </a:solidFill>
                <a:latin typeface="Lato"/>
                <a:ea typeface="Lato"/>
                <a:cs typeface="Lato"/>
                <a:sym typeface="Lato"/>
              </a:rPr>
              <a:t>Know your organization and its fundraising priorities.</a:t>
            </a:r>
            <a:endParaRPr sz="1400">
              <a:solidFill>
                <a:schemeClr val="dk1"/>
              </a:solidFill>
              <a:latin typeface="Lato"/>
              <a:ea typeface="Lato"/>
              <a:cs typeface="Lato"/>
              <a:sym typeface="Lato"/>
            </a:endParaRPr>
          </a:p>
          <a:p>
            <a:pPr indent="-317500" lvl="0" marL="457200" rtl="0" algn="l">
              <a:lnSpc>
                <a:spcPct val="115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What is your case for support?</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What is unique about your case for support? About your organization?</a:t>
            </a:r>
            <a:endParaRPr sz="14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How much money do you need to raise? </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400">
                <a:solidFill>
                  <a:schemeClr val="dk1"/>
                </a:solidFill>
                <a:latin typeface="Lato"/>
                <a:ea typeface="Lato"/>
                <a:cs typeface="Lato"/>
                <a:sym typeface="Lato"/>
              </a:rPr>
              <a:t>What is your hook?</a:t>
            </a:r>
            <a:endParaRPr sz="1400">
              <a:solidFill>
                <a:schemeClr val="dk1"/>
              </a:solidFill>
              <a:latin typeface="Lato"/>
              <a:ea typeface="Lato"/>
              <a:cs typeface="Lato"/>
              <a:sym typeface="Lato"/>
            </a:endParaRPr>
          </a:p>
          <a:p>
            <a:pPr indent="-317500" lvl="0" marL="457200" rtl="0" algn="l">
              <a:lnSpc>
                <a:spcPct val="115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When doing initial outreach, do you have a short pitch that will encourage a meeting?</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ato"/>
                <a:ea typeface="Lato"/>
                <a:cs typeface="Lato"/>
                <a:sym typeface="Lato"/>
              </a:rPr>
              <a:t>Dedicate time for prospecting.</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ato"/>
                <a:ea typeface="Lato"/>
                <a:cs typeface="Lato"/>
                <a:sym typeface="Lato"/>
              </a:rPr>
              <a:t>Work dynamically with your prospect researcher/research team.</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ato"/>
                <a:ea typeface="Lato"/>
                <a:cs typeface="Lato"/>
                <a:sym typeface="Lato"/>
              </a:rPr>
              <a:t>File contact reports, update records, track your success.</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Lato"/>
                <a:ea typeface="Lato"/>
                <a:cs typeface="Lato"/>
                <a:sym typeface="Lato"/>
              </a:rPr>
              <a:t>Adopt a data visualization tool that works for you and your leadership.</a:t>
            </a:r>
            <a:endParaRPr sz="14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400">
                <a:solidFill>
                  <a:schemeClr val="dk1"/>
                </a:solidFill>
                <a:latin typeface="Lato"/>
                <a:ea typeface="Lato"/>
                <a:cs typeface="Lato"/>
                <a:sym typeface="Lato"/>
              </a:rPr>
              <a:t>Be aware of bias.</a:t>
            </a:r>
            <a:endParaRPr sz="1400">
              <a:solidFill>
                <a:schemeClr val="dk1"/>
              </a:solidFill>
              <a:latin typeface="Lato"/>
              <a:ea typeface="Lato"/>
              <a:cs typeface="Lato"/>
              <a:sym typeface="Lato"/>
            </a:endParaRPr>
          </a:p>
          <a:p>
            <a:pPr indent="-317500" lvl="0" marL="457200" rtl="0" algn="l">
              <a:lnSpc>
                <a:spcPct val="115000"/>
              </a:lnSpc>
              <a:spcBef>
                <a:spcPts val="1200"/>
              </a:spcBef>
              <a:spcAft>
                <a:spcPts val="0"/>
              </a:spcAft>
              <a:buClr>
                <a:schemeClr val="dk1"/>
              </a:buClr>
              <a:buSzPts val="1400"/>
              <a:buFont typeface="Lato"/>
              <a:buChar char="-"/>
            </a:pPr>
            <a:r>
              <a:rPr lang="en" sz="1400">
                <a:solidFill>
                  <a:schemeClr val="dk1"/>
                </a:solidFill>
                <a:latin typeface="Lato"/>
                <a:ea typeface="Lato"/>
                <a:cs typeface="Lato"/>
                <a:sym typeface="Lato"/>
              </a:rPr>
              <a:t>We all have biases that impact our ability to think and analyze objectively. With prospecting, we can easily and unconsciously overlook or overestimate a prospective donor’s viability based on our assumptions of what a donor looks like. We can also fall into the trap of confirmation bias where we look for information to confirm a desirable outcome. Selection bias is a pitfall in any of the prospecting strategies I mention. Brainstorming with a diverse group of fundraising staff will help to compat this.</a:t>
            </a:r>
            <a:endParaRPr sz="1400">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458f582bf5_0_8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458f582bf5_0_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virtual session, I imagine our group today is coming in from many different ancestral lands. I am grateful to indigenous peoples who have been caretakers of these lands, including the traditional </a:t>
            </a:r>
            <a:r>
              <a:rPr lang="en"/>
              <a:t>territories</a:t>
            </a:r>
            <a:r>
              <a:rPr lang="en"/>
              <a:t> of the </a:t>
            </a:r>
            <a:r>
              <a:rPr lang="en"/>
              <a:t>anishinabe</a:t>
            </a:r>
            <a:r>
              <a:rPr lang="en"/>
              <a:t>, haudenosaunee, and wendat peoples </a:t>
            </a:r>
            <a:r>
              <a:rPr lang="en"/>
              <a:t>where I live along with many indigenous people and settlers.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458f582bf5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458f582bf5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intention for today is to share what I consider some of the key knowledge for getting started, restarting, or reenergizing prospecting in your organization. This session is meant to be informal and conversational, so I invite questions and discussion. I acknowledge that we may all be at different levels of </a:t>
            </a:r>
            <a:r>
              <a:rPr lang="en"/>
              <a:t>comfort</a:t>
            </a:r>
            <a:r>
              <a:rPr lang="en"/>
              <a:t> and experience here, but I hope that we can all learn together regardless.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2284c8db6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2284c8db6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458f582b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458f582b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458f582bf5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458f582bf5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2284c8db6_0_1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2284c8db6_0_1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58f582bf5_0_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458f582bf5_0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Lato"/>
                <a:ea typeface="Lato"/>
                <a:cs typeface="Lato"/>
                <a:sym typeface="Lato"/>
              </a:rPr>
              <a:t>Capacity</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Does this individual, foundation, business, corporation have the financial capacity to make a donation at the level you are seeking?</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Does this individual, foundation, business, corporation have the influence to make key connections that will advance your philanthropic goals?</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Connection</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there a meaningful connection to your organization? E.g. existing donor relationship, beneficiary, volunteer, board member, parent, patient, patron</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Alignment</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your organization's mission in line with an individual or foundations philanthropic goals? Is it aligned with a company’s stated business goals or CSR mandate?</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Availability</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this a good time for the individual, foundation or corporation to make a gift or begin engagement? Don’t give up on them yet but be aware, track, and plan accordingly.</a:t>
            </a:r>
            <a:endParaRPr sz="1800">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2284c8db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82284c8db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Lato"/>
                <a:ea typeface="Lato"/>
                <a:cs typeface="Lato"/>
                <a:sym typeface="Lato"/>
              </a:rPr>
              <a:t>Capacity</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Does this individual, foundation, business, corporation have the financial capacity to make a donation at the level you are seeking?</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Does this individual, foundation, business, corporation have the influence to make key connections that will advance your philanthropic goals?</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Connection</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there a meaningful connection to your organization? E.g. existing donor relationship, beneficiary, volunteer, board member, parent, patient, patron</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Alignment</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your organization's mission in line with an individual or foundations philanthropic goals? Is it aligned with a company’s stated business goals or CSR mandate?</a:t>
            </a:r>
            <a:endParaRPr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800">
                <a:solidFill>
                  <a:schemeClr val="dk1"/>
                </a:solidFill>
                <a:latin typeface="Lato"/>
                <a:ea typeface="Lato"/>
                <a:cs typeface="Lato"/>
                <a:sym typeface="Lato"/>
              </a:rPr>
              <a:t>Availability</a:t>
            </a:r>
            <a:endParaRPr sz="1800">
              <a:solidFill>
                <a:schemeClr val="dk1"/>
              </a:solidFill>
              <a:latin typeface="Lato"/>
              <a:ea typeface="Lato"/>
              <a:cs typeface="Lato"/>
              <a:sym typeface="Lato"/>
            </a:endParaRPr>
          </a:p>
          <a:p>
            <a:pPr indent="-342900" lvl="0" marL="457200" rtl="0" algn="l">
              <a:lnSpc>
                <a:spcPct val="115000"/>
              </a:lnSpc>
              <a:spcBef>
                <a:spcPts val="1200"/>
              </a:spcBef>
              <a:spcAft>
                <a:spcPts val="0"/>
              </a:spcAft>
              <a:buClr>
                <a:schemeClr val="dk1"/>
              </a:buClr>
              <a:buSzPts val="1800"/>
              <a:buFont typeface="Lato"/>
              <a:buChar char="●"/>
            </a:pPr>
            <a:r>
              <a:rPr lang="en" sz="1800">
                <a:solidFill>
                  <a:schemeClr val="dk1"/>
                </a:solidFill>
                <a:latin typeface="Lato"/>
                <a:ea typeface="Lato"/>
                <a:cs typeface="Lato"/>
                <a:sym typeface="Lato"/>
              </a:rPr>
              <a:t>Is this a good time for the individual, foundation or corporation to make a gift or begin engagement? Don’t give up on them yet but be aware, track, and plan accordingly.</a:t>
            </a:r>
            <a:endParaRPr sz="1800">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hyperlink" Target="https://www.stylist.co.uk/life/careers/perfect-method-sales-ick/822275" TargetMode="External"/><Relationship Id="rId7"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Prospecting for Fundraising</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 match made in philanthropy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lead?</a:t>
            </a:r>
            <a:endParaRPr/>
          </a:p>
        </p:txBody>
      </p:sp>
      <p:sp>
        <p:nvSpPr>
          <p:cNvPr id="128" name="Google Shape;128;p22"/>
          <p:cNvSpPr/>
          <p:nvPr/>
        </p:nvSpPr>
        <p:spPr>
          <a:xfrm>
            <a:off x="533400" y="1219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Capacity</a:t>
            </a:r>
            <a:endParaRPr>
              <a:latin typeface="Proxima Nova"/>
              <a:ea typeface="Proxima Nova"/>
              <a:cs typeface="Proxima Nova"/>
              <a:sym typeface="Proxima Nova"/>
            </a:endParaRPr>
          </a:p>
        </p:txBody>
      </p:sp>
      <p:sp>
        <p:nvSpPr>
          <p:cNvPr id="129" name="Google Shape;129;p22"/>
          <p:cNvSpPr/>
          <p:nvPr/>
        </p:nvSpPr>
        <p:spPr>
          <a:xfrm>
            <a:off x="533400" y="1981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Connection</a:t>
            </a:r>
            <a:endParaRPr>
              <a:latin typeface="Proxima Nova"/>
              <a:ea typeface="Proxima Nova"/>
              <a:cs typeface="Proxima Nova"/>
              <a:sym typeface="Proxima Nova"/>
            </a:endParaRPr>
          </a:p>
        </p:txBody>
      </p:sp>
      <p:sp>
        <p:nvSpPr>
          <p:cNvPr id="130" name="Google Shape;130;p22"/>
          <p:cNvSpPr/>
          <p:nvPr/>
        </p:nvSpPr>
        <p:spPr>
          <a:xfrm>
            <a:off x="533400" y="2743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Alignment</a:t>
            </a:r>
            <a:endParaRPr>
              <a:latin typeface="Proxima Nova"/>
              <a:ea typeface="Proxima Nova"/>
              <a:cs typeface="Proxima Nova"/>
              <a:sym typeface="Proxima Nova"/>
            </a:endParaRPr>
          </a:p>
        </p:txBody>
      </p:sp>
      <p:pic>
        <p:nvPicPr>
          <p:cNvPr id="131" name="Google Shape;131;p22"/>
          <p:cNvPicPr preferRelativeResize="0"/>
          <p:nvPr/>
        </p:nvPicPr>
        <p:blipFill>
          <a:blip r:embed="rId3">
            <a:alphaModFix/>
          </a:blip>
          <a:stretch>
            <a:fillRect/>
          </a:stretch>
        </p:blipFill>
        <p:spPr>
          <a:xfrm>
            <a:off x="2666550" y="1017725"/>
            <a:ext cx="5840700" cy="3267600"/>
          </a:xfrm>
          <a:prstGeom prst="roundRect">
            <a:avLst>
              <a:gd fmla="val 16667" name="adj"/>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lead?</a:t>
            </a:r>
            <a:endParaRPr/>
          </a:p>
        </p:txBody>
      </p:sp>
      <p:sp>
        <p:nvSpPr>
          <p:cNvPr id="137" name="Google Shape;137;p23"/>
          <p:cNvSpPr/>
          <p:nvPr/>
        </p:nvSpPr>
        <p:spPr>
          <a:xfrm>
            <a:off x="533400" y="1219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Capacity</a:t>
            </a:r>
            <a:endParaRPr>
              <a:latin typeface="Proxima Nova"/>
              <a:ea typeface="Proxima Nova"/>
              <a:cs typeface="Proxima Nova"/>
              <a:sym typeface="Proxima Nova"/>
            </a:endParaRPr>
          </a:p>
        </p:txBody>
      </p:sp>
      <p:sp>
        <p:nvSpPr>
          <p:cNvPr id="138" name="Google Shape;138;p23"/>
          <p:cNvSpPr/>
          <p:nvPr/>
        </p:nvSpPr>
        <p:spPr>
          <a:xfrm>
            <a:off x="533400" y="1981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Connection</a:t>
            </a:r>
            <a:endParaRPr>
              <a:latin typeface="Proxima Nova"/>
              <a:ea typeface="Proxima Nova"/>
              <a:cs typeface="Proxima Nova"/>
              <a:sym typeface="Proxima Nova"/>
            </a:endParaRPr>
          </a:p>
        </p:txBody>
      </p:sp>
      <p:sp>
        <p:nvSpPr>
          <p:cNvPr id="139" name="Google Shape;139;p23"/>
          <p:cNvSpPr/>
          <p:nvPr/>
        </p:nvSpPr>
        <p:spPr>
          <a:xfrm>
            <a:off x="533400" y="2743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Alignment</a:t>
            </a:r>
            <a:endParaRPr>
              <a:latin typeface="Proxima Nova"/>
              <a:ea typeface="Proxima Nova"/>
              <a:cs typeface="Proxima Nova"/>
              <a:sym typeface="Proxima Nova"/>
            </a:endParaRPr>
          </a:p>
        </p:txBody>
      </p:sp>
      <p:sp>
        <p:nvSpPr>
          <p:cNvPr id="140" name="Google Shape;140;p23"/>
          <p:cNvSpPr/>
          <p:nvPr/>
        </p:nvSpPr>
        <p:spPr>
          <a:xfrm>
            <a:off x="533400" y="3505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Availability</a:t>
            </a:r>
            <a:endParaRPr>
              <a:latin typeface="Proxima Nova"/>
              <a:ea typeface="Proxima Nova"/>
              <a:cs typeface="Proxima Nova"/>
              <a:sym typeface="Proxima Nova"/>
            </a:endParaRPr>
          </a:p>
        </p:txBody>
      </p:sp>
      <p:pic>
        <p:nvPicPr>
          <p:cNvPr id="141" name="Google Shape;141;p23"/>
          <p:cNvPicPr preferRelativeResize="0"/>
          <p:nvPr/>
        </p:nvPicPr>
        <p:blipFill>
          <a:blip r:embed="rId3">
            <a:alphaModFix/>
          </a:blip>
          <a:stretch>
            <a:fillRect/>
          </a:stretch>
        </p:blipFill>
        <p:spPr>
          <a:xfrm>
            <a:off x="3239450" y="1017725"/>
            <a:ext cx="4767600" cy="3415800"/>
          </a:xfrm>
          <a:prstGeom prst="roundRect">
            <a:avLst>
              <a:gd fmla="val 16667" name="adj"/>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 (free!)</a:t>
            </a:r>
            <a:endParaRPr/>
          </a:p>
        </p:txBody>
      </p:sp>
      <p:sp>
        <p:nvSpPr>
          <p:cNvPr id="147" name="Google Shape;147;p24"/>
          <p:cNvSpPr txBox="1"/>
          <p:nvPr>
            <p:ph idx="1" type="body"/>
          </p:nvPr>
        </p:nvSpPr>
        <p:spPr>
          <a:xfrm>
            <a:off x="311700" y="1152475"/>
            <a:ext cx="31452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584"/>
              <a:t>Your donor database or CRM</a:t>
            </a:r>
            <a:endParaRPr sz="7584"/>
          </a:p>
          <a:p>
            <a:pPr indent="0" lvl="0" marL="0" rtl="0" algn="l">
              <a:spcBef>
                <a:spcPts val="1200"/>
              </a:spcBef>
              <a:spcAft>
                <a:spcPts val="0"/>
              </a:spcAft>
              <a:buNone/>
            </a:pPr>
            <a:r>
              <a:rPr lang="en" sz="7584"/>
              <a:t>Your public or academic library.</a:t>
            </a:r>
            <a:endParaRPr sz="7584"/>
          </a:p>
          <a:p>
            <a:pPr indent="0" lvl="0" marL="0" rtl="0" algn="l">
              <a:spcBef>
                <a:spcPts val="1200"/>
              </a:spcBef>
              <a:spcAft>
                <a:spcPts val="0"/>
              </a:spcAft>
              <a:buNone/>
            </a:pPr>
            <a:r>
              <a:rPr lang="en" sz="7584"/>
              <a:t>Google Alerts</a:t>
            </a:r>
            <a:endParaRPr sz="7584"/>
          </a:p>
          <a:p>
            <a:pPr indent="0" lvl="0" marL="0" rtl="0" algn="l">
              <a:spcBef>
                <a:spcPts val="1200"/>
              </a:spcBef>
              <a:spcAft>
                <a:spcPts val="0"/>
              </a:spcAft>
              <a:buNone/>
            </a:pPr>
            <a:r>
              <a:rPr lang="en" sz="7584"/>
              <a:t>Theorg.com </a:t>
            </a:r>
            <a:endParaRPr sz="7584"/>
          </a:p>
          <a:p>
            <a:pPr indent="0" lvl="0" marL="0" rtl="0" algn="l">
              <a:spcBef>
                <a:spcPts val="1200"/>
              </a:spcBef>
              <a:spcAft>
                <a:spcPts val="0"/>
              </a:spcAft>
              <a:buNone/>
            </a:pPr>
            <a:r>
              <a:rPr lang="en" sz="7584"/>
              <a:t>LinkedIn &amp; Other Social Media</a:t>
            </a:r>
            <a:endParaRPr sz="7584"/>
          </a:p>
          <a:p>
            <a:pPr indent="0" lvl="0" marL="0" rtl="0" algn="l">
              <a:spcBef>
                <a:spcPts val="1200"/>
              </a:spcBef>
              <a:spcAft>
                <a:spcPts val="0"/>
              </a:spcAft>
              <a:buNone/>
            </a:pPr>
            <a:r>
              <a:rPr lang="en" sz="7584"/>
              <a:t>Newsletters</a:t>
            </a:r>
            <a:endParaRPr sz="7584"/>
          </a:p>
          <a:p>
            <a:pPr indent="0" lvl="0" marL="0" rtl="0" algn="l">
              <a:spcBef>
                <a:spcPts val="1200"/>
              </a:spcBef>
              <a:spcAft>
                <a:spcPts val="1200"/>
              </a:spcAft>
              <a:buNone/>
            </a:pPr>
            <a:r>
              <a:t/>
            </a:r>
            <a:endParaRPr/>
          </a:p>
        </p:txBody>
      </p:sp>
      <p:sp>
        <p:nvSpPr>
          <p:cNvPr id="148" name="Google Shape;148;p24"/>
          <p:cNvSpPr txBox="1"/>
          <p:nvPr>
            <p:ph idx="1" type="body"/>
          </p:nvPr>
        </p:nvSpPr>
        <p:spPr>
          <a:xfrm>
            <a:off x="4104250" y="1152475"/>
            <a:ext cx="31452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584"/>
              <a:t>Public Sector Salary Disclosures, Federal Corporations, SEDAR, SEDI, SEC</a:t>
            </a:r>
            <a:endParaRPr sz="7584"/>
          </a:p>
          <a:p>
            <a:pPr indent="0" lvl="0" marL="0" rtl="0" algn="l">
              <a:spcBef>
                <a:spcPts val="1200"/>
              </a:spcBef>
              <a:spcAft>
                <a:spcPts val="0"/>
              </a:spcAft>
              <a:buNone/>
            </a:pPr>
            <a:r>
              <a:rPr lang="en" sz="7584"/>
              <a:t>Some real estate tools </a:t>
            </a:r>
            <a:endParaRPr sz="7584"/>
          </a:p>
          <a:p>
            <a:pPr indent="0" lvl="0" marL="0" rtl="0" algn="l">
              <a:spcBef>
                <a:spcPts val="1200"/>
              </a:spcBef>
              <a:spcAft>
                <a:spcPts val="0"/>
              </a:spcAft>
              <a:buNone/>
            </a:pPr>
            <a:r>
              <a:rPr lang="en" sz="7584"/>
              <a:t>Your colleagues</a:t>
            </a:r>
            <a:endParaRPr sz="7584"/>
          </a:p>
          <a:p>
            <a:pPr indent="0" lvl="0" marL="0" rtl="0" algn="l">
              <a:spcBef>
                <a:spcPts val="1200"/>
              </a:spcBef>
              <a:spcAft>
                <a:spcPts val="0"/>
              </a:spcAft>
              <a:buNone/>
            </a:pPr>
            <a:r>
              <a:rPr lang="en" sz="7584"/>
              <a:t>Candid</a:t>
            </a:r>
            <a:endParaRPr sz="7584"/>
          </a:p>
          <a:p>
            <a:pPr indent="0" lvl="0" marL="0" rtl="0" algn="l">
              <a:spcBef>
                <a:spcPts val="1200"/>
              </a:spcBef>
              <a:spcAft>
                <a:spcPts val="0"/>
              </a:spcAft>
              <a:buNone/>
            </a:pPr>
            <a:r>
              <a:rPr lang="en" sz="7584"/>
              <a:t>Charitydata.ca</a:t>
            </a:r>
            <a:endParaRPr sz="7584"/>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resources ($)</a:t>
            </a:r>
            <a:endParaRPr/>
          </a:p>
        </p:txBody>
      </p:sp>
      <p:sp>
        <p:nvSpPr>
          <p:cNvPr id="154" name="Google Shape;154;p25"/>
          <p:cNvSpPr txBox="1"/>
          <p:nvPr>
            <p:ph idx="1" type="body"/>
          </p:nvPr>
        </p:nvSpPr>
        <p:spPr>
          <a:xfrm>
            <a:off x="311700" y="117562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Apra Canada for downloadable templates and guidance</a:t>
            </a:r>
            <a:endParaRPr/>
          </a:p>
          <a:p>
            <a:pPr indent="0" lvl="0" marL="0" rtl="0" algn="l">
              <a:spcBef>
                <a:spcPts val="1200"/>
              </a:spcBef>
              <a:spcAft>
                <a:spcPts val="0"/>
              </a:spcAft>
              <a:buNone/>
            </a:pPr>
            <a:r>
              <a:rPr lang="en"/>
              <a:t>Relationship Science (Altrata)</a:t>
            </a:r>
            <a:endParaRPr/>
          </a:p>
          <a:p>
            <a:pPr indent="0" lvl="0" marL="0" rtl="0" algn="l">
              <a:spcBef>
                <a:spcPts val="1200"/>
              </a:spcBef>
              <a:spcAft>
                <a:spcPts val="0"/>
              </a:spcAft>
              <a:buNone/>
            </a:pPr>
            <a:r>
              <a:rPr lang="en"/>
              <a:t>CharityCAN</a:t>
            </a:r>
            <a:endParaRPr/>
          </a:p>
          <a:p>
            <a:pPr indent="0" lvl="0" marL="0" rtl="0" algn="l">
              <a:spcBef>
                <a:spcPts val="1200"/>
              </a:spcBef>
              <a:spcAft>
                <a:spcPts val="0"/>
              </a:spcAft>
              <a:buNone/>
            </a:pPr>
            <a:r>
              <a:rPr lang="en"/>
              <a:t>iWave</a:t>
            </a:r>
            <a:endParaRPr/>
          </a:p>
          <a:p>
            <a:pPr indent="0" lvl="0" marL="0" rtl="0" algn="l">
              <a:spcBef>
                <a:spcPts val="1200"/>
              </a:spcBef>
              <a:spcAft>
                <a:spcPts val="0"/>
              </a:spcAft>
              <a:buNone/>
            </a:pPr>
            <a:r>
              <a:rPr lang="en"/>
              <a:t>GrantConnect (Free at some public libraries)</a:t>
            </a:r>
            <a:endParaRPr/>
          </a:p>
          <a:p>
            <a:pPr indent="0" lvl="0" marL="0" rtl="0" algn="l">
              <a:spcBef>
                <a:spcPts val="1200"/>
              </a:spcBef>
              <a:spcAft>
                <a:spcPts val="0"/>
              </a:spcAft>
              <a:buNone/>
            </a:pPr>
            <a:r>
              <a:rPr lang="en"/>
              <a:t>Financial Post Advisor (Free at some public libraries)</a:t>
            </a:r>
            <a:endParaRPr/>
          </a:p>
          <a:p>
            <a:pPr indent="0" lvl="0" marL="0" rtl="0" algn="l">
              <a:spcBef>
                <a:spcPts val="1200"/>
              </a:spcBef>
              <a:spcAft>
                <a:spcPts val="0"/>
              </a:spcAft>
              <a:buNone/>
            </a:pPr>
            <a:r>
              <a:rPr lang="en"/>
              <a:t>Apra Canada</a:t>
            </a:r>
            <a:endParaRPr/>
          </a:p>
          <a:p>
            <a:pPr indent="0" lvl="0" marL="0" rtl="0" algn="l">
              <a:spcBef>
                <a:spcPts val="1200"/>
              </a:spcBef>
              <a:spcAft>
                <a:spcPts val="0"/>
              </a:spcAft>
              <a:buNone/>
            </a:pPr>
            <a:r>
              <a:rPr lang="en"/>
              <a:t>LiveAlumni </a:t>
            </a:r>
            <a:endParaRPr/>
          </a:p>
          <a:p>
            <a:pPr indent="0" lvl="0" marL="0" rtl="0" algn="l">
              <a:spcBef>
                <a:spcPts val="1200"/>
              </a:spcBef>
              <a:spcAft>
                <a:spcPts val="0"/>
              </a:spcAft>
              <a:buNone/>
            </a:pPr>
            <a:r>
              <a:rPr lang="en"/>
              <a:t>Environics Analytics</a:t>
            </a:r>
            <a:endParaRPr/>
          </a:p>
          <a:p>
            <a:pPr indent="0" lvl="0" marL="0" rtl="0" algn="l">
              <a:spcBef>
                <a:spcPts val="1200"/>
              </a:spcBef>
              <a:spcAft>
                <a:spcPts val="1200"/>
              </a:spcAft>
              <a:buNone/>
            </a:pPr>
            <a:r>
              <a:rPr lang="en"/>
              <a:t>DonorSearch / Windfall / WealthEngine / Instrumentl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57500" y="483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a:t>
            </a:r>
            <a:endParaRPr/>
          </a:p>
        </p:txBody>
      </p:sp>
      <p:sp>
        <p:nvSpPr>
          <p:cNvPr id="160" name="Google Shape;160;p26"/>
          <p:cNvSpPr txBox="1"/>
          <p:nvPr>
            <p:ph idx="1" type="body"/>
          </p:nvPr>
        </p:nvSpPr>
        <p:spPr>
          <a:xfrm>
            <a:off x="311700" y="1152475"/>
            <a:ext cx="3085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Environmental Scan</a:t>
            </a:r>
            <a:endParaRPr b="1"/>
          </a:p>
          <a:p>
            <a:pPr indent="0" lvl="0" marL="0" rtl="0" algn="l">
              <a:spcBef>
                <a:spcPts val="1200"/>
              </a:spcBef>
              <a:spcAft>
                <a:spcPts val="0"/>
              </a:spcAft>
              <a:buNone/>
            </a:pPr>
            <a:r>
              <a:rPr lang="en">
                <a:solidFill>
                  <a:schemeClr val="lt2"/>
                </a:solidFill>
              </a:rPr>
              <a:t>Peer review</a:t>
            </a:r>
            <a:endParaRPr>
              <a:solidFill>
                <a:schemeClr val="lt2"/>
              </a:solidFill>
            </a:endParaRPr>
          </a:p>
          <a:p>
            <a:pPr indent="0" lvl="0" marL="0" rtl="0" algn="l">
              <a:spcBef>
                <a:spcPts val="1200"/>
              </a:spcBef>
              <a:spcAft>
                <a:spcPts val="0"/>
              </a:spcAft>
              <a:buNone/>
            </a:pPr>
            <a:r>
              <a:rPr lang="en">
                <a:solidFill>
                  <a:schemeClr val="lt2"/>
                </a:solidFill>
              </a:rPr>
              <a:t>Data Analytics &amp; Modelling</a:t>
            </a:r>
            <a:endParaRPr>
              <a:solidFill>
                <a:schemeClr val="lt2"/>
              </a:solidFill>
            </a:endParaRPr>
          </a:p>
          <a:p>
            <a:pPr indent="0" lvl="0" marL="0" rtl="0" algn="l">
              <a:spcBef>
                <a:spcPts val="1200"/>
              </a:spcBef>
              <a:spcAft>
                <a:spcPts val="0"/>
              </a:spcAft>
              <a:buNone/>
            </a:pPr>
            <a:r>
              <a:rPr lang="en">
                <a:solidFill>
                  <a:schemeClr val="lt2"/>
                </a:solidFill>
              </a:rPr>
              <a:t>P.E.R.F.E.C.T. Method</a:t>
            </a:r>
            <a:endParaRPr>
              <a:solidFill>
                <a:schemeClr val="lt2"/>
              </a:solidFill>
            </a:endParaRPr>
          </a:p>
          <a:p>
            <a:pPr indent="0" lvl="0" marL="0" rtl="0" algn="l">
              <a:spcBef>
                <a:spcPts val="1200"/>
              </a:spcBef>
              <a:spcAft>
                <a:spcPts val="0"/>
              </a:spcAft>
              <a:buNone/>
            </a:pPr>
            <a:r>
              <a:rPr lang="en">
                <a:solidFill>
                  <a:schemeClr val="lt2"/>
                </a:solidFill>
              </a:rPr>
              <a:t>Learn from Sales</a:t>
            </a:r>
            <a:endParaRPr/>
          </a:p>
          <a:p>
            <a:pPr indent="0" lvl="0" marL="0" rtl="0" algn="l">
              <a:spcBef>
                <a:spcPts val="1200"/>
              </a:spcBef>
              <a:spcAft>
                <a:spcPts val="1200"/>
              </a:spcAft>
              <a:buNone/>
            </a:pPr>
            <a:r>
              <a:t/>
            </a:r>
            <a:endParaRPr/>
          </a:p>
        </p:txBody>
      </p:sp>
      <p:grpSp>
        <p:nvGrpSpPr>
          <p:cNvPr id="161" name="Google Shape;161;p26"/>
          <p:cNvGrpSpPr/>
          <p:nvPr/>
        </p:nvGrpSpPr>
        <p:grpSpPr>
          <a:xfrm>
            <a:off x="4636475" y="1055900"/>
            <a:ext cx="3175200" cy="3175200"/>
            <a:chOff x="2820225" y="891450"/>
            <a:chExt cx="3175200" cy="3175200"/>
          </a:xfrm>
        </p:grpSpPr>
        <p:sp>
          <p:nvSpPr>
            <p:cNvPr id="162" name="Google Shape;162;p26"/>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p:nvPr/>
          </p:nvSpPr>
          <p:spPr>
            <a:xfrm rot="10800000">
              <a:off x="3175023" y="1179900"/>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26"/>
          <p:cNvGrpSpPr/>
          <p:nvPr/>
        </p:nvGrpSpPr>
        <p:grpSpPr>
          <a:xfrm>
            <a:off x="7290050" y="2376875"/>
            <a:ext cx="1332300" cy="1350900"/>
            <a:chOff x="7290050" y="2376875"/>
            <a:chExt cx="1332300" cy="1350900"/>
          </a:xfrm>
        </p:grpSpPr>
        <p:sp>
          <p:nvSpPr>
            <p:cNvPr id="165" name="Google Shape;165;p26"/>
            <p:cNvSpPr/>
            <p:nvPr/>
          </p:nvSpPr>
          <p:spPr>
            <a:xfrm>
              <a:off x="7290050" y="2661875"/>
              <a:ext cx="1332300" cy="10659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Campaigns, projects, and priorities</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Leadership support</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Patrons, users, guests, visitors, staff</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166" name="Google Shape;166;p26"/>
            <p:cNvSpPr/>
            <p:nvPr/>
          </p:nvSpPr>
          <p:spPr>
            <a:xfrm>
              <a:off x="7290050" y="2376875"/>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Internal Environment</a:t>
              </a:r>
              <a:endParaRPr sz="800">
                <a:solidFill>
                  <a:srgbClr val="FFFFFF"/>
                </a:solidFill>
              </a:endParaRPr>
            </a:p>
          </p:txBody>
        </p:sp>
      </p:grpSp>
      <p:grpSp>
        <p:nvGrpSpPr>
          <p:cNvPr id="167" name="Google Shape;167;p26"/>
          <p:cNvGrpSpPr/>
          <p:nvPr/>
        </p:nvGrpSpPr>
        <p:grpSpPr>
          <a:xfrm>
            <a:off x="5557925" y="671100"/>
            <a:ext cx="1332300" cy="1305300"/>
            <a:chOff x="3798075" y="709250"/>
            <a:chExt cx="1332300" cy="1305300"/>
          </a:xfrm>
        </p:grpSpPr>
        <p:sp>
          <p:nvSpPr>
            <p:cNvPr id="168" name="Google Shape;168;p26"/>
            <p:cNvSpPr/>
            <p:nvPr/>
          </p:nvSpPr>
          <p:spPr>
            <a:xfrm>
              <a:off x="3798075" y="994250"/>
              <a:ext cx="1332300" cy="10203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Active campaigns</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Gift Announcements</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Board Appointments</a:t>
              </a:r>
              <a:endParaRPr sz="800">
                <a:solidFill>
                  <a:srgbClr val="FFFFFF"/>
                </a:solidFill>
                <a:latin typeface="Roboto"/>
                <a:ea typeface="Roboto"/>
                <a:cs typeface="Roboto"/>
                <a:sym typeface="Roboto"/>
              </a:endParaRPr>
            </a:p>
            <a:p>
              <a:pPr indent="0" lvl="0" marL="0" rtl="0" algn="l">
                <a:spcBef>
                  <a:spcPts val="0"/>
                </a:spcBef>
                <a:spcAft>
                  <a:spcPts val="0"/>
                </a:spcAft>
                <a:buNone/>
              </a:pP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Trends</a:t>
              </a:r>
              <a:endParaRPr sz="800">
                <a:solidFill>
                  <a:srgbClr val="FFFFFF"/>
                </a:solidFill>
                <a:latin typeface="Roboto"/>
                <a:ea typeface="Roboto"/>
                <a:cs typeface="Roboto"/>
                <a:sym typeface="Roboto"/>
              </a:endParaRPr>
            </a:p>
          </p:txBody>
        </p:sp>
        <p:sp>
          <p:nvSpPr>
            <p:cNvPr id="169" name="Google Shape;169;p26"/>
            <p:cNvSpPr/>
            <p:nvPr/>
          </p:nvSpPr>
          <p:spPr>
            <a:xfrm>
              <a:off x="3798075" y="709250"/>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Philanthropic Environment</a:t>
              </a:r>
              <a:endParaRPr sz="800">
                <a:solidFill>
                  <a:srgbClr val="FFFFFF"/>
                </a:solidFill>
              </a:endParaRPr>
            </a:p>
          </p:txBody>
        </p:sp>
      </p:grpSp>
      <p:grpSp>
        <p:nvGrpSpPr>
          <p:cNvPr id="170" name="Google Shape;170;p26"/>
          <p:cNvGrpSpPr/>
          <p:nvPr/>
        </p:nvGrpSpPr>
        <p:grpSpPr>
          <a:xfrm>
            <a:off x="4129400" y="2403325"/>
            <a:ext cx="1332300" cy="1725300"/>
            <a:chOff x="2465775" y="2422675"/>
            <a:chExt cx="1332300" cy="1725300"/>
          </a:xfrm>
        </p:grpSpPr>
        <p:sp>
          <p:nvSpPr>
            <p:cNvPr id="171" name="Google Shape;171;p26"/>
            <p:cNvSpPr/>
            <p:nvPr/>
          </p:nvSpPr>
          <p:spPr>
            <a:xfrm>
              <a:off x="2465775" y="2707675"/>
              <a:ext cx="1332300" cy="14403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Market conditions</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Emerging Trends</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Appointment Notices</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Corporate Social Responsibility</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Matching initiatives</a:t>
              </a:r>
              <a:endParaRPr sz="800">
                <a:solidFill>
                  <a:srgbClr val="FFFFFF"/>
                </a:solidFill>
                <a:latin typeface="Roboto"/>
                <a:ea typeface="Roboto"/>
                <a:cs typeface="Roboto"/>
                <a:sym typeface="Roboto"/>
              </a:endParaRPr>
            </a:p>
          </p:txBody>
        </p:sp>
        <p:sp>
          <p:nvSpPr>
            <p:cNvPr id="172" name="Google Shape;172;p26"/>
            <p:cNvSpPr/>
            <p:nvPr/>
          </p:nvSpPr>
          <p:spPr>
            <a:xfrm>
              <a:off x="2465775" y="2422675"/>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Business Environment</a:t>
              </a:r>
              <a:endParaRPr sz="800">
                <a:solidFill>
                  <a:srgbClr val="FFFFFF"/>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a:t>
            </a:r>
            <a:endParaRPr/>
          </a:p>
        </p:txBody>
      </p:sp>
      <p:sp>
        <p:nvSpPr>
          <p:cNvPr id="178" name="Google Shape;178;p27"/>
          <p:cNvSpPr txBox="1"/>
          <p:nvPr>
            <p:ph idx="1" type="body"/>
          </p:nvPr>
        </p:nvSpPr>
        <p:spPr>
          <a:xfrm>
            <a:off x="311700" y="1152475"/>
            <a:ext cx="3085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2"/>
                </a:solidFill>
              </a:rPr>
              <a:t>Environmental Scan</a:t>
            </a:r>
            <a:endParaRPr>
              <a:solidFill>
                <a:schemeClr val="lt2"/>
              </a:solidFill>
            </a:endParaRPr>
          </a:p>
          <a:p>
            <a:pPr indent="0" lvl="0" marL="0" rtl="0" algn="l">
              <a:spcBef>
                <a:spcPts val="1200"/>
              </a:spcBef>
              <a:spcAft>
                <a:spcPts val="0"/>
              </a:spcAft>
              <a:buNone/>
            </a:pPr>
            <a:r>
              <a:rPr b="1" lang="en"/>
              <a:t>Peer review</a:t>
            </a:r>
            <a:endParaRPr b="1"/>
          </a:p>
          <a:p>
            <a:pPr indent="0" lvl="0" marL="0" rtl="0" algn="l">
              <a:spcBef>
                <a:spcPts val="1200"/>
              </a:spcBef>
              <a:spcAft>
                <a:spcPts val="0"/>
              </a:spcAft>
              <a:buNone/>
            </a:pPr>
            <a:r>
              <a:rPr lang="en">
                <a:solidFill>
                  <a:schemeClr val="lt2"/>
                </a:solidFill>
              </a:rPr>
              <a:t>Data Analytics &amp; Modelling</a:t>
            </a:r>
            <a:endParaRPr>
              <a:solidFill>
                <a:schemeClr val="lt2"/>
              </a:solidFill>
            </a:endParaRPr>
          </a:p>
          <a:p>
            <a:pPr indent="0" lvl="0" marL="0" rtl="0" algn="l">
              <a:spcBef>
                <a:spcPts val="1200"/>
              </a:spcBef>
              <a:spcAft>
                <a:spcPts val="0"/>
              </a:spcAft>
              <a:buNone/>
            </a:pPr>
            <a:r>
              <a:rPr lang="en">
                <a:solidFill>
                  <a:schemeClr val="lt2"/>
                </a:solidFill>
              </a:rPr>
              <a:t>Learn from Sales</a:t>
            </a:r>
            <a:endParaRPr/>
          </a:p>
          <a:p>
            <a:pPr indent="0" lvl="0" marL="0" rtl="0" algn="l">
              <a:spcBef>
                <a:spcPts val="1200"/>
              </a:spcBef>
              <a:spcAft>
                <a:spcPts val="1200"/>
              </a:spcAft>
              <a:buNone/>
            </a:pPr>
            <a:r>
              <a:t/>
            </a:r>
            <a:endParaRPr/>
          </a:p>
        </p:txBody>
      </p:sp>
      <p:pic>
        <p:nvPicPr>
          <p:cNvPr id="179" name="Google Shape;179;p27"/>
          <p:cNvPicPr preferRelativeResize="0"/>
          <p:nvPr/>
        </p:nvPicPr>
        <p:blipFill rotWithShape="1">
          <a:blip r:embed="rId3">
            <a:alphaModFix/>
          </a:blip>
          <a:srcRect b="8197" l="0" r="0" t="0"/>
          <a:stretch/>
        </p:blipFill>
        <p:spPr>
          <a:xfrm>
            <a:off x="3313350" y="674100"/>
            <a:ext cx="5732252" cy="3805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a:t>
            </a:r>
            <a:endParaRPr/>
          </a:p>
        </p:txBody>
      </p:sp>
      <p:sp>
        <p:nvSpPr>
          <p:cNvPr id="185" name="Google Shape;185;p28"/>
          <p:cNvSpPr txBox="1"/>
          <p:nvPr>
            <p:ph idx="1" type="body"/>
          </p:nvPr>
        </p:nvSpPr>
        <p:spPr>
          <a:xfrm>
            <a:off x="311700" y="1152475"/>
            <a:ext cx="3085800" cy="34164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en">
                <a:solidFill>
                  <a:schemeClr val="lt2"/>
                </a:solidFill>
              </a:rPr>
              <a:t>E</a:t>
            </a:r>
            <a:r>
              <a:rPr lang="en">
                <a:solidFill>
                  <a:schemeClr val="lt2"/>
                </a:solidFill>
              </a:rPr>
              <a:t>nvironmental Scan</a:t>
            </a:r>
            <a:endParaRPr>
              <a:solidFill>
                <a:schemeClr val="lt2"/>
              </a:solidFill>
            </a:endParaRPr>
          </a:p>
          <a:p>
            <a:pPr indent="0" lvl="0" marL="0" marR="0" rtl="0" algn="l">
              <a:lnSpc>
                <a:spcPct val="115000"/>
              </a:lnSpc>
              <a:spcBef>
                <a:spcPts val="1200"/>
              </a:spcBef>
              <a:spcAft>
                <a:spcPts val="0"/>
              </a:spcAft>
              <a:buNone/>
            </a:pPr>
            <a:r>
              <a:rPr lang="en">
                <a:solidFill>
                  <a:schemeClr val="lt2"/>
                </a:solidFill>
              </a:rPr>
              <a:t>Peer review</a:t>
            </a:r>
            <a:endParaRPr>
              <a:solidFill>
                <a:schemeClr val="lt2"/>
              </a:solidFill>
            </a:endParaRPr>
          </a:p>
          <a:p>
            <a:pPr indent="0" lvl="0" marL="0" marR="0" rtl="0" algn="l">
              <a:lnSpc>
                <a:spcPct val="115000"/>
              </a:lnSpc>
              <a:spcBef>
                <a:spcPts val="1200"/>
              </a:spcBef>
              <a:spcAft>
                <a:spcPts val="0"/>
              </a:spcAft>
              <a:buNone/>
            </a:pPr>
            <a:r>
              <a:rPr b="1" lang="en"/>
              <a:t>Data Analytics &amp; Modelling</a:t>
            </a:r>
            <a:endParaRPr>
              <a:solidFill>
                <a:schemeClr val="lt2"/>
              </a:solidFill>
            </a:endParaRPr>
          </a:p>
          <a:p>
            <a:pPr indent="0" lvl="0" marL="0" rtl="0" algn="l">
              <a:spcBef>
                <a:spcPts val="1200"/>
              </a:spcBef>
              <a:spcAft>
                <a:spcPts val="0"/>
              </a:spcAft>
              <a:buNone/>
            </a:pPr>
            <a:r>
              <a:rPr lang="en">
                <a:solidFill>
                  <a:schemeClr val="lt2"/>
                </a:solidFill>
              </a:rPr>
              <a:t>Learn from Sales</a:t>
            </a:r>
            <a:endParaRPr>
              <a:solidFill>
                <a:schemeClr val="lt2"/>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86" name="Google Shape;186;p28"/>
          <p:cNvPicPr preferRelativeResize="0"/>
          <p:nvPr/>
        </p:nvPicPr>
        <p:blipFill>
          <a:blip r:embed="rId3">
            <a:alphaModFix/>
          </a:blip>
          <a:stretch>
            <a:fillRect/>
          </a:stretch>
        </p:blipFill>
        <p:spPr>
          <a:xfrm>
            <a:off x="3536775" y="747900"/>
            <a:ext cx="5144670"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Strategies</a:t>
            </a:r>
            <a:endParaRPr/>
          </a:p>
        </p:txBody>
      </p:sp>
      <p:sp>
        <p:nvSpPr>
          <p:cNvPr id="192" name="Google Shape;192;p29"/>
          <p:cNvSpPr txBox="1"/>
          <p:nvPr>
            <p:ph idx="1" type="body"/>
          </p:nvPr>
        </p:nvSpPr>
        <p:spPr>
          <a:xfrm>
            <a:off x="311700" y="1152475"/>
            <a:ext cx="2578800" cy="34164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en">
                <a:solidFill>
                  <a:schemeClr val="lt2"/>
                </a:solidFill>
              </a:rPr>
              <a:t>Environmental Scan</a:t>
            </a:r>
            <a:endParaRPr>
              <a:solidFill>
                <a:schemeClr val="lt2"/>
              </a:solidFill>
            </a:endParaRPr>
          </a:p>
          <a:p>
            <a:pPr indent="0" lvl="0" marL="0" marR="0" rtl="0" algn="l">
              <a:lnSpc>
                <a:spcPct val="115000"/>
              </a:lnSpc>
              <a:spcBef>
                <a:spcPts val="1200"/>
              </a:spcBef>
              <a:spcAft>
                <a:spcPts val="0"/>
              </a:spcAft>
              <a:buNone/>
            </a:pPr>
            <a:r>
              <a:rPr lang="en">
                <a:solidFill>
                  <a:schemeClr val="lt2"/>
                </a:solidFill>
              </a:rPr>
              <a:t>Peer </a:t>
            </a:r>
            <a:r>
              <a:rPr lang="en">
                <a:solidFill>
                  <a:schemeClr val="lt2"/>
                </a:solidFill>
              </a:rPr>
              <a:t>review</a:t>
            </a:r>
            <a:endParaRPr>
              <a:solidFill>
                <a:schemeClr val="lt2"/>
              </a:solidFill>
            </a:endParaRPr>
          </a:p>
          <a:p>
            <a:pPr indent="0" lvl="0" marL="0" marR="0" rtl="0" algn="l">
              <a:lnSpc>
                <a:spcPct val="115000"/>
              </a:lnSpc>
              <a:spcBef>
                <a:spcPts val="1200"/>
              </a:spcBef>
              <a:spcAft>
                <a:spcPts val="0"/>
              </a:spcAft>
              <a:buNone/>
            </a:pPr>
            <a:r>
              <a:rPr lang="en">
                <a:solidFill>
                  <a:schemeClr val="lt2"/>
                </a:solidFill>
              </a:rPr>
              <a:t>Data Analytics &amp; Modelling</a:t>
            </a:r>
            <a:endParaRPr b="1"/>
          </a:p>
          <a:p>
            <a:pPr indent="0" lvl="0" marL="0" marR="0" rtl="0" algn="l">
              <a:lnSpc>
                <a:spcPct val="115000"/>
              </a:lnSpc>
              <a:spcBef>
                <a:spcPts val="1200"/>
              </a:spcBef>
              <a:spcAft>
                <a:spcPts val="0"/>
              </a:spcAft>
              <a:buNone/>
            </a:pPr>
            <a:r>
              <a:rPr b="1" lang="en"/>
              <a:t>Learn from Sales </a:t>
            </a:r>
            <a:endParaRPr b="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93" name="Google Shape;193;p29"/>
          <p:cNvPicPr preferRelativeResize="0"/>
          <p:nvPr/>
        </p:nvPicPr>
        <p:blipFill>
          <a:blip r:embed="rId3">
            <a:alphaModFix/>
          </a:blip>
          <a:stretch>
            <a:fillRect/>
          </a:stretch>
        </p:blipFill>
        <p:spPr>
          <a:xfrm>
            <a:off x="6993800" y="105950"/>
            <a:ext cx="1720274" cy="2658939"/>
          </a:xfrm>
          <a:prstGeom prst="rect">
            <a:avLst/>
          </a:prstGeom>
          <a:noFill/>
          <a:ln>
            <a:noFill/>
          </a:ln>
        </p:spPr>
      </p:pic>
      <p:pic>
        <p:nvPicPr>
          <p:cNvPr id="194" name="Google Shape;194;p29"/>
          <p:cNvPicPr preferRelativeResize="0"/>
          <p:nvPr/>
        </p:nvPicPr>
        <p:blipFill>
          <a:blip r:embed="rId4">
            <a:alphaModFix/>
          </a:blip>
          <a:stretch>
            <a:fillRect/>
          </a:stretch>
        </p:blipFill>
        <p:spPr>
          <a:xfrm>
            <a:off x="6993800" y="2857875"/>
            <a:ext cx="1870700" cy="1918475"/>
          </a:xfrm>
          <a:prstGeom prst="rect">
            <a:avLst/>
          </a:prstGeom>
          <a:noFill/>
          <a:ln>
            <a:noFill/>
          </a:ln>
        </p:spPr>
      </p:pic>
      <p:pic>
        <p:nvPicPr>
          <p:cNvPr id="195" name="Google Shape;195;p29"/>
          <p:cNvPicPr preferRelativeResize="0"/>
          <p:nvPr/>
        </p:nvPicPr>
        <p:blipFill rotWithShape="1">
          <a:blip r:embed="rId5">
            <a:alphaModFix/>
          </a:blip>
          <a:srcRect b="2950" l="0" r="3836" t="0"/>
          <a:stretch/>
        </p:blipFill>
        <p:spPr>
          <a:xfrm>
            <a:off x="5160950" y="105950"/>
            <a:ext cx="1654263" cy="2465800"/>
          </a:xfrm>
          <a:prstGeom prst="rect">
            <a:avLst/>
          </a:prstGeom>
          <a:noFill/>
          <a:ln>
            <a:noFill/>
          </a:ln>
        </p:spPr>
      </p:pic>
      <p:sp>
        <p:nvSpPr>
          <p:cNvPr id="196" name="Google Shape;196;p29"/>
          <p:cNvSpPr/>
          <p:nvPr/>
        </p:nvSpPr>
        <p:spPr>
          <a:xfrm>
            <a:off x="4380375" y="2715850"/>
            <a:ext cx="2266800" cy="2114700"/>
          </a:xfrm>
          <a:prstGeom prst="rect">
            <a:avLst/>
          </a:prstGeom>
          <a:solidFill>
            <a:srgbClr val="F3F3F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Proxima Nova"/>
                <a:ea typeface="Proxima Nova"/>
                <a:cs typeface="Proxima Nova"/>
                <a:sym typeface="Proxima Nova"/>
                <a:hlinkClick r:id="rId6"/>
              </a:rPr>
              <a:t>The P.E.R.F.E.C.T. Method</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Problems</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Engagement</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Reach</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Follow Up</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Energy!</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Conversation</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Then add more</a:t>
            </a:r>
            <a:endParaRPr>
              <a:latin typeface="Proxima Nova"/>
              <a:ea typeface="Proxima Nova"/>
              <a:cs typeface="Proxima Nova"/>
              <a:sym typeface="Proxima Nova"/>
            </a:endParaRPr>
          </a:p>
          <a:p>
            <a:pPr indent="0" lvl="0" marL="0" rtl="0" algn="ctr">
              <a:spcBef>
                <a:spcPts val="0"/>
              </a:spcBef>
              <a:spcAft>
                <a:spcPts val="0"/>
              </a:spcAft>
              <a:buNone/>
            </a:pPr>
            <a:r>
              <a:t/>
            </a:r>
            <a:endParaRPr>
              <a:latin typeface="Proxima Nova"/>
              <a:ea typeface="Proxima Nova"/>
              <a:cs typeface="Proxima Nova"/>
              <a:sym typeface="Proxima Nova"/>
            </a:endParaRPr>
          </a:p>
          <a:p>
            <a:pPr indent="0" lvl="0" marL="0" rtl="0" algn="ctr">
              <a:spcBef>
                <a:spcPts val="0"/>
              </a:spcBef>
              <a:spcAft>
                <a:spcPts val="0"/>
              </a:spcAft>
              <a:buNone/>
            </a:pPr>
            <a:r>
              <a:t/>
            </a:r>
            <a:endParaRPr>
              <a:latin typeface="Proxima Nova"/>
              <a:ea typeface="Proxima Nova"/>
              <a:cs typeface="Proxima Nova"/>
              <a:sym typeface="Proxima Nova"/>
            </a:endParaRPr>
          </a:p>
        </p:txBody>
      </p:sp>
      <p:pic>
        <p:nvPicPr>
          <p:cNvPr id="197" name="Google Shape;197;p29"/>
          <p:cNvPicPr preferRelativeResize="0"/>
          <p:nvPr/>
        </p:nvPicPr>
        <p:blipFill>
          <a:blip r:embed="rId7">
            <a:alphaModFix/>
          </a:blip>
          <a:stretch>
            <a:fillRect/>
          </a:stretch>
        </p:blipFill>
        <p:spPr>
          <a:xfrm>
            <a:off x="2815025" y="182300"/>
            <a:ext cx="2167350" cy="2167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Factors for Success	</a:t>
            </a:r>
            <a:endParaRPr/>
          </a:p>
        </p:txBody>
      </p:sp>
      <p:sp>
        <p:nvSpPr>
          <p:cNvPr id="203" name="Google Shape;20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Know your organization and its fundraising priorities.</a:t>
            </a:r>
            <a:endParaRPr/>
          </a:p>
          <a:p>
            <a:pPr indent="0" lvl="0" marL="0" rtl="0" algn="l">
              <a:spcBef>
                <a:spcPts val="1200"/>
              </a:spcBef>
              <a:spcAft>
                <a:spcPts val="0"/>
              </a:spcAft>
              <a:buNone/>
            </a:pPr>
            <a:r>
              <a:rPr lang="en"/>
              <a:t>What is your hook?</a:t>
            </a:r>
            <a:endParaRPr/>
          </a:p>
          <a:p>
            <a:pPr indent="0" lvl="0" marL="0" rtl="0" algn="l">
              <a:spcBef>
                <a:spcPts val="1200"/>
              </a:spcBef>
              <a:spcAft>
                <a:spcPts val="0"/>
              </a:spcAft>
              <a:buNone/>
            </a:pPr>
            <a:r>
              <a:rPr lang="en"/>
              <a:t>Dedicate time for prospecting (at least 25%.)</a:t>
            </a:r>
            <a:endParaRPr/>
          </a:p>
          <a:p>
            <a:pPr indent="0" lvl="0" marL="0" rtl="0" algn="l">
              <a:spcBef>
                <a:spcPts val="1200"/>
              </a:spcBef>
              <a:spcAft>
                <a:spcPts val="0"/>
              </a:spcAft>
              <a:buNone/>
            </a:pPr>
            <a:r>
              <a:rPr lang="en"/>
              <a:t>Work dynamically with your prospect researcher/research team.</a:t>
            </a:r>
            <a:endParaRPr/>
          </a:p>
          <a:p>
            <a:pPr indent="0" lvl="0" marL="0" rtl="0" algn="l">
              <a:spcBef>
                <a:spcPts val="1200"/>
              </a:spcBef>
              <a:spcAft>
                <a:spcPts val="0"/>
              </a:spcAft>
              <a:buNone/>
            </a:pPr>
            <a:r>
              <a:rPr lang="en"/>
              <a:t>File </a:t>
            </a:r>
            <a:r>
              <a:rPr lang="en"/>
              <a:t>contact reports, update records, track your success.</a:t>
            </a:r>
            <a:endParaRPr/>
          </a:p>
          <a:p>
            <a:pPr indent="0" lvl="0" marL="0" rtl="0" algn="l">
              <a:spcBef>
                <a:spcPts val="1200"/>
              </a:spcBef>
              <a:spcAft>
                <a:spcPts val="0"/>
              </a:spcAft>
              <a:buNone/>
            </a:pPr>
            <a:r>
              <a:rPr lang="en"/>
              <a:t>Adopt a data visualization tool that works for you and your leadership.</a:t>
            </a:r>
            <a:endParaRPr/>
          </a:p>
          <a:p>
            <a:pPr indent="0" lvl="0" marL="0" rtl="0" algn="l">
              <a:spcBef>
                <a:spcPts val="1200"/>
              </a:spcBef>
              <a:spcAft>
                <a:spcPts val="0"/>
              </a:spcAft>
              <a:buNone/>
            </a:pPr>
            <a:r>
              <a:rPr lang="en"/>
              <a:t>Be aware of bias.</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Stay in Touch</a:t>
            </a:r>
            <a:r>
              <a:rPr lang="en"/>
              <a:t>	</a:t>
            </a:r>
            <a:endParaRPr/>
          </a:p>
        </p:txBody>
      </p:sp>
      <p:sp>
        <p:nvSpPr>
          <p:cNvPr id="209" name="Google Shape;20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210" name="Google Shape;210;p31"/>
          <p:cNvPicPr preferRelativeResize="0"/>
          <p:nvPr/>
        </p:nvPicPr>
        <p:blipFill>
          <a:blip r:embed="rId3">
            <a:alphaModFix/>
          </a:blip>
          <a:stretch>
            <a:fillRect/>
          </a:stretch>
        </p:blipFill>
        <p:spPr>
          <a:xfrm>
            <a:off x="428254" y="1152475"/>
            <a:ext cx="2572825" cy="3334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About Me: Katherine Scott (she/her/elle)</a:t>
            </a:r>
            <a:endParaRPr/>
          </a:p>
        </p:txBody>
      </p:sp>
      <p:sp>
        <p:nvSpPr>
          <p:cNvPr id="63" name="Google Shape;63;p14"/>
          <p:cNvSpPr txBox="1"/>
          <p:nvPr>
            <p:ph idx="1" type="body"/>
          </p:nvPr>
        </p:nvSpPr>
        <p:spPr>
          <a:xfrm>
            <a:off x="2514600" y="1193100"/>
            <a:ext cx="6321600" cy="3226500"/>
          </a:xfrm>
          <a:prstGeom prst="rect">
            <a:avLst/>
          </a:prstGeom>
        </p:spPr>
        <p:txBody>
          <a:bodyPr anchorCtr="0" anchor="t" bIns="91425" lIns="91425" spcFirstLastPara="1" rIns="91425" wrap="square" tIns="91425">
            <a:normAutofit fontScale="47500" lnSpcReduction="20000"/>
          </a:bodyPr>
          <a:lstStyle/>
          <a:p>
            <a:pPr indent="0" lvl="0" marL="0" rtl="0" algn="l">
              <a:lnSpc>
                <a:spcPct val="100000"/>
              </a:lnSpc>
              <a:spcBef>
                <a:spcPts val="0"/>
              </a:spcBef>
              <a:spcAft>
                <a:spcPts val="0"/>
              </a:spcAft>
              <a:buNone/>
            </a:pPr>
            <a:r>
              <a:rPr lang="en" sz="3750"/>
              <a:t>15 years in fundraising, mainly in prospect development, working with a range of organizations</a:t>
            </a:r>
            <a:endParaRPr sz="3750"/>
          </a:p>
          <a:p>
            <a:pPr indent="0" lvl="0" marL="0" rtl="0" algn="l">
              <a:lnSpc>
                <a:spcPct val="100000"/>
              </a:lnSpc>
              <a:spcBef>
                <a:spcPts val="0"/>
              </a:spcBef>
              <a:spcAft>
                <a:spcPts val="0"/>
              </a:spcAft>
              <a:buNone/>
            </a:pPr>
            <a:r>
              <a:t/>
            </a:r>
            <a:endParaRPr sz="3750"/>
          </a:p>
          <a:p>
            <a:pPr indent="0" lvl="0" marL="0" rtl="0" algn="l">
              <a:lnSpc>
                <a:spcPct val="100000"/>
              </a:lnSpc>
              <a:spcBef>
                <a:spcPts val="0"/>
              </a:spcBef>
              <a:spcAft>
                <a:spcPts val="0"/>
              </a:spcAft>
              <a:buNone/>
            </a:pPr>
            <a:r>
              <a:rPr lang="en" sz="3750"/>
              <a:t>Academic background in International Development and Information Science</a:t>
            </a:r>
            <a:endParaRPr sz="3750"/>
          </a:p>
          <a:p>
            <a:pPr indent="0" lvl="0" marL="0" rtl="0" algn="l">
              <a:lnSpc>
                <a:spcPct val="100000"/>
              </a:lnSpc>
              <a:spcBef>
                <a:spcPts val="0"/>
              </a:spcBef>
              <a:spcAft>
                <a:spcPts val="0"/>
              </a:spcAft>
              <a:buNone/>
            </a:pPr>
            <a:r>
              <a:t/>
            </a:r>
            <a:endParaRPr sz="3750"/>
          </a:p>
          <a:p>
            <a:pPr indent="0" lvl="0" marL="0" rtl="0" algn="l">
              <a:lnSpc>
                <a:spcPct val="100000"/>
              </a:lnSpc>
              <a:spcBef>
                <a:spcPts val="0"/>
              </a:spcBef>
              <a:spcAft>
                <a:spcPts val="0"/>
              </a:spcAft>
              <a:buNone/>
            </a:pPr>
            <a:r>
              <a:rPr lang="en" sz="3750"/>
              <a:t>President of Apra Canada</a:t>
            </a:r>
            <a:endParaRPr sz="3750"/>
          </a:p>
          <a:p>
            <a:pPr indent="0" lvl="0" marL="0" rtl="0" algn="l">
              <a:lnSpc>
                <a:spcPct val="100000"/>
              </a:lnSpc>
              <a:spcBef>
                <a:spcPts val="0"/>
              </a:spcBef>
              <a:spcAft>
                <a:spcPts val="0"/>
              </a:spcAft>
              <a:buNone/>
            </a:pPr>
            <a:r>
              <a:t/>
            </a:r>
            <a:endParaRPr sz="3750"/>
          </a:p>
          <a:p>
            <a:pPr indent="0" lvl="0" marL="0" rtl="0" algn="l">
              <a:lnSpc>
                <a:spcPct val="100000"/>
              </a:lnSpc>
              <a:spcBef>
                <a:spcPts val="0"/>
              </a:spcBef>
              <a:spcAft>
                <a:spcPts val="0"/>
              </a:spcAft>
              <a:buNone/>
            </a:pPr>
            <a:r>
              <a:rPr lang="en" sz="3750"/>
              <a:t>Originally from Northern Ontario (Treaty 9)</a:t>
            </a:r>
            <a:endParaRPr sz="3750"/>
          </a:p>
          <a:p>
            <a:pPr indent="0" lvl="0" marL="0" rtl="0" algn="l">
              <a:lnSpc>
                <a:spcPct val="100000"/>
              </a:lnSpc>
              <a:spcBef>
                <a:spcPts val="0"/>
              </a:spcBef>
              <a:spcAft>
                <a:spcPts val="0"/>
              </a:spcAft>
              <a:buNone/>
            </a:pPr>
            <a:r>
              <a:t/>
            </a:r>
            <a:endParaRPr sz="3750"/>
          </a:p>
          <a:p>
            <a:pPr indent="0" lvl="0" marL="0" rtl="0" algn="l">
              <a:lnSpc>
                <a:spcPct val="100000"/>
              </a:lnSpc>
              <a:spcBef>
                <a:spcPts val="0"/>
              </a:spcBef>
              <a:spcAft>
                <a:spcPts val="0"/>
              </a:spcAft>
              <a:buNone/>
            </a:pPr>
            <a:r>
              <a:rPr lang="en" sz="3750"/>
              <a:t>Avid reader</a:t>
            </a:r>
            <a:endParaRPr sz="3750"/>
          </a:p>
          <a:p>
            <a:pPr indent="0" lvl="0" marL="0" rtl="0" algn="l">
              <a:lnSpc>
                <a:spcPct val="100000"/>
              </a:lnSpc>
              <a:spcBef>
                <a:spcPts val="0"/>
              </a:spcBef>
              <a:spcAft>
                <a:spcPts val="0"/>
              </a:spcAft>
              <a:buNone/>
            </a:pPr>
            <a:r>
              <a:t/>
            </a:r>
            <a:endParaRPr sz="3750"/>
          </a:p>
          <a:p>
            <a:pPr indent="0" lvl="0" marL="0" rtl="0" algn="l">
              <a:lnSpc>
                <a:spcPct val="100000"/>
              </a:lnSpc>
              <a:spcBef>
                <a:spcPts val="0"/>
              </a:spcBef>
              <a:spcAft>
                <a:spcPts val="0"/>
              </a:spcAft>
              <a:buNone/>
            </a:pPr>
            <a:r>
              <a:rPr lang="en" sz="3750"/>
              <a:t>Mom to three  kids and one beagle</a:t>
            </a:r>
            <a:endParaRPr sz="5350"/>
          </a:p>
          <a:p>
            <a:pPr indent="0" lvl="0" marL="0" rtl="0" algn="l">
              <a:spcBef>
                <a:spcPts val="0"/>
              </a:spcBef>
              <a:spcAft>
                <a:spcPts val="1200"/>
              </a:spcAft>
              <a:buNone/>
            </a:pPr>
            <a:r>
              <a:t/>
            </a:r>
            <a:endParaRPr/>
          </a:p>
        </p:txBody>
      </p:sp>
      <p:pic>
        <p:nvPicPr>
          <p:cNvPr id="64" name="Google Shape;64;p14"/>
          <p:cNvPicPr preferRelativeResize="0"/>
          <p:nvPr/>
        </p:nvPicPr>
        <p:blipFill>
          <a:blip r:embed="rId3">
            <a:alphaModFix amt="91000"/>
          </a:blip>
          <a:stretch>
            <a:fillRect/>
          </a:stretch>
        </p:blipFill>
        <p:spPr>
          <a:xfrm>
            <a:off x="304800" y="1184662"/>
            <a:ext cx="2105311" cy="3158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Intention for today</a:t>
            </a:r>
            <a:endParaRPr/>
          </a:p>
        </p:txBody>
      </p:sp>
      <p:sp>
        <p:nvSpPr>
          <p:cNvPr id="70" name="Google Shape;70;p15"/>
          <p:cNvSpPr/>
          <p:nvPr/>
        </p:nvSpPr>
        <p:spPr>
          <a:xfrm>
            <a:off x="5428525" y="1340475"/>
            <a:ext cx="3403800" cy="1518600"/>
          </a:xfrm>
          <a:prstGeom prst="chevron">
            <a:avLst>
              <a:gd fmla="val 50000"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900">
                <a:solidFill>
                  <a:srgbClr val="FFFFFF"/>
                </a:solidFill>
                <a:latin typeface="Roboto"/>
                <a:ea typeface="Roboto"/>
                <a:cs typeface="Roboto"/>
                <a:sym typeface="Roboto"/>
              </a:rPr>
              <a:t>Discussion</a:t>
            </a:r>
            <a:endParaRPr sz="1900">
              <a:solidFill>
                <a:srgbClr val="FFFFFF"/>
              </a:solidFill>
              <a:latin typeface="Roboto"/>
              <a:ea typeface="Roboto"/>
              <a:cs typeface="Roboto"/>
              <a:sym typeface="Roboto"/>
            </a:endParaRPr>
          </a:p>
        </p:txBody>
      </p:sp>
      <p:sp>
        <p:nvSpPr>
          <p:cNvPr id="71" name="Google Shape;71;p15"/>
          <p:cNvSpPr/>
          <p:nvPr/>
        </p:nvSpPr>
        <p:spPr>
          <a:xfrm>
            <a:off x="0" y="1340463"/>
            <a:ext cx="3229200" cy="1518600"/>
          </a:xfrm>
          <a:prstGeom prst="homePlat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FFFFFF"/>
                </a:solidFill>
                <a:latin typeface="Roboto"/>
                <a:ea typeface="Roboto"/>
                <a:cs typeface="Roboto"/>
                <a:sym typeface="Roboto"/>
              </a:rPr>
              <a:t>What is prospecting?</a:t>
            </a:r>
            <a:endParaRPr sz="1900">
              <a:solidFill>
                <a:srgbClr val="FFFFFF"/>
              </a:solidFill>
              <a:latin typeface="Roboto"/>
              <a:ea typeface="Roboto"/>
              <a:cs typeface="Roboto"/>
              <a:sym typeface="Roboto"/>
            </a:endParaRPr>
          </a:p>
        </p:txBody>
      </p:sp>
      <p:sp>
        <p:nvSpPr>
          <p:cNvPr id="72" name="Google Shape;72;p15"/>
          <p:cNvSpPr/>
          <p:nvPr/>
        </p:nvSpPr>
        <p:spPr>
          <a:xfrm>
            <a:off x="2569575" y="1340475"/>
            <a:ext cx="3460800" cy="15186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900">
                <a:solidFill>
                  <a:srgbClr val="FFFFFF"/>
                </a:solidFill>
                <a:latin typeface="Roboto"/>
                <a:ea typeface="Roboto"/>
                <a:cs typeface="Roboto"/>
                <a:sym typeface="Roboto"/>
              </a:rPr>
              <a:t>Strategies &amp; Too</a:t>
            </a:r>
            <a:r>
              <a:rPr lang="en">
                <a:solidFill>
                  <a:srgbClr val="FFFFFF"/>
                </a:solidFill>
                <a:latin typeface="Roboto"/>
                <a:ea typeface="Roboto"/>
                <a:cs typeface="Roboto"/>
                <a:sym typeface="Roboto"/>
              </a:rPr>
              <a:t>l</a:t>
            </a:r>
            <a:r>
              <a:rPr lang="en" sz="1900">
                <a:solidFill>
                  <a:srgbClr val="FFFFFF"/>
                </a:solidFill>
                <a:latin typeface="Roboto"/>
                <a:ea typeface="Roboto"/>
                <a:cs typeface="Roboto"/>
                <a:sym typeface="Roboto"/>
              </a:rPr>
              <a:t>s</a:t>
            </a:r>
            <a:endParaRPr>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donor prospecting?</a:t>
            </a:r>
            <a:endParaRPr/>
          </a:p>
        </p:txBody>
      </p:sp>
      <p:sp>
        <p:nvSpPr>
          <p:cNvPr id="78" name="Google Shape;78;p16"/>
          <p:cNvSpPr txBox="1"/>
          <p:nvPr>
            <p:ph idx="1" type="body"/>
          </p:nvPr>
        </p:nvSpPr>
        <p:spPr>
          <a:xfrm>
            <a:off x="311700" y="1152475"/>
            <a:ext cx="3803100" cy="37242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latin typeface="Arial"/>
                <a:ea typeface="Arial"/>
                <a:cs typeface="Arial"/>
                <a:sym typeface="Arial"/>
              </a:rPr>
              <a:t>The strategic arm of an organization’s fundraising operation, focusing on prospect pools and pipelines. Prospect development professionals collaborate with gift officers and development leaders to ensure fundraising efforts are focused on working with the right donors for the right gifts at the right time (and in many cases, with the right initiatives).</a:t>
            </a:r>
            <a:endParaRPr>
              <a:latin typeface="Arial"/>
              <a:ea typeface="Arial"/>
              <a:cs typeface="Arial"/>
              <a:sym typeface="Arial"/>
            </a:endParaRPr>
          </a:p>
          <a:p>
            <a:pPr indent="-334327" lvl="0" marL="457200" rtl="0" algn="l">
              <a:spcBef>
                <a:spcPts val="1200"/>
              </a:spcBef>
              <a:spcAft>
                <a:spcPts val="0"/>
              </a:spcAft>
              <a:buSzPct val="100000"/>
              <a:buFont typeface="Arial"/>
              <a:buChar char="-"/>
            </a:pPr>
            <a:r>
              <a:rPr i="1" lang="en">
                <a:latin typeface="Arial"/>
                <a:ea typeface="Arial"/>
                <a:cs typeface="Arial"/>
                <a:sym typeface="Arial"/>
              </a:rPr>
              <a:t>Apra</a:t>
            </a:r>
            <a:endParaRPr i="1">
              <a:latin typeface="Arial"/>
              <a:ea typeface="Arial"/>
              <a:cs typeface="Arial"/>
              <a:sym typeface="Arial"/>
            </a:endParaRPr>
          </a:p>
          <a:p>
            <a:pPr indent="0" lvl="0" marL="0" rtl="0" algn="l">
              <a:spcBef>
                <a:spcPts val="1200"/>
              </a:spcBef>
              <a:spcAft>
                <a:spcPts val="1200"/>
              </a:spcAft>
              <a:buNone/>
            </a:pPr>
            <a:r>
              <a:t/>
            </a:r>
            <a:endParaRPr i="1">
              <a:solidFill>
                <a:srgbClr val="121926"/>
              </a:solidFill>
              <a:latin typeface="Arial"/>
              <a:ea typeface="Arial"/>
              <a:cs typeface="Arial"/>
              <a:sym typeface="Arial"/>
            </a:endParaRPr>
          </a:p>
        </p:txBody>
      </p:sp>
      <p:pic>
        <p:nvPicPr>
          <p:cNvPr id="79" name="Google Shape;79;p16"/>
          <p:cNvPicPr preferRelativeResize="0"/>
          <p:nvPr/>
        </p:nvPicPr>
        <p:blipFill>
          <a:blip r:embed="rId3">
            <a:alphaModFix amt="67000"/>
          </a:blip>
          <a:stretch>
            <a:fillRect/>
          </a:stretch>
        </p:blipFill>
        <p:spPr>
          <a:xfrm>
            <a:off x="4114800" y="1114425"/>
            <a:ext cx="4838700" cy="32289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Prospecting: why do we need it?</a:t>
            </a:r>
            <a:endParaRPr/>
          </a:p>
        </p:txBody>
      </p:sp>
      <p:sp>
        <p:nvSpPr>
          <p:cNvPr id="85" name="Google Shape;85;p17"/>
          <p:cNvSpPr txBox="1"/>
          <p:nvPr>
            <p:ph idx="1" type="body"/>
          </p:nvPr>
        </p:nvSpPr>
        <p:spPr>
          <a:xfrm>
            <a:off x="311700" y="1152475"/>
            <a:ext cx="8520600" cy="246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Keeps</a:t>
            </a:r>
            <a:r>
              <a:rPr lang="en"/>
              <a:t> your pipeline healthy and dynamic.</a:t>
            </a:r>
            <a:endParaRPr/>
          </a:p>
          <a:p>
            <a:pPr indent="0" lvl="0" marL="0" rtl="0" algn="l">
              <a:spcBef>
                <a:spcPts val="1200"/>
              </a:spcBef>
              <a:spcAft>
                <a:spcPts val="0"/>
              </a:spcAft>
              <a:buNone/>
            </a:pPr>
            <a:r>
              <a:rPr lang="en"/>
              <a:t>Identifies new leads for larger gifts and deeper relationships with your organization.</a:t>
            </a:r>
            <a:endParaRPr/>
          </a:p>
          <a:p>
            <a:pPr indent="0" lvl="0" marL="0" rtl="0" algn="l">
              <a:spcBef>
                <a:spcPts val="1200"/>
              </a:spcBef>
              <a:spcAft>
                <a:spcPts val="1200"/>
              </a:spcAft>
              <a:buNone/>
            </a:pPr>
            <a:r>
              <a:rPr lang="en"/>
              <a:t>Helps gift officers prioritize their workloads.</a:t>
            </a:r>
            <a:endParaRPr/>
          </a:p>
        </p:txBody>
      </p:sp>
      <p:sp>
        <p:nvSpPr>
          <p:cNvPr id="86" name="Google Shape;86;p17"/>
          <p:cNvSpPr/>
          <p:nvPr/>
        </p:nvSpPr>
        <p:spPr>
          <a:xfrm>
            <a:off x="5226725" y="2571750"/>
            <a:ext cx="3605580" cy="2395224"/>
          </a:xfrm>
          <a:prstGeom prst="irregularSeal1">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ermanent Marker"/>
                <a:ea typeface="Permanent Marker"/>
                <a:cs typeface="Permanent Marker"/>
                <a:sym typeface="Permanent Marker"/>
              </a:rPr>
              <a:t>Why is it so difficult?</a:t>
            </a:r>
            <a:endParaRPr>
              <a:latin typeface="Permanent Marker"/>
              <a:ea typeface="Permanent Marker"/>
              <a:cs typeface="Permanent Marker"/>
              <a:sym typeface="Permanent Mark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0"/>
                                        <p:tgtEl>
                                          <p:spTgt spid="86"/>
                                        </p:tgtEl>
                                      </p:cBhvr>
                                    </p:animEffect>
                                  </p:childTnLst>
                                </p:cTn>
                              </p:par>
                            </p:childTnLst>
                          </p:cTn>
                        </p:par>
                        <p:par>
                          <p:cTn fill="hold">
                            <p:stCondLst>
                              <p:cond delay="5000"/>
                            </p:stCondLst>
                            <p:childTnLst>
                              <p:par>
                                <p:cTn fill="hold" nodeType="after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get started: brainstorming</a:t>
            </a:r>
            <a:endParaRPr/>
          </a:p>
        </p:txBody>
      </p:sp>
      <p:sp>
        <p:nvSpPr>
          <p:cNvPr id="92" name="Google Shape;92;p18"/>
          <p:cNvSpPr txBox="1"/>
          <p:nvPr/>
        </p:nvSpPr>
        <p:spPr>
          <a:xfrm>
            <a:off x="2111100" y="1742600"/>
            <a:ext cx="4809300" cy="829200"/>
          </a:xfrm>
          <a:prstGeom prst="rect">
            <a:avLst/>
          </a:prstGeom>
          <a:noFill/>
          <a:ln cap="flat" cmpd="sng" w="2857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500">
                <a:latin typeface="Permanent Marker"/>
                <a:ea typeface="Permanent Marker"/>
                <a:cs typeface="Permanent Marker"/>
                <a:sym typeface="Permanent Marker"/>
              </a:rPr>
              <a:t>Fundraising Project</a:t>
            </a:r>
            <a:endParaRPr sz="3500">
              <a:latin typeface="Permanent Marker"/>
              <a:ea typeface="Permanent Marker"/>
              <a:cs typeface="Permanent Marker"/>
              <a:sym typeface="Permanent Mark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get started: brainstorming</a:t>
            </a:r>
            <a:endParaRPr/>
          </a:p>
        </p:txBody>
      </p:sp>
      <p:sp>
        <p:nvSpPr>
          <p:cNvPr id="98" name="Google Shape;98;p19"/>
          <p:cNvSpPr txBox="1"/>
          <p:nvPr/>
        </p:nvSpPr>
        <p:spPr>
          <a:xfrm>
            <a:off x="3048000" y="1143000"/>
            <a:ext cx="2819400" cy="685800"/>
          </a:xfrm>
          <a:prstGeom prst="rect">
            <a:avLst/>
          </a:prstGeom>
          <a:noFill/>
          <a:ln cap="flat" cmpd="sng" w="2857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Fundraising Project</a:t>
            </a:r>
            <a:endParaRPr sz="1900">
              <a:latin typeface="Permanent Marker"/>
              <a:ea typeface="Permanent Marker"/>
              <a:cs typeface="Permanent Marker"/>
              <a:sym typeface="Permanent Marker"/>
            </a:endParaRPr>
          </a:p>
        </p:txBody>
      </p:sp>
      <p:sp>
        <p:nvSpPr>
          <p:cNvPr id="99" name="Google Shape;99;p19"/>
          <p:cNvSpPr/>
          <p:nvPr/>
        </p:nvSpPr>
        <p:spPr>
          <a:xfrm>
            <a:off x="776325" y="2400300"/>
            <a:ext cx="15240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Friends</a:t>
            </a:r>
            <a:endParaRPr>
              <a:highlight>
                <a:schemeClr val="accent6"/>
              </a:highlight>
              <a:latin typeface="Proxima Nova"/>
              <a:ea typeface="Proxima Nova"/>
              <a:cs typeface="Proxima Nova"/>
              <a:sym typeface="Proxima Nova"/>
            </a:endParaRPr>
          </a:p>
        </p:txBody>
      </p:sp>
      <p:sp>
        <p:nvSpPr>
          <p:cNvPr id="100" name="Google Shape;100;p19"/>
          <p:cNvSpPr/>
          <p:nvPr/>
        </p:nvSpPr>
        <p:spPr>
          <a:xfrm>
            <a:off x="2771525" y="2333175"/>
            <a:ext cx="16002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Volunteers</a:t>
            </a:r>
            <a:endParaRPr>
              <a:highlight>
                <a:schemeClr val="accent6"/>
              </a:highlight>
              <a:latin typeface="Proxima Nova"/>
              <a:ea typeface="Proxima Nova"/>
              <a:cs typeface="Proxima Nova"/>
              <a:sym typeface="Proxima Nova"/>
            </a:endParaRPr>
          </a:p>
        </p:txBody>
      </p:sp>
      <p:sp>
        <p:nvSpPr>
          <p:cNvPr id="101" name="Google Shape;101;p19"/>
          <p:cNvSpPr/>
          <p:nvPr/>
        </p:nvSpPr>
        <p:spPr>
          <a:xfrm>
            <a:off x="1295400" y="3657600"/>
            <a:ext cx="18288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Communities</a:t>
            </a:r>
            <a:endParaRPr>
              <a:highlight>
                <a:schemeClr val="accent6"/>
              </a:highlight>
              <a:latin typeface="Proxima Nova"/>
              <a:ea typeface="Proxima Nova"/>
              <a:cs typeface="Proxima Nova"/>
              <a:sym typeface="Proxima Nova"/>
            </a:endParaRPr>
          </a:p>
        </p:txBody>
      </p:sp>
      <p:sp>
        <p:nvSpPr>
          <p:cNvPr id="102" name="Google Shape;102;p19"/>
          <p:cNvSpPr/>
          <p:nvPr/>
        </p:nvSpPr>
        <p:spPr>
          <a:xfrm>
            <a:off x="838200" y="1143000"/>
            <a:ext cx="15240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Donors</a:t>
            </a:r>
            <a:endParaRPr>
              <a:highlight>
                <a:schemeClr val="accent6"/>
              </a:highlight>
              <a:latin typeface="Proxima Nova"/>
              <a:ea typeface="Proxima Nova"/>
              <a:cs typeface="Proxima Nova"/>
              <a:sym typeface="Proxima Nova"/>
            </a:endParaRPr>
          </a:p>
        </p:txBody>
      </p:sp>
      <p:sp>
        <p:nvSpPr>
          <p:cNvPr id="103" name="Google Shape;103;p19"/>
          <p:cNvSpPr/>
          <p:nvPr/>
        </p:nvSpPr>
        <p:spPr>
          <a:xfrm>
            <a:off x="4914900" y="2343150"/>
            <a:ext cx="15240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Staff</a:t>
            </a:r>
            <a:endParaRPr>
              <a:highlight>
                <a:schemeClr val="accent6"/>
              </a:highlight>
              <a:latin typeface="Proxima Nova"/>
              <a:ea typeface="Proxima Nova"/>
              <a:cs typeface="Proxima Nova"/>
              <a:sym typeface="Proxima Nova"/>
            </a:endParaRPr>
          </a:p>
        </p:txBody>
      </p:sp>
      <p:sp>
        <p:nvSpPr>
          <p:cNvPr id="104" name="Google Shape;104;p19"/>
          <p:cNvSpPr/>
          <p:nvPr/>
        </p:nvSpPr>
        <p:spPr>
          <a:xfrm>
            <a:off x="3657600" y="3657600"/>
            <a:ext cx="15240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Industries</a:t>
            </a:r>
            <a:endParaRPr>
              <a:highlight>
                <a:schemeClr val="accent6"/>
              </a:highlight>
              <a:latin typeface="Proxima Nova"/>
              <a:ea typeface="Proxima Nova"/>
              <a:cs typeface="Proxima Nova"/>
              <a:sym typeface="Proxima Nova"/>
            </a:endParaRPr>
          </a:p>
        </p:txBody>
      </p:sp>
      <p:sp>
        <p:nvSpPr>
          <p:cNvPr id="105" name="Google Shape;105;p19"/>
          <p:cNvSpPr/>
          <p:nvPr/>
        </p:nvSpPr>
        <p:spPr>
          <a:xfrm>
            <a:off x="5791200" y="3657600"/>
            <a:ext cx="18288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Philanthropy</a:t>
            </a:r>
            <a:endParaRPr>
              <a:highlight>
                <a:schemeClr val="accent6"/>
              </a:highlight>
              <a:latin typeface="Proxima Nova"/>
              <a:ea typeface="Proxima Nova"/>
              <a:cs typeface="Proxima Nova"/>
              <a:sym typeface="Proxima Nova"/>
            </a:endParaRPr>
          </a:p>
        </p:txBody>
      </p:sp>
      <p:sp>
        <p:nvSpPr>
          <p:cNvPr id="106" name="Google Shape;106;p19"/>
          <p:cNvSpPr/>
          <p:nvPr/>
        </p:nvSpPr>
        <p:spPr>
          <a:xfrm>
            <a:off x="6680075" y="1028700"/>
            <a:ext cx="17526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Business Associations</a:t>
            </a:r>
            <a:endParaRPr>
              <a:highlight>
                <a:schemeClr val="accent6"/>
              </a:highlight>
              <a:latin typeface="Proxima Nova"/>
              <a:ea typeface="Proxima Nova"/>
              <a:cs typeface="Proxima Nova"/>
              <a:sym typeface="Proxima Nova"/>
            </a:endParaRPr>
          </a:p>
        </p:txBody>
      </p:sp>
      <p:sp>
        <p:nvSpPr>
          <p:cNvPr id="107" name="Google Shape;107;p19"/>
          <p:cNvSpPr/>
          <p:nvPr/>
        </p:nvSpPr>
        <p:spPr>
          <a:xfrm>
            <a:off x="6680075" y="2343150"/>
            <a:ext cx="1524000" cy="914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Permanent Marker"/>
                <a:ea typeface="Permanent Marker"/>
                <a:cs typeface="Permanent Marker"/>
                <a:sym typeface="Permanent Marker"/>
              </a:rPr>
              <a:t>Patrons</a:t>
            </a:r>
            <a:endParaRPr>
              <a:highlight>
                <a:schemeClr val="accent6"/>
              </a:highlight>
              <a:latin typeface="Proxima Nova"/>
              <a:ea typeface="Proxima Nova"/>
              <a:cs typeface="Proxima Nova"/>
              <a:sym typeface="Proxima Nova"/>
            </a:endParaRPr>
          </a:p>
        </p:txBody>
      </p:sp>
    </p:spTree>
  </p:cSld>
  <p:clrMapOvr>
    <a:masterClrMapping/>
  </p:clrMapOvr>
  <mc:AlternateContent>
    <mc:Choice Requires="p14">
      <p:transition spd="slow" p14:dur="2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lead?</a:t>
            </a:r>
            <a:endParaRPr/>
          </a:p>
        </p:txBody>
      </p:sp>
      <p:sp>
        <p:nvSpPr>
          <p:cNvPr id="113" name="Google Shape;113;p20"/>
          <p:cNvSpPr/>
          <p:nvPr/>
        </p:nvSpPr>
        <p:spPr>
          <a:xfrm>
            <a:off x="533400" y="1219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Capacity</a:t>
            </a:r>
            <a:endParaRPr>
              <a:latin typeface="Proxima Nova"/>
              <a:ea typeface="Proxima Nova"/>
              <a:cs typeface="Proxima Nova"/>
              <a:sym typeface="Proxima Nova"/>
            </a:endParaRPr>
          </a:p>
        </p:txBody>
      </p:sp>
      <p:pic>
        <p:nvPicPr>
          <p:cNvPr id="114" name="Google Shape;114;p20"/>
          <p:cNvPicPr preferRelativeResize="0"/>
          <p:nvPr/>
        </p:nvPicPr>
        <p:blipFill>
          <a:blip r:embed="rId3">
            <a:alphaModFix/>
          </a:blip>
          <a:stretch>
            <a:fillRect/>
          </a:stretch>
        </p:blipFill>
        <p:spPr>
          <a:xfrm>
            <a:off x="2488549" y="1346500"/>
            <a:ext cx="6343749" cy="3009900"/>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lead?</a:t>
            </a:r>
            <a:endParaRPr/>
          </a:p>
        </p:txBody>
      </p:sp>
      <p:sp>
        <p:nvSpPr>
          <p:cNvPr id="120" name="Google Shape;120;p21"/>
          <p:cNvSpPr/>
          <p:nvPr/>
        </p:nvSpPr>
        <p:spPr>
          <a:xfrm>
            <a:off x="533400" y="1219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Capacity</a:t>
            </a:r>
            <a:endParaRPr>
              <a:latin typeface="Proxima Nova"/>
              <a:ea typeface="Proxima Nova"/>
              <a:cs typeface="Proxima Nova"/>
              <a:sym typeface="Proxima Nova"/>
            </a:endParaRPr>
          </a:p>
        </p:txBody>
      </p:sp>
      <p:sp>
        <p:nvSpPr>
          <p:cNvPr id="121" name="Google Shape;121;p21"/>
          <p:cNvSpPr/>
          <p:nvPr/>
        </p:nvSpPr>
        <p:spPr>
          <a:xfrm>
            <a:off x="533400" y="1981200"/>
            <a:ext cx="1905000" cy="609600"/>
          </a:xfrm>
          <a:prstGeom prst="roundRect">
            <a:avLst>
              <a:gd fmla="val 16667" name="adj"/>
            </a:avLst>
          </a:prstGeom>
          <a:gradFill>
            <a:gsLst>
              <a:gs pos="0">
                <a:srgbClr val="FFC982"/>
              </a:gs>
              <a:gs pos="100000">
                <a:srgbClr val="F58F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Connection</a:t>
            </a:r>
            <a:endParaRPr>
              <a:latin typeface="Proxima Nova"/>
              <a:ea typeface="Proxima Nova"/>
              <a:cs typeface="Proxima Nova"/>
              <a:sym typeface="Proxima Nova"/>
            </a:endParaRPr>
          </a:p>
        </p:txBody>
      </p:sp>
      <p:pic>
        <p:nvPicPr>
          <p:cNvPr id="122" name="Google Shape;122;p21"/>
          <p:cNvPicPr preferRelativeResize="0"/>
          <p:nvPr/>
        </p:nvPicPr>
        <p:blipFill>
          <a:blip r:embed="rId3">
            <a:alphaModFix/>
          </a:blip>
          <a:stretch>
            <a:fillRect/>
          </a:stretch>
        </p:blipFill>
        <p:spPr>
          <a:xfrm>
            <a:off x="2634075" y="1148475"/>
            <a:ext cx="5914800" cy="3696600"/>
          </a:xfrm>
          <a:prstGeom prst="roundRect">
            <a:avLst>
              <a:gd fmla="val 16667" name="adj"/>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