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72" r:id="rId2"/>
    <p:sldId id="332" r:id="rId3"/>
    <p:sldId id="273" r:id="rId4"/>
    <p:sldId id="275" r:id="rId5"/>
    <p:sldId id="276" r:id="rId6"/>
    <p:sldId id="317" r:id="rId7"/>
    <p:sldId id="280" r:id="rId8"/>
    <p:sldId id="318" r:id="rId9"/>
    <p:sldId id="293" r:id="rId10"/>
    <p:sldId id="294" r:id="rId11"/>
    <p:sldId id="320" r:id="rId12"/>
    <p:sldId id="319" r:id="rId13"/>
    <p:sldId id="296" r:id="rId14"/>
    <p:sldId id="297" r:id="rId15"/>
    <p:sldId id="298" r:id="rId16"/>
    <p:sldId id="299" r:id="rId17"/>
    <p:sldId id="300" r:id="rId18"/>
    <p:sldId id="325" r:id="rId19"/>
    <p:sldId id="302" r:id="rId20"/>
    <p:sldId id="304" r:id="rId21"/>
    <p:sldId id="338" r:id="rId22"/>
    <p:sldId id="281" r:id="rId23"/>
    <p:sldId id="282" r:id="rId24"/>
    <p:sldId id="322" r:id="rId25"/>
    <p:sldId id="333" r:id="rId26"/>
    <p:sldId id="326" r:id="rId27"/>
    <p:sldId id="335" r:id="rId28"/>
    <p:sldId id="336" r:id="rId29"/>
    <p:sldId id="334" r:id="rId30"/>
    <p:sldId id="327" r:id="rId31"/>
    <p:sldId id="339" r:id="rId32"/>
    <p:sldId id="337" r:id="rId33"/>
    <p:sldId id="307" r:id="rId34"/>
    <p:sldId id="283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E56A54"/>
    <a:srgbClr val="2F528F"/>
    <a:srgbClr val="2AD2C9"/>
    <a:srgbClr val="6683C6"/>
    <a:srgbClr val="2F52C1"/>
    <a:srgbClr val="B8C2E1"/>
    <a:srgbClr val="ECA154"/>
    <a:srgbClr val="A5EDEA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136" d="100"/>
          <a:sy n="136" d="100"/>
        </p:scale>
        <p:origin x="126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>
                <a:effectLst/>
              </a:rPr>
              <a:t>% </a:t>
            </a:r>
            <a:r>
              <a:rPr lang="en-US" sz="1400" b="1" i="0" baseline="0" dirty="0" err="1">
                <a:effectLst/>
              </a:rPr>
              <a:t>Taxfilers</a:t>
            </a:r>
            <a:r>
              <a:rPr lang="en-US" sz="1400" b="1" i="0" baseline="0" dirty="0">
                <a:effectLst/>
              </a:rPr>
              <a:t> Claiming Donations &amp; Average Claimed Donation – Since 1995</a:t>
            </a:r>
            <a:endParaRPr lang="en-CA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676929957746314E-2"/>
          <c:y val="0.13953797812778121"/>
          <c:w val="0.8767801093162324"/>
          <c:h val="0.66051636113887224"/>
        </c:manualLayout>
      </c:layout>
      <c:lineChart>
        <c:grouping val="standard"/>
        <c:varyColors val="0"/>
        <c:ser>
          <c:idx val="0"/>
          <c:order val="0"/>
          <c:tx>
            <c:strRef>
              <c:f>'Donor Rate, Avg Claim'!$B$2</c:f>
              <c:strCache>
                <c:ptCount val="1"/>
                <c:pt idx="0">
                  <c:v>Average Donation</c:v>
                </c:pt>
              </c:strCache>
            </c:strRef>
          </c:tx>
          <c:spPr>
            <a:ln>
              <a:solidFill>
                <a:srgbClr val="E56A54"/>
              </a:solidFill>
            </a:ln>
          </c:spPr>
          <c:marker>
            <c:symbol val="none"/>
          </c:marker>
          <c:dLbls>
            <c:dLbl>
              <c:idx val="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6-4FCA-B10C-31720FBE6BE4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rgbClr val="E56A54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'Donor Rate, Avg Claim'!$N$1:$AO$1</c:f>
              <c:numCache>
                <c:formatCode>General</c:formatCod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'Donor Rate, Avg Claim'!$N$2:$AO$2</c:f>
              <c:numCache>
                <c:formatCode>General</c:formatCode>
                <c:ptCount val="28"/>
                <c:pt idx="0">
                  <c:v>652</c:v>
                </c:pt>
                <c:pt idx="1">
                  <c:v>745</c:v>
                </c:pt>
                <c:pt idx="2">
                  <c:v>846</c:v>
                </c:pt>
                <c:pt idx="3">
                  <c:v>894</c:v>
                </c:pt>
                <c:pt idx="4">
                  <c:v>936</c:v>
                </c:pt>
                <c:pt idx="5">
                  <c:v>1014</c:v>
                </c:pt>
                <c:pt idx="6">
                  <c:v>982</c:v>
                </c:pt>
                <c:pt idx="7">
                  <c:v>1059</c:v>
                </c:pt>
                <c:pt idx="8">
                  <c:v>1167</c:v>
                </c:pt>
                <c:pt idx="9">
                  <c:v>1197</c:v>
                </c:pt>
                <c:pt idx="10">
                  <c:v>1350</c:v>
                </c:pt>
                <c:pt idx="11">
                  <c:v>1482</c:v>
                </c:pt>
                <c:pt idx="12">
                  <c:v>1517</c:v>
                </c:pt>
                <c:pt idx="13">
                  <c:v>1413</c:v>
                </c:pt>
                <c:pt idx="14">
                  <c:v>1393</c:v>
                </c:pt>
                <c:pt idx="15">
                  <c:v>1437</c:v>
                </c:pt>
                <c:pt idx="16">
                  <c:v>1491</c:v>
                </c:pt>
                <c:pt idx="17">
                  <c:v>1482</c:v>
                </c:pt>
                <c:pt idx="18">
                  <c:v>1543.1625955869424</c:v>
                </c:pt>
                <c:pt idx="19">
                  <c:v>1586.86</c:v>
                </c:pt>
                <c:pt idx="20">
                  <c:v>1661.63</c:v>
                </c:pt>
                <c:pt idx="21">
                  <c:v>1646.88</c:v>
                </c:pt>
                <c:pt idx="22">
                  <c:v>1790.68</c:v>
                </c:pt>
                <c:pt idx="23">
                  <c:v>1869.27</c:v>
                </c:pt>
                <c:pt idx="24">
                  <c:v>1996.03</c:v>
                </c:pt>
                <c:pt idx="25">
                  <c:v>2062.64</c:v>
                </c:pt>
                <c:pt idx="26" formatCode="0.00">
                  <c:v>2376.5484543139287</c:v>
                </c:pt>
                <c:pt idx="27" formatCode="&quot;$&quot;#,##0">
                  <c:v>2308.0640049097888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26-4FCA-B10C-31720FBE6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4048"/>
        <c:axId val="204460416"/>
      </c:lineChart>
      <c:lineChart>
        <c:grouping val="standard"/>
        <c:varyColors val="0"/>
        <c:ser>
          <c:idx val="1"/>
          <c:order val="1"/>
          <c:tx>
            <c:strRef>
              <c:f>'Donor Rate, Avg Claim'!$B$3</c:f>
              <c:strCache>
                <c:ptCount val="1"/>
                <c:pt idx="0">
                  <c:v>% of taxfilers</c:v>
                </c:pt>
              </c:strCache>
            </c:strRef>
          </c:tx>
          <c:spPr>
            <a:ln>
              <a:solidFill>
                <a:srgbClr val="2AD2C9"/>
              </a:solidFill>
            </a:ln>
          </c:spPr>
          <c:marker>
            <c:symbol val="none"/>
          </c:marker>
          <c:dLbls>
            <c:dLbl>
              <c:idx val="2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26-4FCA-B10C-31720FBE6BE4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rgbClr val="2AD2C9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'Donor Rate, Avg Claim'!$N$1:$AO$1</c:f>
              <c:numCache>
                <c:formatCode>General</c:formatCod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'Donor Rate, Avg Claim'!$N$3:$AO$3</c:f>
              <c:numCache>
                <c:formatCode>0%</c:formatCode>
                <c:ptCount val="28"/>
                <c:pt idx="0">
                  <c:v>0.26800000000000002</c:v>
                </c:pt>
                <c:pt idx="1">
                  <c:v>0.26600000000000001</c:v>
                </c:pt>
                <c:pt idx="2">
                  <c:v>0.254</c:v>
                </c:pt>
                <c:pt idx="3">
                  <c:v>0.255</c:v>
                </c:pt>
                <c:pt idx="4">
                  <c:v>0.252</c:v>
                </c:pt>
                <c:pt idx="5">
                  <c:v>0.252</c:v>
                </c:pt>
                <c:pt idx="6">
                  <c:v>0.248</c:v>
                </c:pt>
                <c:pt idx="7">
                  <c:v>0.251</c:v>
                </c:pt>
                <c:pt idx="8">
                  <c:v>0.249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0.24</c:v>
                </c:pt>
                <c:pt idx="13">
                  <c:v>0.24</c:v>
                </c:pt>
                <c:pt idx="14">
                  <c:v>0.23100000000000001</c:v>
                </c:pt>
                <c:pt idx="15">
                  <c:v>0.2324</c:v>
                </c:pt>
                <c:pt idx="16">
                  <c:v>0.23</c:v>
                </c:pt>
                <c:pt idx="17">
                  <c:v>0.224</c:v>
                </c:pt>
                <c:pt idx="18">
                  <c:v>0.219</c:v>
                </c:pt>
                <c:pt idx="19">
                  <c:v>0.214</c:v>
                </c:pt>
                <c:pt idx="20">
                  <c:v>0.21</c:v>
                </c:pt>
                <c:pt idx="21">
                  <c:v>0.20499999999999999</c:v>
                </c:pt>
                <c:pt idx="22">
                  <c:v>0.2</c:v>
                </c:pt>
                <c:pt idx="23">
                  <c:v>0.19400000000000001</c:v>
                </c:pt>
                <c:pt idx="24">
                  <c:v>0.19</c:v>
                </c:pt>
                <c:pt idx="25" formatCode="0.0%">
                  <c:v>0.184</c:v>
                </c:pt>
                <c:pt idx="26" formatCode="0.0%">
                  <c:v>0.17673736920516664</c:v>
                </c:pt>
                <c:pt idx="27" formatCode="0.0%">
                  <c:v>0.17119476935880545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6-4FCA-B10C-31720FBE6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16992"/>
        <c:axId val="214114688"/>
      </c:lineChart>
      <c:catAx>
        <c:axId val="2044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50"/>
            </a:pPr>
            <a:endParaRPr lang="en-US"/>
          </a:p>
        </c:txPr>
        <c:crossAx val="204460416"/>
        <c:crosses val="autoZero"/>
        <c:auto val="1"/>
        <c:lblAlgn val="ctr"/>
        <c:lblOffset val="100"/>
        <c:noMultiLvlLbl val="0"/>
      </c:catAx>
      <c:valAx>
        <c:axId val="204460416"/>
        <c:scaling>
          <c:orientation val="minMax"/>
          <c:max val="30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434048"/>
        <c:crosses val="autoZero"/>
        <c:crossBetween val="between"/>
      </c:valAx>
      <c:valAx>
        <c:axId val="214114688"/>
        <c:scaling>
          <c:orientation val="minMax"/>
          <c:max val="0.30000000000000004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16992"/>
        <c:crosses val="max"/>
        <c:crossBetween val="between"/>
      </c:valAx>
      <c:catAx>
        <c:axId val="21411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114688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292100" dist="139700" dir="2700000" algn="tl" rotWithShape="0">
        <a:prstClr val="black">
          <a:alpha val="65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Distribution</a:t>
            </a:r>
            <a:r>
              <a:rPr lang="en-CA" b="1" baseline="0"/>
              <a:t> of DAFs in Canada by Segment</a:t>
            </a:r>
            <a:endParaRPr lang="en-CA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by Number</c:v>
                </c:pt>
              </c:strCache>
            </c:strRef>
          </c:tx>
          <c:spPr>
            <a:solidFill>
              <a:srgbClr val="7DA1C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Faith-based</c:v>
                </c:pt>
                <c:pt idx="1">
                  <c:v>Financial </c:v>
                </c:pt>
                <c:pt idx="2">
                  <c:v>Independent</c:v>
                </c:pt>
                <c:pt idx="3">
                  <c:v>Community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9.8000000000000004E-2</c:v>
                </c:pt>
                <c:pt idx="1">
                  <c:v>0.28399999999999997</c:v>
                </c:pt>
                <c:pt idx="2">
                  <c:v>0.254</c:v>
                </c:pt>
                <c:pt idx="3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A-413E-8A3F-AA4764DF0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Assets</c:v>
                </c:pt>
              </c:strCache>
            </c:strRef>
          </c:tx>
          <c:spPr>
            <a:solidFill>
              <a:srgbClr val="E56A5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Faith-based</c:v>
                </c:pt>
                <c:pt idx="1">
                  <c:v>Financial </c:v>
                </c:pt>
                <c:pt idx="2">
                  <c:v>Independent</c:v>
                </c:pt>
                <c:pt idx="3">
                  <c:v>Community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2.8000000000000001E-2</c:v>
                </c:pt>
                <c:pt idx="1">
                  <c:v>0.22500000000000001</c:v>
                </c:pt>
                <c:pt idx="2">
                  <c:v>0.26600000000000001</c:v>
                </c:pt>
                <c:pt idx="3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A-413E-8A3F-AA4764DF0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1667296"/>
        <c:axId val="641665136"/>
      </c:barChart>
      <c:catAx>
        <c:axId val="64166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65136"/>
        <c:crosses val="autoZero"/>
        <c:auto val="1"/>
        <c:lblAlgn val="ctr"/>
        <c:lblOffset val="100"/>
        <c:noMultiLvlLbl val="0"/>
      </c:catAx>
      <c:valAx>
        <c:axId val="64166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62721590834776"/>
          <c:y val="0.47106435305043903"/>
          <c:w val="0.13140151491682964"/>
          <c:h val="0.141461044059199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292100" dist="139700" dir="2700000" algn="tl" rotWithShape="0">
        <a:prstClr val="black">
          <a:alpha val="65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3D79F-89CC-4B66-B24F-C5B50843465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D9923AB-3609-4641-9405-1D1DA5C8B878}">
      <dgm:prSet phldrT="[Text]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pPr algn="l"/>
          <a:r>
            <a:rPr lang="en-CA" b="1" dirty="0">
              <a:latin typeface="Cambria" panose="02040503050406030204" pitchFamily="18" charset="0"/>
              <a:ea typeface="Cambria" panose="02040503050406030204" pitchFamily="18" charset="0"/>
            </a:rPr>
            <a:t>While only 2.4% of donors use DAFs…</a:t>
          </a:r>
        </a:p>
      </dgm:t>
    </dgm:pt>
    <dgm:pt modelId="{5512BC09-C199-40D7-A594-13BCEDE38833}" type="parTrans" cxnId="{65E167B8-A070-4720-AAD6-5C7B2C9B050F}">
      <dgm:prSet/>
      <dgm:spPr/>
      <dgm:t>
        <a:bodyPr/>
        <a:lstStyle/>
        <a:p>
          <a:endParaRPr lang="en-CA"/>
        </a:p>
      </dgm:t>
    </dgm:pt>
    <dgm:pt modelId="{FDBB6576-E8B4-47A9-BFA7-DFF0917594ED}" type="sibTrans" cxnId="{65E167B8-A070-4720-AAD6-5C7B2C9B050F}">
      <dgm:prSet/>
      <dgm:spPr/>
      <dgm:t>
        <a:bodyPr/>
        <a:lstStyle/>
        <a:p>
          <a:endParaRPr lang="en-CA"/>
        </a:p>
      </dgm:t>
    </dgm:pt>
    <dgm:pt modelId="{DC78A3B3-DB5F-490C-B47C-40FE80D9F3A9}">
      <dgm:prSet phldrT="[Text]"/>
      <dgm:spPr>
        <a:solidFill>
          <a:srgbClr val="2AD2C9"/>
        </a:solidFill>
      </dgm:spPr>
      <dgm:t>
        <a:bodyPr/>
        <a:lstStyle/>
        <a:p>
          <a:pPr algn="l"/>
          <a:r>
            <a:rPr lang="en-CA" b="1" dirty="0">
              <a:latin typeface="Cambria" panose="02040503050406030204" pitchFamily="18" charset="0"/>
              <a:ea typeface="Cambria" panose="02040503050406030204" pitchFamily="18" charset="0"/>
            </a:rPr>
            <a:t>…DAF grants are up 35% annually from 2019-2021…</a:t>
          </a:r>
          <a:r>
            <a:rPr lang="en-CA" dirty="0"/>
            <a:t> </a:t>
          </a:r>
        </a:p>
      </dgm:t>
    </dgm:pt>
    <dgm:pt modelId="{9C811841-E2D5-4B21-AAF5-7D402F15AA26}" type="parTrans" cxnId="{B3225D34-982F-4F46-AB2A-9D03725FFAE6}">
      <dgm:prSet/>
      <dgm:spPr/>
      <dgm:t>
        <a:bodyPr/>
        <a:lstStyle/>
        <a:p>
          <a:endParaRPr lang="en-CA"/>
        </a:p>
      </dgm:t>
    </dgm:pt>
    <dgm:pt modelId="{676CD530-A7BB-413B-B402-7C2C7A0E4E88}" type="sibTrans" cxnId="{B3225D34-982F-4F46-AB2A-9D03725FFAE6}">
      <dgm:prSet/>
      <dgm:spPr/>
      <dgm:t>
        <a:bodyPr/>
        <a:lstStyle/>
        <a:p>
          <a:endParaRPr lang="en-CA"/>
        </a:p>
      </dgm:t>
    </dgm:pt>
    <dgm:pt modelId="{9DFBF4AA-6E2F-4ABE-BC67-D6025938F849}">
      <dgm:prSet/>
      <dgm:spPr>
        <a:solidFill>
          <a:srgbClr val="2AD2C9"/>
        </a:solidFill>
      </dgm:spPr>
      <dgm:t>
        <a:bodyPr/>
        <a:lstStyle/>
        <a:p>
          <a:pPr algn="l"/>
          <a:r>
            <a:rPr lang="en-CA" b="1" dirty="0">
              <a:latin typeface="Cambria" panose="02040503050406030204" pitchFamily="18" charset="0"/>
              <a:ea typeface="Cambria" panose="02040503050406030204" pitchFamily="18" charset="0"/>
            </a:rPr>
            <a:t>…and DAF donations were 9.8% of total donations in 2021. </a:t>
          </a:r>
        </a:p>
      </dgm:t>
    </dgm:pt>
    <dgm:pt modelId="{8D8419A6-EC21-4F57-AC11-69FA362B5B02}" type="parTrans" cxnId="{A96711B9-C1FB-480A-969A-231ADB4E63D4}">
      <dgm:prSet/>
      <dgm:spPr/>
      <dgm:t>
        <a:bodyPr/>
        <a:lstStyle/>
        <a:p>
          <a:endParaRPr lang="en-CA"/>
        </a:p>
      </dgm:t>
    </dgm:pt>
    <dgm:pt modelId="{1A3BA38E-F6D7-46BD-8816-765E8FF2BC41}" type="sibTrans" cxnId="{A96711B9-C1FB-480A-969A-231ADB4E63D4}">
      <dgm:prSet/>
      <dgm:spPr/>
      <dgm:t>
        <a:bodyPr/>
        <a:lstStyle/>
        <a:p>
          <a:endParaRPr lang="en-CA"/>
        </a:p>
      </dgm:t>
    </dgm:pt>
    <dgm:pt modelId="{173A5F98-81B6-4342-952A-F80D9B739FB8}" type="pres">
      <dgm:prSet presAssocID="{E283D79F-89CC-4B66-B24F-C5B50843465A}" presName="Name0" presStyleCnt="0">
        <dgm:presLayoutVars>
          <dgm:dir/>
          <dgm:resizeHandles val="exact"/>
        </dgm:presLayoutVars>
      </dgm:prSet>
      <dgm:spPr/>
    </dgm:pt>
    <dgm:pt modelId="{88DBF852-8E05-45C9-B0E3-973F45DEBC16}" type="pres">
      <dgm:prSet presAssocID="{2D9923AB-3609-4641-9405-1D1DA5C8B878}" presName="node" presStyleLbl="node1" presStyleIdx="0" presStyleCnt="3">
        <dgm:presLayoutVars>
          <dgm:bulletEnabled val="1"/>
        </dgm:presLayoutVars>
      </dgm:prSet>
      <dgm:spPr/>
    </dgm:pt>
    <dgm:pt modelId="{15F6BE28-57A6-418E-B34C-4E734E442CBB}" type="pres">
      <dgm:prSet presAssocID="{FDBB6576-E8B4-47A9-BFA7-DFF0917594ED}" presName="sibTrans" presStyleCnt="0"/>
      <dgm:spPr/>
    </dgm:pt>
    <dgm:pt modelId="{62A82319-BB9B-4416-B85D-06F74C776E97}" type="pres">
      <dgm:prSet presAssocID="{DC78A3B3-DB5F-490C-B47C-40FE80D9F3A9}" presName="node" presStyleLbl="node1" presStyleIdx="1" presStyleCnt="3">
        <dgm:presLayoutVars>
          <dgm:bulletEnabled val="1"/>
        </dgm:presLayoutVars>
      </dgm:prSet>
      <dgm:spPr/>
    </dgm:pt>
    <dgm:pt modelId="{B6B02425-D43D-403B-B12F-79DE5F8B6F36}" type="pres">
      <dgm:prSet presAssocID="{676CD530-A7BB-413B-B402-7C2C7A0E4E88}" presName="sibTrans" presStyleCnt="0"/>
      <dgm:spPr/>
    </dgm:pt>
    <dgm:pt modelId="{56C9C30C-5007-414D-9607-D1D9C9B6ED9A}" type="pres">
      <dgm:prSet presAssocID="{9DFBF4AA-6E2F-4ABE-BC67-D6025938F849}" presName="node" presStyleLbl="node1" presStyleIdx="2" presStyleCnt="3">
        <dgm:presLayoutVars>
          <dgm:bulletEnabled val="1"/>
        </dgm:presLayoutVars>
      </dgm:prSet>
      <dgm:spPr/>
    </dgm:pt>
  </dgm:ptLst>
  <dgm:cxnLst>
    <dgm:cxn modelId="{B3225D34-982F-4F46-AB2A-9D03725FFAE6}" srcId="{E283D79F-89CC-4B66-B24F-C5B50843465A}" destId="{DC78A3B3-DB5F-490C-B47C-40FE80D9F3A9}" srcOrd="1" destOrd="0" parTransId="{9C811841-E2D5-4B21-AAF5-7D402F15AA26}" sibTransId="{676CD530-A7BB-413B-B402-7C2C7A0E4E88}"/>
    <dgm:cxn modelId="{5AA22375-C801-4FF8-9144-38E55CF16CAC}" type="presOf" srcId="{E283D79F-89CC-4B66-B24F-C5B50843465A}" destId="{173A5F98-81B6-4342-952A-F80D9B739FB8}" srcOrd="0" destOrd="0" presId="urn:microsoft.com/office/officeart/2005/8/layout/hList6"/>
    <dgm:cxn modelId="{94D8CC81-FD00-4EAE-BE88-674A1DAC7862}" type="presOf" srcId="{2D9923AB-3609-4641-9405-1D1DA5C8B878}" destId="{88DBF852-8E05-45C9-B0E3-973F45DEBC16}" srcOrd="0" destOrd="0" presId="urn:microsoft.com/office/officeart/2005/8/layout/hList6"/>
    <dgm:cxn modelId="{65E167B8-A070-4720-AAD6-5C7B2C9B050F}" srcId="{E283D79F-89CC-4B66-B24F-C5B50843465A}" destId="{2D9923AB-3609-4641-9405-1D1DA5C8B878}" srcOrd="0" destOrd="0" parTransId="{5512BC09-C199-40D7-A594-13BCEDE38833}" sibTransId="{FDBB6576-E8B4-47A9-BFA7-DFF0917594ED}"/>
    <dgm:cxn modelId="{A96711B9-C1FB-480A-969A-231ADB4E63D4}" srcId="{E283D79F-89CC-4B66-B24F-C5B50843465A}" destId="{9DFBF4AA-6E2F-4ABE-BC67-D6025938F849}" srcOrd="2" destOrd="0" parTransId="{8D8419A6-EC21-4F57-AC11-69FA362B5B02}" sibTransId="{1A3BA38E-F6D7-46BD-8816-765E8FF2BC41}"/>
    <dgm:cxn modelId="{78EBB4C2-86E9-4DFF-A4A2-28CC7E3FB909}" type="presOf" srcId="{DC78A3B3-DB5F-490C-B47C-40FE80D9F3A9}" destId="{62A82319-BB9B-4416-B85D-06F74C776E97}" srcOrd="0" destOrd="0" presId="urn:microsoft.com/office/officeart/2005/8/layout/hList6"/>
    <dgm:cxn modelId="{1DC5C1E9-507B-410A-B904-E9B900CB8DEB}" type="presOf" srcId="{9DFBF4AA-6E2F-4ABE-BC67-D6025938F849}" destId="{56C9C30C-5007-414D-9607-D1D9C9B6ED9A}" srcOrd="0" destOrd="0" presId="urn:microsoft.com/office/officeart/2005/8/layout/hList6"/>
    <dgm:cxn modelId="{30804113-EAF3-4B98-AE6B-3268288F5955}" type="presParOf" srcId="{173A5F98-81B6-4342-952A-F80D9B739FB8}" destId="{88DBF852-8E05-45C9-B0E3-973F45DEBC16}" srcOrd="0" destOrd="0" presId="urn:microsoft.com/office/officeart/2005/8/layout/hList6"/>
    <dgm:cxn modelId="{E27FD059-595D-43C8-A3D3-BE79851BF03C}" type="presParOf" srcId="{173A5F98-81B6-4342-952A-F80D9B739FB8}" destId="{15F6BE28-57A6-418E-B34C-4E734E442CBB}" srcOrd="1" destOrd="0" presId="urn:microsoft.com/office/officeart/2005/8/layout/hList6"/>
    <dgm:cxn modelId="{5802D289-2FD5-4C84-AF02-92AA6C09706F}" type="presParOf" srcId="{173A5F98-81B6-4342-952A-F80D9B739FB8}" destId="{62A82319-BB9B-4416-B85D-06F74C776E97}" srcOrd="2" destOrd="0" presId="urn:microsoft.com/office/officeart/2005/8/layout/hList6"/>
    <dgm:cxn modelId="{0AF5105A-398B-4490-9DC2-C035B2FBE27F}" type="presParOf" srcId="{173A5F98-81B6-4342-952A-F80D9B739FB8}" destId="{B6B02425-D43D-403B-B12F-79DE5F8B6F36}" srcOrd="3" destOrd="0" presId="urn:microsoft.com/office/officeart/2005/8/layout/hList6"/>
    <dgm:cxn modelId="{9DBB4970-689D-4D6F-9476-6EDB685BB4E1}" type="presParOf" srcId="{173A5F98-81B6-4342-952A-F80D9B739FB8}" destId="{56C9C30C-5007-414D-9607-D1D9C9B6ED9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86475-8088-4AFA-AE67-D0E97B78E292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8A314EF0-97C2-445A-9B8D-2CDDBCD009CD}">
      <dgm:prSet phldrT="[Text]"/>
      <dgm:spPr/>
      <dgm:t>
        <a:bodyPr/>
        <a:lstStyle/>
        <a:p>
          <a:r>
            <a:rPr lang="en-CA" dirty="0"/>
            <a:t>T3010 Filings</a:t>
          </a:r>
        </a:p>
      </dgm:t>
    </dgm:pt>
    <dgm:pt modelId="{6AC61D3B-F1F3-4965-8FB8-84B31C9AE0D1}" type="parTrans" cxnId="{2C8D9EAD-5585-4E7C-8512-A4E27F091B4C}">
      <dgm:prSet/>
      <dgm:spPr/>
      <dgm:t>
        <a:bodyPr/>
        <a:lstStyle/>
        <a:p>
          <a:endParaRPr lang="en-CA"/>
        </a:p>
      </dgm:t>
    </dgm:pt>
    <dgm:pt modelId="{1FA4AD13-ED40-482E-B732-75B45D2F81FA}" type="sibTrans" cxnId="{2C8D9EAD-5585-4E7C-8512-A4E27F091B4C}">
      <dgm:prSet/>
      <dgm:spPr/>
      <dgm:t>
        <a:bodyPr/>
        <a:lstStyle/>
        <a:p>
          <a:endParaRPr lang="en-CA"/>
        </a:p>
      </dgm:t>
    </dgm:pt>
    <dgm:pt modelId="{375EA6FC-1D62-441F-B760-3AB9B7F11DCB}">
      <dgm:prSet phldrT="[Text]"/>
      <dgm:spPr>
        <a:solidFill>
          <a:srgbClr val="2F52C1"/>
        </a:solidFill>
      </dgm:spPr>
      <dgm:t>
        <a:bodyPr/>
        <a:lstStyle/>
        <a:p>
          <a:r>
            <a:rPr lang="en-CA" dirty="0"/>
            <a:t>Annual Reports and Audited Statements</a:t>
          </a:r>
        </a:p>
      </dgm:t>
    </dgm:pt>
    <dgm:pt modelId="{23897481-F4E1-40E6-A164-AFCFFF9DE141}" type="parTrans" cxnId="{8034415F-9FE5-43DB-8968-D684CFFA9644}">
      <dgm:prSet/>
      <dgm:spPr/>
      <dgm:t>
        <a:bodyPr/>
        <a:lstStyle/>
        <a:p>
          <a:endParaRPr lang="en-CA"/>
        </a:p>
      </dgm:t>
    </dgm:pt>
    <dgm:pt modelId="{4152DE9F-34F0-44F1-A4A1-E4F77ADDCCBF}" type="sibTrans" cxnId="{8034415F-9FE5-43DB-8968-D684CFFA9644}">
      <dgm:prSet/>
      <dgm:spPr/>
      <dgm:t>
        <a:bodyPr/>
        <a:lstStyle/>
        <a:p>
          <a:endParaRPr lang="en-CA"/>
        </a:p>
      </dgm:t>
    </dgm:pt>
    <dgm:pt modelId="{88E94E4F-67D8-43A1-87A6-B99D8F0479F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dirty="0"/>
            <a:t>Major Survey of Foundations</a:t>
          </a:r>
        </a:p>
      </dgm:t>
    </dgm:pt>
    <dgm:pt modelId="{C60400CD-EA85-4C5C-8DBD-562678CC219C}" type="parTrans" cxnId="{EDF8F3F7-2BB0-4989-AF87-C7C671EA4E18}">
      <dgm:prSet/>
      <dgm:spPr/>
      <dgm:t>
        <a:bodyPr/>
        <a:lstStyle/>
        <a:p>
          <a:endParaRPr lang="en-CA"/>
        </a:p>
      </dgm:t>
    </dgm:pt>
    <dgm:pt modelId="{0B163436-9AEB-486D-9108-E5902C161548}" type="sibTrans" cxnId="{EDF8F3F7-2BB0-4989-AF87-C7C671EA4E18}">
      <dgm:prSet/>
      <dgm:spPr/>
      <dgm:t>
        <a:bodyPr/>
        <a:lstStyle/>
        <a:p>
          <a:endParaRPr lang="en-CA"/>
        </a:p>
      </dgm:t>
    </dgm:pt>
    <dgm:pt modelId="{3FDDA153-C745-46BE-A0B0-F94217A7F27C}">
      <dgm:prSet phldrT="[Text]"/>
      <dgm:spPr/>
      <dgm:t>
        <a:bodyPr/>
        <a:lstStyle/>
        <a:p>
          <a:r>
            <a:rPr lang="en-CA" dirty="0"/>
            <a:t>Interviews and Focus Groups with: Donors, Charities, Regulators, Advisors, DAF Foundations</a:t>
          </a:r>
        </a:p>
      </dgm:t>
    </dgm:pt>
    <dgm:pt modelId="{80F8C5AA-4F77-4E89-8B5C-91A013983B5C}" type="parTrans" cxnId="{476A5FED-A723-4BDE-BA5F-2DD87F3CC7CB}">
      <dgm:prSet/>
      <dgm:spPr/>
      <dgm:t>
        <a:bodyPr/>
        <a:lstStyle/>
        <a:p>
          <a:endParaRPr lang="en-CA"/>
        </a:p>
      </dgm:t>
    </dgm:pt>
    <dgm:pt modelId="{C89E46FE-48BC-4B83-8994-AD1DBA12AC3F}" type="sibTrans" cxnId="{476A5FED-A723-4BDE-BA5F-2DD87F3CC7CB}">
      <dgm:prSet/>
      <dgm:spPr/>
      <dgm:t>
        <a:bodyPr/>
        <a:lstStyle/>
        <a:p>
          <a:endParaRPr lang="en-CA"/>
        </a:p>
      </dgm:t>
    </dgm:pt>
    <dgm:pt modelId="{89021FAB-AB94-45A3-AB53-D29424B999A4}">
      <dgm:prSet/>
      <dgm:spPr/>
      <dgm:t>
        <a:bodyPr/>
        <a:lstStyle/>
        <a:p>
          <a:r>
            <a:rPr lang="en-US" dirty="0"/>
            <a:t>Imagine Canada</a:t>
          </a:r>
        </a:p>
      </dgm:t>
    </dgm:pt>
    <dgm:pt modelId="{DDA2E45F-8504-4146-AC51-C1C6CB34328B}" type="parTrans" cxnId="{0E2163EC-72DF-4C6A-B3B9-FC3397097975}">
      <dgm:prSet/>
      <dgm:spPr/>
      <dgm:t>
        <a:bodyPr/>
        <a:lstStyle/>
        <a:p>
          <a:endParaRPr lang="en-CA"/>
        </a:p>
      </dgm:t>
    </dgm:pt>
    <dgm:pt modelId="{E1354EEB-1B06-4835-ACB4-CEE883E5E24D}" type="sibTrans" cxnId="{0E2163EC-72DF-4C6A-B3B9-FC3397097975}">
      <dgm:prSet/>
      <dgm:spPr/>
      <dgm:t>
        <a:bodyPr/>
        <a:lstStyle/>
        <a:p>
          <a:endParaRPr lang="en-CA"/>
        </a:p>
      </dgm:t>
    </dgm:pt>
    <dgm:pt modelId="{E3853A37-FB0C-4066-89DD-A01477D6DD8D}" type="pres">
      <dgm:prSet presAssocID="{E9186475-8088-4AFA-AE67-D0E97B78E292}" presName="diagram" presStyleCnt="0">
        <dgm:presLayoutVars>
          <dgm:dir/>
          <dgm:resizeHandles val="exact"/>
        </dgm:presLayoutVars>
      </dgm:prSet>
      <dgm:spPr/>
    </dgm:pt>
    <dgm:pt modelId="{CC7EC59C-157E-4674-8B9E-FE3E9450A30E}" type="pres">
      <dgm:prSet presAssocID="{8A314EF0-97C2-445A-9B8D-2CDDBCD009CD}" presName="node" presStyleLbl="node1" presStyleIdx="0" presStyleCnt="5" custScaleX="132749">
        <dgm:presLayoutVars>
          <dgm:bulletEnabled val="1"/>
        </dgm:presLayoutVars>
      </dgm:prSet>
      <dgm:spPr/>
    </dgm:pt>
    <dgm:pt modelId="{424B3436-0C96-434B-8FF9-009D20326799}" type="pres">
      <dgm:prSet presAssocID="{1FA4AD13-ED40-482E-B732-75B45D2F81FA}" presName="sibTrans" presStyleCnt="0"/>
      <dgm:spPr/>
    </dgm:pt>
    <dgm:pt modelId="{336E4AB6-AD1F-4C10-A479-BFDBA07B701E}" type="pres">
      <dgm:prSet presAssocID="{375EA6FC-1D62-441F-B760-3AB9B7F11DCB}" presName="node" presStyleLbl="node1" presStyleIdx="1" presStyleCnt="5" custScaleX="132749">
        <dgm:presLayoutVars>
          <dgm:bulletEnabled val="1"/>
        </dgm:presLayoutVars>
      </dgm:prSet>
      <dgm:spPr/>
    </dgm:pt>
    <dgm:pt modelId="{733D94C3-8404-4E5B-8E9C-573806545C57}" type="pres">
      <dgm:prSet presAssocID="{4152DE9F-34F0-44F1-A4A1-E4F77ADDCCBF}" presName="sibTrans" presStyleCnt="0"/>
      <dgm:spPr/>
    </dgm:pt>
    <dgm:pt modelId="{5456D75A-1E4E-495D-A7ED-8FA98947436A}" type="pres">
      <dgm:prSet presAssocID="{88E94E4F-67D8-43A1-87A6-B99D8F0479FC}" presName="node" presStyleLbl="node1" presStyleIdx="2" presStyleCnt="5" custScaleX="117550">
        <dgm:presLayoutVars>
          <dgm:bulletEnabled val="1"/>
        </dgm:presLayoutVars>
      </dgm:prSet>
      <dgm:spPr/>
    </dgm:pt>
    <dgm:pt modelId="{EB183958-6731-48EA-A279-15F9D677E215}" type="pres">
      <dgm:prSet presAssocID="{0B163436-9AEB-486D-9108-E5902C161548}" presName="sibTrans" presStyleCnt="0"/>
      <dgm:spPr/>
    </dgm:pt>
    <dgm:pt modelId="{9240EDCD-FC93-410C-9BF1-1F58A2480638}" type="pres">
      <dgm:prSet presAssocID="{3FDDA153-C745-46BE-A0B0-F94217A7F27C}" presName="node" presStyleLbl="node1" presStyleIdx="3" presStyleCnt="5" custScaleX="132749">
        <dgm:presLayoutVars>
          <dgm:bulletEnabled val="1"/>
        </dgm:presLayoutVars>
      </dgm:prSet>
      <dgm:spPr/>
    </dgm:pt>
    <dgm:pt modelId="{3CB78B1E-0A26-4785-9DA5-0C78DA8612EC}" type="pres">
      <dgm:prSet presAssocID="{C89E46FE-48BC-4B83-8994-AD1DBA12AC3F}" presName="sibTrans" presStyleCnt="0"/>
      <dgm:spPr/>
    </dgm:pt>
    <dgm:pt modelId="{19E92567-96D5-469C-97E0-C93C42003B92}" type="pres">
      <dgm:prSet presAssocID="{89021FAB-AB94-45A3-AB53-D29424B999A4}" presName="node" presStyleLbl="node1" presStyleIdx="4" presStyleCnt="5">
        <dgm:presLayoutVars>
          <dgm:bulletEnabled val="1"/>
        </dgm:presLayoutVars>
      </dgm:prSet>
      <dgm:spPr/>
    </dgm:pt>
  </dgm:ptLst>
  <dgm:cxnLst>
    <dgm:cxn modelId="{5546A813-79F2-4122-8753-6C8CF6A4FAD4}" type="presOf" srcId="{88E94E4F-67D8-43A1-87A6-B99D8F0479FC}" destId="{5456D75A-1E4E-495D-A7ED-8FA98947436A}" srcOrd="0" destOrd="0" presId="urn:microsoft.com/office/officeart/2005/8/layout/default"/>
    <dgm:cxn modelId="{5CFAD224-BBDF-42DE-A2DA-DA6B46ECE08D}" type="presOf" srcId="{3FDDA153-C745-46BE-A0B0-F94217A7F27C}" destId="{9240EDCD-FC93-410C-9BF1-1F58A2480638}" srcOrd="0" destOrd="0" presId="urn:microsoft.com/office/officeart/2005/8/layout/default"/>
    <dgm:cxn modelId="{8ED4B931-BCE4-4D0B-9CB4-F5108D51F9B2}" type="presOf" srcId="{89021FAB-AB94-45A3-AB53-D29424B999A4}" destId="{19E92567-96D5-469C-97E0-C93C42003B92}" srcOrd="0" destOrd="0" presId="urn:microsoft.com/office/officeart/2005/8/layout/default"/>
    <dgm:cxn modelId="{4CC84A36-91E1-41A3-BD2E-AB66E5E4F022}" type="presOf" srcId="{8A314EF0-97C2-445A-9B8D-2CDDBCD009CD}" destId="{CC7EC59C-157E-4674-8B9E-FE3E9450A30E}" srcOrd="0" destOrd="0" presId="urn:microsoft.com/office/officeart/2005/8/layout/default"/>
    <dgm:cxn modelId="{8034415F-9FE5-43DB-8968-D684CFFA9644}" srcId="{E9186475-8088-4AFA-AE67-D0E97B78E292}" destId="{375EA6FC-1D62-441F-B760-3AB9B7F11DCB}" srcOrd="1" destOrd="0" parTransId="{23897481-F4E1-40E6-A164-AFCFFF9DE141}" sibTransId="{4152DE9F-34F0-44F1-A4A1-E4F77ADDCCBF}"/>
    <dgm:cxn modelId="{EB70816C-5557-4B5A-9805-9639562F1B5A}" type="presOf" srcId="{E9186475-8088-4AFA-AE67-D0E97B78E292}" destId="{E3853A37-FB0C-4066-89DD-A01477D6DD8D}" srcOrd="0" destOrd="0" presId="urn:microsoft.com/office/officeart/2005/8/layout/default"/>
    <dgm:cxn modelId="{2C8D9EAD-5585-4E7C-8512-A4E27F091B4C}" srcId="{E9186475-8088-4AFA-AE67-D0E97B78E292}" destId="{8A314EF0-97C2-445A-9B8D-2CDDBCD009CD}" srcOrd="0" destOrd="0" parTransId="{6AC61D3B-F1F3-4965-8FB8-84B31C9AE0D1}" sibTransId="{1FA4AD13-ED40-482E-B732-75B45D2F81FA}"/>
    <dgm:cxn modelId="{0E2163EC-72DF-4C6A-B3B9-FC3397097975}" srcId="{E9186475-8088-4AFA-AE67-D0E97B78E292}" destId="{89021FAB-AB94-45A3-AB53-D29424B999A4}" srcOrd="4" destOrd="0" parTransId="{DDA2E45F-8504-4146-AC51-C1C6CB34328B}" sibTransId="{E1354EEB-1B06-4835-ACB4-CEE883E5E24D}"/>
    <dgm:cxn modelId="{476A5FED-A723-4BDE-BA5F-2DD87F3CC7CB}" srcId="{E9186475-8088-4AFA-AE67-D0E97B78E292}" destId="{3FDDA153-C745-46BE-A0B0-F94217A7F27C}" srcOrd="3" destOrd="0" parTransId="{80F8C5AA-4F77-4E89-8B5C-91A013983B5C}" sibTransId="{C89E46FE-48BC-4B83-8994-AD1DBA12AC3F}"/>
    <dgm:cxn modelId="{13FB77F7-0B0E-43B9-AD62-9B80362393AB}" type="presOf" srcId="{375EA6FC-1D62-441F-B760-3AB9B7F11DCB}" destId="{336E4AB6-AD1F-4C10-A479-BFDBA07B701E}" srcOrd="0" destOrd="0" presId="urn:microsoft.com/office/officeart/2005/8/layout/default"/>
    <dgm:cxn modelId="{EDF8F3F7-2BB0-4989-AF87-C7C671EA4E18}" srcId="{E9186475-8088-4AFA-AE67-D0E97B78E292}" destId="{88E94E4F-67D8-43A1-87A6-B99D8F0479FC}" srcOrd="2" destOrd="0" parTransId="{C60400CD-EA85-4C5C-8DBD-562678CC219C}" sibTransId="{0B163436-9AEB-486D-9108-E5902C161548}"/>
    <dgm:cxn modelId="{2FD84AC5-1AB4-4646-816D-65BCEA372320}" type="presParOf" srcId="{E3853A37-FB0C-4066-89DD-A01477D6DD8D}" destId="{CC7EC59C-157E-4674-8B9E-FE3E9450A30E}" srcOrd="0" destOrd="0" presId="urn:microsoft.com/office/officeart/2005/8/layout/default"/>
    <dgm:cxn modelId="{310ADB3F-6907-4B96-98A0-FFBFEBF92120}" type="presParOf" srcId="{E3853A37-FB0C-4066-89DD-A01477D6DD8D}" destId="{424B3436-0C96-434B-8FF9-009D20326799}" srcOrd="1" destOrd="0" presId="urn:microsoft.com/office/officeart/2005/8/layout/default"/>
    <dgm:cxn modelId="{600C2B91-F163-41ED-A073-1679300EF0CC}" type="presParOf" srcId="{E3853A37-FB0C-4066-89DD-A01477D6DD8D}" destId="{336E4AB6-AD1F-4C10-A479-BFDBA07B701E}" srcOrd="2" destOrd="0" presId="urn:microsoft.com/office/officeart/2005/8/layout/default"/>
    <dgm:cxn modelId="{3D437678-A4ED-44D4-A111-37159C3FEA11}" type="presParOf" srcId="{E3853A37-FB0C-4066-89DD-A01477D6DD8D}" destId="{733D94C3-8404-4E5B-8E9C-573806545C57}" srcOrd="3" destOrd="0" presId="urn:microsoft.com/office/officeart/2005/8/layout/default"/>
    <dgm:cxn modelId="{72964036-F579-475E-BBCE-BB10BE2F7935}" type="presParOf" srcId="{E3853A37-FB0C-4066-89DD-A01477D6DD8D}" destId="{5456D75A-1E4E-495D-A7ED-8FA98947436A}" srcOrd="4" destOrd="0" presId="urn:microsoft.com/office/officeart/2005/8/layout/default"/>
    <dgm:cxn modelId="{CBB130B5-8FF0-4B4B-B7C5-03AD37335AFF}" type="presParOf" srcId="{E3853A37-FB0C-4066-89DD-A01477D6DD8D}" destId="{EB183958-6731-48EA-A279-15F9D677E215}" srcOrd="5" destOrd="0" presId="urn:microsoft.com/office/officeart/2005/8/layout/default"/>
    <dgm:cxn modelId="{B1890FA5-41C4-4BF5-BF25-2D60BCE4AEF9}" type="presParOf" srcId="{E3853A37-FB0C-4066-89DD-A01477D6DD8D}" destId="{9240EDCD-FC93-410C-9BF1-1F58A2480638}" srcOrd="6" destOrd="0" presId="urn:microsoft.com/office/officeart/2005/8/layout/default"/>
    <dgm:cxn modelId="{762E4DF7-180F-45AB-99CC-2055EF0FDA2A}" type="presParOf" srcId="{E3853A37-FB0C-4066-89DD-A01477D6DD8D}" destId="{3CB78B1E-0A26-4785-9DA5-0C78DA8612EC}" srcOrd="7" destOrd="0" presId="urn:microsoft.com/office/officeart/2005/8/layout/default"/>
    <dgm:cxn modelId="{92B8A21B-0BCA-41A2-B5BE-D44087B9795F}" type="presParOf" srcId="{E3853A37-FB0C-4066-89DD-A01477D6DD8D}" destId="{19E92567-96D5-469C-97E0-C93C42003B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BBCEB-B3F6-44B8-9FD6-B7D6705CAE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512424F-0D9C-42F0-8B2E-AB6E7AC52CE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1800" dirty="0">
              <a:latin typeface="+mn-lt"/>
            </a:rPr>
            <a:t>VANCOUVER FOUNDATION | $323,092</a:t>
          </a:r>
        </a:p>
      </dgm:t>
    </dgm:pt>
    <dgm:pt modelId="{4FBFCA1A-6EA6-485C-A88D-48FDAE45A65E}" type="parTrans" cxnId="{ECC408D5-A8F9-48F1-9859-DE24D6363300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F363DE84-F85C-429F-B61D-A6E1DAC1A3FA}" type="sibTrans" cxnId="{ECC408D5-A8F9-48F1-9859-DE24D6363300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5DC3B558-39A7-42F2-90D0-BD4903D22988}">
      <dgm:prSet phldrT="[Text]" custT="1"/>
      <dgm:spPr>
        <a:solidFill>
          <a:srgbClr val="E56A54"/>
        </a:solidFill>
      </dgm:spPr>
      <dgm:t>
        <a:bodyPr/>
        <a:lstStyle/>
        <a:p>
          <a:r>
            <a:rPr lang="en-CA" sz="1800" dirty="0">
              <a:latin typeface="+mn-lt"/>
            </a:rPr>
            <a:t>CHARITABLE IMPACT | $2,166</a:t>
          </a:r>
        </a:p>
      </dgm:t>
    </dgm:pt>
    <dgm:pt modelId="{1E0B6E39-60A5-43E8-A834-250229E6F120}" type="parTrans" cxnId="{E7038153-7223-46EE-994B-D1708EBCA707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68D0EA6A-EF9B-45B0-9558-A981E1FAB864}" type="sibTrans" cxnId="{E7038153-7223-46EE-994B-D1708EBCA707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A4E4B89F-8979-4CC5-A03D-E7B54B72E44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1800" dirty="0">
              <a:latin typeface="+mn-lt"/>
            </a:rPr>
            <a:t>GIFTPACT | $43,006</a:t>
          </a:r>
        </a:p>
      </dgm:t>
    </dgm:pt>
    <dgm:pt modelId="{1FF64FA6-202D-4B66-92C1-00555B9D3BA3}" type="parTrans" cxnId="{FF104B84-FDB8-43C8-B053-AFC921AC7051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256D99CC-A92C-4EF8-9FC9-8BDC3A76A716}" type="sibTrans" cxnId="{FF104B84-FDB8-43C8-B053-AFC921AC7051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532A1E6D-E591-4BEF-86FB-70BAD3DE2AE7}">
      <dgm:prSet custT="1"/>
      <dgm:spPr>
        <a:solidFill>
          <a:srgbClr val="ECA154"/>
        </a:solidFill>
      </dgm:spPr>
      <dgm:t>
        <a:bodyPr/>
        <a:lstStyle/>
        <a:p>
          <a:r>
            <a:rPr lang="en-CA" sz="1800" dirty="0">
              <a:latin typeface="+mn-lt"/>
            </a:rPr>
            <a:t>STRATEGIC CHARITABLE GIVING | $139,828</a:t>
          </a:r>
        </a:p>
      </dgm:t>
    </dgm:pt>
    <dgm:pt modelId="{7851DE03-9527-4454-AF69-3498EC1E45C1}" type="parTrans" cxnId="{1AE0A015-4F5A-42E2-B660-73BBA868C23F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D74864D3-99B2-429C-8C93-2D50B8277F0D}" type="sibTrans" cxnId="{1AE0A015-4F5A-42E2-B660-73BBA868C23F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0202A283-5F6A-4B9D-9940-7A931BE122A7}">
      <dgm:prSet custT="1"/>
      <dgm:spPr>
        <a:solidFill>
          <a:srgbClr val="E56A54"/>
        </a:solidFill>
      </dgm:spPr>
      <dgm:t>
        <a:bodyPr/>
        <a:lstStyle/>
        <a:p>
          <a:r>
            <a:rPr lang="en-CA" sz="1800" dirty="0">
              <a:latin typeface="+mn-lt"/>
            </a:rPr>
            <a:t>NICOLA PRIVATE GIVING | $594,539</a:t>
          </a:r>
        </a:p>
      </dgm:t>
    </dgm:pt>
    <dgm:pt modelId="{3CFFEFAD-1165-4D9A-B8FC-2C97B0C9ADEA}" type="parTrans" cxnId="{A66246B3-0F58-4A98-8188-4F950563F72E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D541D4BF-78B4-4406-A058-E925A9AED5BB}" type="sibTrans" cxnId="{A66246B3-0F58-4A98-8188-4F950563F72E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2A805A5F-E269-4B9C-9262-A18B49C9C047}">
      <dgm:prSet custT="1"/>
      <dgm:spPr>
        <a:solidFill>
          <a:srgbClr val="95B3D7"/>
        </a:solidFill>
      </dgm:spPr>
      <dgm:t>
        <a:bodyPr/>
        <a:lstStyle/>
        <a:p>
          <a:r>
            <a:rPr lang="en-CA" sz="1800" dirty="0">
              <a:latin typeface="+mn-lt"/>
            </a:rPr>
            <a:t>GIVEWISE | $74,952</a:t>
          </a:r>
        </a:p>
      </dgm:t>
    </dgm:pt>
    <dgm:pt modelId="{2593C2DC-B0CE-492D-AE7E-4E4DAF3FA282}" type="parTrans" cxnId="{33763AB2-904C-42BC-BF8D-473CAD2CEDB6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200D59F2-FADB-4B38-999B-D0BC7FC3D4E8}" type="sibTrans" cxnId="{33763AB2-904C-42BC-BF8D-473CAD2CEDB6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C1C15E9D-AD9E-49AA-9562-8F6D4DE364ED}">
      <dgm:prSet custT="1"/>
      <dgm:spPr>
        <a:solidFill>
          <a:srgbClr val="7DA1C4"/>
        </a:solidFill>
      </dgm:spPr>
      <dgm:t>
        <a:bodyPr/>
        <a:lstStyle/>
        <a:p>
          <a:r>
            <a:rPr lang="en-CA" sz="1800" dirty="0">
              <a:latin typeface="+mn-lt"/>
            </a:rPr>
            <a:t>PRIVATE GIVING FOUNDATION | $476,852</a:t>
          </a:r>
        </a:p>
      </dgm:t>
    </dgm:pt>
    <dgm:pt modelId="{DDED50B0-B19C-4B90-B35B-9A32BBB373BB}" type="parTrans" cxnId="{FB263D8E-A324-4546-8A01-3C0154462637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443A19C8-94C5-4F6F-8C21-D9467B8D2F2F}" type="sibTrans" cxnId="{FB263D8E-A324-4546-8A01-3C0154462637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51FC8DB0-AC91-4327-B380-37641B103CF2}" type="pres">
      <dgm:prSet presAssocID="{CD8BBCEB-B3F6-44B8-9FD6-B7D6705CAE48}" presName="diagram" presStyleCnt="0">
        <dgm:presLayoutVars>
          <dgm:dir/>
          <dgm:resizeHandles val="exact"/>
        </dgm:presLayoutVars>
      </dgm:prSet>
      <dgm:spPr/>
    </dgm:pt>
    <dgm:pt modelId="{F9F86A1C-E5EF-4B98-8E4F-700AD8CC81DA}" type="pres">
      <dgm:prSet presAssocID="{0512424F-0D9C-42F0-8B2E-AB6E7AC52CE0}" presName="node" presStyleLbl="node1" presStyleIdx="0" presStyleCnt="7" custScaleX="138535">
        <dgm:presLayoutVars>
          <dgm:bulletEnabled val="1"/>
        </dgm:presLayoutVars>
      </dgm:prSet>
      <dgm:spPr/>
    </dgm:pt>
    <dgm:pt modelId="{32C9F066-0C21-4F5A-BA59-A6501939A535}" type="pres">
      <dgm:prSet presAssocID="{F363DE84-F85C-429F-B61D-A6E1DAC1A3FA}" presName="sibTrans" presStyleCnt="0"/>
      <dgm:spPr/>
    </dgm:pt>
    <dgm:pt modelId="{A1EDCFBE-BD49-4A05-B76A-DDC827F001B8}" type="pres">
      <dgm:prSet presAssocID="{0202A283-5F6A-4B9D-9940-7A931BE122A7}" presName="node" presStyleLbl="node1" presStyleIdx="1" presStyleCnt="7" custScaleX="138535">
        <dgm:presLayoutVars>
          <dgm:bulletEnabled val="1"/>
        </dgm:presLayoutVars>
      </dgm:prSet>
      <dgm:spPr/>
    </dgm:pt>
    <dgm:pt modelId="{627943BA-CE86-4E80-87DB-BF8084C193C3}" type="pres">
      <dgm:prSet presAssocID="{D541D4BF-78B4-4406-A058-E925A9AED5BB}" presName="sibTrans" presStyleCnt="0"/>
      <dgm:spPr/>
    </dgm:pt>
    <dgm:pt modelId="{3B9C4363-B087-4FA4-B51E-081FA874F599}" type="pres">
      <dgm:prSet presAssocID="{2A805A5F-E269-4B9C-9262-A18B49C9C047}" presName="node" presStyleLbl="node1" presStyleIdx="2" presStyleCnt="7" custScaleX="138535">
        <dgm:presLayoutVars>
          <dgm:bulletEnabled val="1"/>
        </dgm:presLayoutVars>
      </dgm:prSet>
      <dgm:spPr/>
    </dgm:pt>
    <dgm:pt modelId="{7FAB8366-EC57-4FE4-9DE9-FD2C7BF35D4E}" type="pres">
      <dgm:prSet presAssocID="{200D59F2-FADB-4B38-999B-D0BC7FC3D4E8}" presName="sibTrans" presStyleCnt="0"/>
      <dgm:spPr/>
    </dgm:pt>
    <dgm:pt modelId="{89B74CB9-608B-4529-B96C-7BD2D9BA9856}" type="pres">
      <dgm:prSet presAssocID="{532A1E6D-E591-4BEF-86FB-70BAD3DE2AE7}" presName="node" presStyleLbl="node1" presStyleIdx="3" presStyleCnt="7" custScaleX="138535">
        <dgm:presLayoutVars>
          <dgm:bulletEnabled val="1"/>
        </dgm:presLayoutVars>
      </dgm:prSet>
      <dgm:spPr/>
    </dgm:pt>
    <dgm:pt modelId="{602A5515-BA80-4DDD-ABC0-CCED9B06B6CA}" type="pres">
      <dgm:prSet presAssocID="{D74864D3-99B2-429C-8C93-2D50B8277F0D}" presName="sibTrans" presStyleCnt="0"/>
      <dgm:spPr/>
    </dgm:pt>
    <dgm:pt modelId="{34C0B5F7-D4DA-4311-B45C-032B713DE349}" type="pres">
      <dgm:prSet presAssocID="{C1C15E9D-AD9E-49AA-9562-8F6D4DE364ED}" presName="node" presStyleLbl="node1" presStyleIdx="4" presStyleCnt="7" custScaleX="140563">
        <dgm:presLayoutVars>
          <dgm:bulletEnabled val="1"/>
        </dgm:presLayoutVars>
      </dgm:prSet>
      <dgm:spPr/>
    </dgm:pt>
    <dgm:pt modelId="{65F8A946-ED33-420E-81E4-2BA192560E01}" type="pres">
      <dgm:prSet presAssocID="{443A19C8-94C5-4F6F-8C21-D9467B8D2F2F}" presName="sibTrans" presStyleCnt="0"/>
      <dgm:spPr/>
    </dgm:pt>
    <dgm:pt modelId="{497D7525-D740-4609-AD76-990E150A7329}" type="pres">
      <dgm:prSet presAssocID="{5DC3B558-39A7-42F2-90D0-BD4903D22988}" presName="node" presStyleLbl="node1" presStyleIdx="5" presStyleCnt="7" custScaleX="138535" custLinFactNeighborX="-220" custLinFactNeighborY="-597">
        <dgm:presLayoutVars>
          <dgm:bulletEnabled val="1"/>
        </dgm:presLayoutVars>
      </dgm:prSet>
      <dgm:spPr/>
    </dgm:pt>
    <dgm:pt modelId="{B6F86BE3-7139-4944-B60D-172094A87B73}" type="pres">
      <dgm:prSet presAssocID="{68D0EA6A-EF9B-45B0-9558-A981E1FAB864}" presName="sibTrans" presStyleCnt="0"/>
      <dgm:spPr/>
    </dgm:pt>
    <dgm:pt modelId="{1D9AE080-36BD-4BC1-9931-A89C5C923583}" type="pres">
      <dgm:prSet presAssocID="{A4E4B89F-8979-4CC5-A03D-E7B54B72E446}" presName="node" presStyleLbl="node1" presStyleIdx="6" presStyleCnt="7" custScaleX="138535">
        <dgm:presLayoutVars>
          <dgm:bulletEnabled val="1"/>
        </dgm:presLayoutVars>
      </dgm:prSet>
      <dgm:spPr/>
    </dgm:pt>
  </dgm:ptLst>
  <dgm:cxnLst>
    <dgm:cxn modelId="{B2245D0A-08CF-44F2-A94A-95359F2FCD5B}" type="presOf" srcId="{5DC3B558-39A7-42F2-90D0-BD4903D22988}" destId="{497D7525-D740-4609-AD76-990E150A7329}" srcOrd="0" destOrd="0" presId="urn:microsoft.com/office/officeart/2005/8/layout/default"/>
    <dgm:cxn modelId="{BD5A750B-89CF-4458-AC9D-F96848EB3C00}" type="presOf" srcId="{CD8BBCEB-B3F6-44B8-9FD6-B7D6705CAE48}" destId="{51FC8DB0-AC91-4327-B380-37641B103CF2}" srcOrd="0" destOrd="0" presId="urn:microsoft.com/office/officeart/2005/8/layout/default"/>
    <dgm:cxn modelId="{1AE0A015-4F5A-42E2-B660-73BBA868C23F}" srcId="{CD8BBCEB-B3F6-44B8-9FD6-B7D6705CAE48}" destId="{532A1E6D-E591-4BEF-86FB-70BAD3DE2AE7}" srcOrd="3" destOrd="0" parTransId="{7851DE03-9527-4454-AF69-3498EC1E45C1}" sibTransId="{D74864D3-99B2-429C-8C93-2D50B8277F0D}"/>
    <dgm:cxn modelId="{97C75641-E6F9-4E4A-B29C-746AC16191D2}" type="presOf" srcId="{532A1E6D-E591-4BEF-86FB-70BAD3DE2AE7}" destId="{89B74CB9-608B-4529-B96C-7BD2D9BA9856}" srcOrd="0" destOrd="0" presId="urn:microsoft.com/office/officeart/2005/8/layout/default"/>
    <dgm:cxn modelId="{E7038153-7223-46EE-994B-D1708EBCA707}" srcId="{CD8BBCEB-B3F6-44B8-9FD6-B7D6705CAE48}" destId="{5DC3B558-39A7-42F2-90D0-BD4903D22988}" srcOrd="5" destOrd="0" parTransId="{1E0B6E39-60A5-43E8-A834-250229E6F120}" sibTransId="{68D0EA6A-EF9B-45B0-9558-A981E1FAB864}"/>
    <dgm:cxn modelId="{FF104B84-FDB8-43C8-B053-AFC921AC7051}" srcId="{CD8BBCEB-B3F6-44B8-9FD6-B7D6705CAE48}" destId="{A4E4B89F-8979-4CC5-A03D-E7B54B72E446}" srcOrd="6" destOrd="0" parTransId="{1FF64FA6-202D-4B66-92C1-00555B9D3BA3}" sibTransId="{256D99CC-A92C-4EF8-9FC9-8BDC3A76A716}"/>
    <dgm:cxn modelId="{FB263D8E-A324-4546-8A01-3C0154462637}" srcId="{CD8BBCEB-B3F6-44B8-9FD6-B7D6705CAE48}" destId="{C1C15E9D-AD9E-49AA-9562-8F6D4DE364ED}" srcOrd="4" destOrd="0" parTransId="{DDED50B0-B19C-4B90-B35B-9A32BBB373BB}" sibTransId="{443A19C8-94C5-4F6F-8C21-D9467B8D2F2F}"/>
    <dgm:cxn modelId="{D70A4A95-D891-4F89-BF5A-D930D44B6681}" type="presOf" srcId="{2A805A5F-E269-4B9C-9262-A18B49C9C047}" destId="{3B9C4363-B087-4FA4-B51E-081FA874F599}" srcOrd="0" destOrd="0" presId="urn:microsoft.com/office/officeart/2005/8/layout/default"/>
    <dgm:cxn modelId="{33763AB2-904C-42BC-BF8D-473CAD2CEDB6}" srcId="{CD8BBCEB-B3F6-44B8-9FD6-B7D6705CAE48}" destId="{2A805A5F-E269-4B9C-9262-A18B49C9C047}" srcOrd="2" destOrd="0" parTransId="{2593C2DC-B0CE-492D-AE7E-4E4DAF3FA282}" sibTransId="{200D59F2-FADB-4B38-999B-D0BC7FC3D4E8}"/>
    <dgm:cxn modelId="{A66246B3-0F58-4A98-8188-4F950563F72E}" srcId="{CD8BBCEB-B3F6-44B8-9FD6-B7D6705CAE48}" destId="{0202A283-5F6A-4B9D-9940-7A931BE122A7}" srcOrd="1" destOrd="0" parTransId="{3CFFEFAD-1165-4D9A-B8FC-2C97B0C9ADEA}" sibTransId="{D541D4BF-78B4-4406-A058-E925A9AED5BB}"/>
    <dgm:cxn modelId="{79AF7BC1-FD95-4A34-A192-50211653DD71}" type="presOf" srcId="{0512424F-0D9C-42F0-8B2E-AB6E7AC52CE0}" destId="{F9F86A1C-E5EF-4B98-8E4F-700AD8CC81DA}" srcOrd="0" destOrd="0" presId="urn:microsoft.com/office/officeart/2005/8/layout/default"/>
    <dgm:cxn modelId="{071E72D1-08AB-490D-ABA4-7D362A221D05}" type="presOf" srcId="{0202A283-5F6A-4B9D-9940-7A931BE122A7}" destId="{A1EDCFBE-BD49-4A05-B76A-DDC827F001B8}" srcOrd="0" destOrd="0" presId="urn:microsoft.com/office/officeart/2005/8/layout/default"/>
    <dgm:cxn modelId="{ECC408D5-A8F9-48F1-9859-DE24D6363300}" srcId="{CD8BBCEB-B3F6-44B8-9FD6-B7D6705CAE48}" destId="{0512424F-0D9C-42F0-8B2E-AB6E7AC52CE0}" srcOrd="0" destOrd="0" parTransId="{4FBFCA1A-6EA6-485C-A88D-48FDAE45A65E}" sibTransId="{F363DE84-F85C-429F-B61D-A6E1DAC1A3FA}"/>
    <dgm:cxn modelId="{1316B9D7-29E3-4587-9025-24CA8B5DFAD4}" type="presOf" srcId="{C1C15E9D-AD9E-49AA-9562-8F6D4DE364ED}" destId="{34C0B5F7-D4DA-4311-B45C-032B713DE349}" srcOrd="0" destOrd="0" presId="urn:microsoft.com/office/officeart/2005/8/layout/default"/>
    <dgm:cxn modelId="{C3CB91F1-FF66-4333-A41E-EE1EA396145B}" type="presOf" srcId="{A4E4B89F-8979-4CC5-A03D-E7B54B72E446}" destId="{1D9AE080-36BD-4BC1-9931-A89C5C923583}" srcOrd="0" destOrd="0" presId="urn:microsoft.com/office/officeart/2005/8/layout/default"/>
    <dgm:cxn modelId="{B100ED31-A94A-4E6F-904C-83787B3CB989}" type="presParOf" srcId="{51FC8DB0-AC91-4327-B380-37641B103CF2}" destId="{F9F86A1C-E5EF-4B98-8E4F-700AD8CC81DA}" srcOrd="0" destOrd="0" presId="urn:microsoft.com/office/officeart/2005/8/layout/default"/>
    <dgm:cxn modelId="{36C89BCA-067F-46BC-80A2-9B82F101170C}" type="presParOf" srcId="{51FC8DB0-AC91-4327-B380-37641B103CF2}" destId="{32C9F066-0C21-4F5A-BA59-A6501939A535}" srcOrd="1" destOrd="0" presId="urn:microsoft.com/office/officeart/2005/8/layout/default"/>
    <dgm:cxn modelId="{FB5D0B9C-BD17-43C6-B8D9-38861EBB25EB}" type="presParOf" srcId="{51FC8DB0-AC91-4327-B380-37641B103CF2}" destId="{A1EDCFBE-BD49-4A05-B76A-DDC827F001B8}" srcOrd="2" destOrd="0" presId="urn:microsoft.com/office/officeart/2005/8/layout/default"/>
    <dgm:cxn modelId="{AC325B02-F72A-46E0-B226-D29334091567}" type="presParOf" srcId="{51FC8DB0-AC91-4327-B380-37641B103CF2}" destId="{627943BA-CE86-4E80-87DB-BF8084C193C3}" srcOrd="3" destOrd="0" presId="urn:microsoft.com/office/officeart/2005/8/layout/default"/>
    <dgm:cxn modelId="{6BBD1DA4-8AE7-499B-99DB-A0FF51F2E642}" type="presParOf" srcId="{51FC8DB0-AC91-4327-B380-37641B103CF2}" destId="{3B9C4363-B087-4FA4-B51E-081FA874F599}" srcOrd="4" destOrd="0" presId="urn:microsoft.com/office/officeart/2005/8/layout/default"/>
    <dgm:cxn modelId="{53DBA1DB-241F-4C73-82A3-BCD3136E8013}" type="presParOf" srcId="{51FC8DB0-AC91-4327-B380-37641B103CF2}" destId="{7FAB8366-EC57-4FE4-9DE9-FD2C7BF35D4E}" srcOrd="5" destOrd="0" presId="urn:microsoft.com/office/officeart/2005/8/layout/default"/>
    <dgm:cxn modelId="{3D3CAD22-AF78-4C83-B7D7-571EFDFC9CA4}" type="presParOf" srcId="{51FC8DB0-AC91-4327-B380-37641B103CF2}" destId="{89B74CB9-608B-4529-B96C-7BD2D9BA9856}" srcOrd="6" destOrd="0" presId="urn:microsoft.com/office/officeart/2005/8/layout/default"/>
    <dgm:cxn modelId="{B0C31267-16E2-4AF3-9AB3-63F7CE4D91FE}" type="presParOf" srcId="{51FC8DB0-AC91-4327-B380-37641B103CF2}" destId="{602A5515-BA80-4DDD-ABC0-CCED9B06B6CA}" srcOrd="7" destOrd="0" presId="urn:microsoft.com/office/officeart/2005/8/layout/default"/>
    <dgm:cxn modelId="{2A17F9F1-158C-499B-B4F1-43CCB7507F57}" type="presParOf" srcId="{51FC8DB0-AC91-4327-B380-37641B103CF2}" destId="{34C0B5F7-D4DA-4311-B45C-032B713DE349}" srcOrd="8" destOrd="0" presId="urn:microsoft.com/office/officeart/2005/8/layout/default"/>
    <dgm:cxn modelId="{88CE4A08-2D6E-44C5-AB8E-3BC9D631E909}" type="presParOf" srcId="{51FC8DB0-AC91-4327-B380-37641B103CF2}" destId="{65F8A946-ED33-420E-81E4-2BA192560E01}" srcOrd="9" destOrd="0" presId="urn:microsoft.com/office/officeart/2005/8/layout/default"/>
    <dgm:cxn modelId="{F32FEA11-6722-4C64-B798-DA6E550F6C50}" type="presParOf" srcId="{51FC8DB0-AC91-4327-B380-37641B103CF2}" destId="{497D7525-D740-4609-AD76-990E150A7329}" srcOrd="10" destOrd="0" presId="urn:microsoft.com/office/officeart/2005/8/layout/default"/>
    <dgm:cxn modelId="{218A5979-D43A-46CB-9C68-24248589B935}" type="presParOf" srcId="{51FC8DB0-AC91-4327-B380-37641B103CF2}" destId="{B6F86BE3-7139-4944-B60D-172094A87B73}" srcOrd="11" destOrd="0" presId="urn:microsoft.com/office/officeart/2005/8/layout/default"/>
    <dgm:cxn modelId="{02596A05-2897-4EB9-B600-9AC15BC667A7}" type="presParOf" srcId="{51FC8DB0-AC91-4327-B380-37641B103CF2}" destId="{1D9AE080-36BD-4BC1-9931-A89C5C923583}" srcOrd="12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4DCB1-677A-4B55-BED2-4D2BB4601FA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0C7712E-96B8-4304-9E21-0E18A0474618}">
      <dgm:prSet phldrT="[Text]" custT="1"/>
      <dgm:spPr>
        <a:ln>
          <a:solidFill>
            <a:srgbClr val="333F48"/>
          </a:solidFill>
        </a:ln>
      </dgm:spPr>
      <dgm:t>
        <a:bodyPr/>
        <a:lstStyle/>
        <a:p>
          <a:r>
            <a:rPr lang="en-CA" sz="3600" dirty="0"/>
            <a:t>$1.4B</a:t>
          </a:r>
        </a:p>
      </dgm:t>
    </dgm:pt>
    <dgm:pt modelId="{CE1925D0-02E7-461A-BCF9-BD914B4588F1}" type="parTrans" cxnId="{6E1E116B-5AF4-405B-8FDB-B73C073C62DB}">
      <dgm:prSet/>
      <dgm:spPr/>
      <dgm:t>
        <a:bodyPr/>
        <a:lstStyle/>
        <a:p>
          <a:endParaRPr lang="en-CA"/>
        </a:p>
      </dgm:t>
    </dgm:pt>
    <dgm:pt modelId="{C7764D03-CE64-4CAC-A37B-85740D31E8FE}" type="sibTrans" cxnId="{6E1E116B-5AF4-405B-8FDB-B73C073C62DB}">
      <dgm:prSet/>
      <dgm:spPr/>
      <dgm:t>
        <a:bodyPr/>
        <a:lstStyle/>
        <a:p>
          <a:endParaRPr lang="en-CA"/>
        </a:p>
      </dgm:t>
    </dgm:pt>
    <dgm:pt modelId="{85883E3E-C28E-49C2-B126-9267D1C504EE}">
      <dgm:prSet phldrT="[Text]"/>
      <dgm:spPr>
        <a:ln>
          <a:solidFill>
            <a:srgbClr val="E56A54"/>
          </a:solidFill>
        </a:ln>
      </dgm:spPr>
      <dgm:t>
        <a:bodyPr/>
        <a:lstStyle/>
        <a:p>
          <a:r>
            <a:rPr lang="en-CA" dirty="0"/>
            <a:t>$8.5B</a:t>
          </a:r>
        </a:p>
      </dgm:t>
    </dgm:pt>
    <dgm:pt modelId="{3E01DCE1-17FC-49E9-9207-532F4BFB948F}" type="parTrans" cxnId="{866A8B60-4F07-45C1-BC45-F4D5058DCE59}">
      <dgm:prSet/>
      <dgm:spPr/>
      <dgm:t>
        <a:bodyPr/>
        <a:lstStyle/>
        <a:p>
          <a:endParaRPr lang="en-CA"/>
        </a:p>
      </dgm:t>
    </dgm:pt>
    <dgm:pt modelId="{70720ECB-CC3E-44D3-828E-6070AB264273}" type="sibTrans" cxnId="{866A8B60-4F07-45C1-BC45-F4D5058DCE59}">
      <dgm:prSet/>
      <dgm:spPr/>
      <dgm:t>
        <a:bodyPr/>
        <a:lstStyle/>
        <a:p>
          <a:endParaRPr lang="en-CA"/>
        </a:p>
      </dgm:t>
    </dgm:pt>
    <dgm:pt modelId="{C9DBEDD7-2C25-4710-80F3-AFD54584E7A7}">
      <dgm:prSet phldrT="[Text]"/>
      <dgm:spPr>
        <a:ln>
          <a:solidFill>
            <a:srgbClr val="2AD2C9"/>
          </a:solidFill>
        </a:ln>
      </dgm:spPr>
      <dgm:t>
        <a:bodyPr/>
        <a:lstStyle/>
        <a:p>
          <a:r>
            <a:rPr lang="en-CA" b="1" dirty="0"/>
            <a:t>$12.5B</a:t>
          </a:r>
        </a:p>
      </dgm:t>
    </dgm:pt>
    <dgm:pt modelId="{B2CCB4E8-E606-4911-8AAB-15939F90A580}" type="parTrans" cxnId="{E476BCC7-1112-4ECD-A330-9E3F5FEA1D83}">
      <dgm:prSet/>
      <dgm:spPr/>
      <dgm:t>
        <a:bodyPr/>
        <a:lstStyle/>
        <a:p>
          <a:endParaRPr lang="en-CA"/>
        </a:p>
      </dgm:t>
    </dgm:pt>
    <dgm:pt modelId="{E15F69DB-36ED-413C-9F04-7498CA2E70D7}" type="sibTrans" cxnId="{E476BCC7-1112-4ECD-A330-9E3F5FEA1D83}">
      <dgm:prSet/>
      <dgm:spPr/>
      <dgm:t>
        <a:bodyPr/>
        <a:lstStyle/>
        <a:p>
          <a:endParaRPr lang="en-CA"/>
        </a:p>
      </dgm:t>
    </dgm:pt>
    <dgm:pt modelId="{F15D5AD4-88C1-40A0-A648-AFF445D6D3DB}" type="pres">
      <dgm:prSet presAssocID="{A4E4DCB1-677A-4B55-BED2-4D2BB4601FA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392EE4E-7D54-41B0-8A55-C6FA84E3562F}" type="pres">
      <dgm:prSet presAssocID="{C9DBEDD7-2C25-4710-80F3-AFD54584E7A7}" presName="Accent3" presStyleCnt="0"/>
      <dgm:spPr/>
    </dgm:pt>
    <dgm:pt modelId="{7C7C54AA-B12B-4247-977D-F9C9BA37BB12}" type="pres">
      <dgm:prSet presAssocID="{C9DBEDD7-2C25-4710-80F3-AFD54584E7A7}" presName="Accent" presStyleLbl="node1" presStyleIdx="0" presStyleCnt="3"/>
      <dgm:spPr>
        <a:solidFill>
          <a:srgbClr val="2AD2C9"/>
        </a:solidFill>
        <a:ln>
          <a:solidFill>
            <a:srgbClr val="2AD2C9"/>
          </a:solidFill>
        </a:ln>
      </dgm:spPr>
    </dgm:pt>
    <dgm:pt modelId="{92B9DC86-2C54-42EE-9051-DEADF028AE00}" type="pres">
      <dgm:prSet presAssocID="{C9DBEDD7-2C25-4710-80F3-AFD54584E7A7}" presName="ParentBackground3" presStyleCnt="0"/>
      <dgm:spPr/>
    </dgm:pt>
    <dgm:pt modelId="{95ACA5ED-8842-4CA0-AAD2-247899DF2988}" type="pres">
      <dgm:prSet presAssocID="{C9DBEDD7-2C25-4710-80F3-AFD54584E7A7}" presName="ParentBackground" presStyleLbl="fgAcc1" presStyleIdx="0" presStyleCnt="3"/>
      <dgm:spPr/>
    </dgm:pt>
    <dgm:pt modelId="{83CEDDC8-9FBB-4C54-B100-06ADFC128489}" type="pres">
      <dgm:prSet presAssocID="{C9DBEDD7-2C25-4710-80F3-AFD54584E7A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9DA3821-CF0E-49D3-9AFA-391E7F4F4E6A}" type="pres">
      <dgm:prSet presAssocID="{85883E3E-C28E-49C2-B126-9267D1C504EE}" presName="Accent2" presStyleCnt="0"/>
      <dgm:spPr/>
    </dgm:pt>
    <dgm:pt modelId="{0067026A-C4C3-47C2-8DFF-74AD4ACB186E}" type="pres">
      <dgm:prSet presAssocID="{85883E3E-C28E-49C2-B126-9267D1C504EE}" presName="Accent" presStyleLbl="node1" presStyleIdx="1" presStyleCnt="3"/>
      <dgm:spPr>
        <a:solidFill>
          <a:srgbClr val="E56A54"/>
        </a:solidFill>
      </dgm:spPr>
    </dgm:pt>
    <dgm:pt modelId="{7835CC95-C4F7-4BD8-9878-F2A4777339DD}" type="pres">
      <dgm:prSet presAssocID="{85883E3E-C28E-49C2-B126-9267D1C504EE}" presName="ParentBackground2" presStyleCnt="0"/>
      <dgm:spPr/>
    </dgm:pt>
    <dgm:pt modelId="{685005FD-30E4-41EF-B3B8-355DF45940F5}" type="pres">
      <dgm:prSet presAssocID="{85883E3E-C28E-49C2-B126-9267D1C504EE}" presName="ParentBackground" presStyleLbl="fgAcc1" presStyleIdx="1" presStyleCnt="3"/>
      <dgm:spPr/>
    </dgm:pt>
    <dgm:pt modelId="{FA616099-AAFD-4CB5-86AA-342278C3AE06}" type="pres">
      <dgm:prSet presAssocID="{85883E3E-C28E-49C2-B126-9267D1C504E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E04B031-A6AD-431A-A515-6FCCF2526F45}" type="pres">
      <dgm:prSet presAssocID="{E0C7712E-96B8-4304-9E21-0E18A0474618}" presName="Accent1" presStyleCnt="0"/>
      <dgm:spPr/>
    </dgm:pt>
    <dgm:pt modelId="{0870E2B6-6BC9-42CA-8691-947F2527FA7B}" type="pres">
      <dgm:prSet presAssocID="{E0C7712E-96B8-4304-9E21-0E18A0474618}" presName="Accent" presStyleLbl="node1" presStyleIdx="2" presStyleCnt="3"/>
      <dgm:spPr>
        <a:solidFill>
          <a:schemeClr val="accent1">
            <a:lumMod val="50000"/>
          </a:schemeClr>
        </a:solidFill>
      </dgm:spPr>
    </dgm:pt>
    <dgm:pt modelId="{F0130532-0D29-48D8-96CD-EECBC2B41FA7}" type="pres">
      <dgm:prSet presAssocID="{E0C7712E-96B8-4304-9E21-0E18A0474618}" presName="ParentBackground1" presStyleCnt="0"/>
      <dgm:spPr/>
    </dgm:pt>
    <dgm:pt modelId="{80E94D16-A4F4-4116-84BF-E0CD0CA8CD50}" type="pres">
      <dgm:prSet presAssocID="{E0C7712E-96B8-4304-9E21-0E18A0474618}" presName="ParentBackground" presStyleLbl="fgAcc1" presStyleIdx="2" presStyleCnt="3"/>
      <dgm:spPr/>
    </dgm:pt>
    <dgm:pt modelId="{849C14BC-0CB3-47C3-B210-6287BA09CB0A}" type="pres">
      <dgm:prSet presAssocID="{E0C7712E-96B8-4304-9E21-0E18A047461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E9FC705-5971-472D-9116-7061C6E47B6E}" type="presOf" srcId="{A4E4DCB1-677A-4B55-BED2-4D2BB4601FA1}" destId="{F15D5AD4-88C1-40A0-A648-AFF445D6D3DB}" srcOrd="0" destOrd="0" presId="urn:microsoft.com/office/officeart/2011/layout/CircleProcess"/>
    <dgm:cxn modelId="{39E3C70C-353B-47E4-9B96-F8E7FD13C8AC}" type="presOf" srcId="{E0C7712E-96B8-4304-9E21-0E18A0474618}" destId="{80E94D16-A4F4-4116-84BF-E0CD0CA8CD50}" srcOrd="0" destOrd="0" presId="urn:microsoft.com/office/officeart/2011/layout/CircleProcess"/>
    <dgm:cxn modelId="{6AFB2C1D-AB57-4D2F-9C8B-162993033A9D}" type="presOf" srcId="{85883E3E-C28E-49C2-B126-9267D1C504EE}" destId="{685005FD-30E4-41EF-B3B8-355DF45940F5}" srcOrd="0" destOrd="0" presId="urn:microsoft.com/office/officeart/2011/layout/CircleProcess"/>
    <dgm:cxn modelId="{60582621-9A21-433E-8383-8D896EC7701C}" type="presOf" srcId="{E0C7712E-96B8-4304-9E21-0E18A0474618}" destId="{849C14BC-0CB3-47C3-B210-6287BA09CB0A}" srcOrd="1" destOrd="0" presId="urn:microsoft.com/office/officeart/2011/layout/CircleProcess"/>
    <dgm:cxn modelId="{866A8B60-4F07-45C1-BC45-F4D5058DCE59}" srcId="{A4E4DCB1-677A-4B55-BED2-4D2BB4601FA1}" destId="{85883E3E-C28E-49C2-B126-9267D1C504EE}" srcOrd="1" destOrd="0" parTransId="{3E01DCE1-17FC-49E9-9207-532F4BFB948F}" sibTransId="{70720ECB-CC3E-44D3-828E-6070AB264273}"/>
    <dgm:cxn modelId="{10737564-FFFB-4F82-B829-2FEBB5ACD2F9}" type="presOf" srcId="{85883E3E-C28E-49C2-B126-9267D1C504EE}" destId="{FA616099-AAFD-4CB5-86AA-342278C3AE06}" srcOrd="1" destOrd="0" presId="urn:microsoft.com/office/officeart/2011/layout/CircleProcess"/>
    <dgm:cxn modelId="{6E1E116B-5AF4-405B-8FDB-B73C073C62DB}" srcId="{A4E4DCB1-677A-4B55-BED2-4D2BB4601FA1}" destId="{E0C7712E-96B8-4304-9E21-0E18A0474618}" srcOrd="0" destOrd="0" parTransId="{CE1925D0-02E7-461A-BCF9-BD914B4588F1}" sibTransId="{C7764D03-CE64-4CAC-A37B-85740D31E8FE}"/>
    <dgm:cxn modelId="{EAD6E1C1-4CB5-4E40-A110-8AD95B2354EE}" type="presOf" srcId="{C9DBEDD7-2C25-4710-80F3-AFD54584E7A7}" destId="{83CEDDC8-9FBB-4C54-B100-06ADFC128489}" srcOrd="1" destOrd="0" presId="urn:microsoft.com/office/officeart/2011/layout/CircleProcess"/>
    <dgm:cxn modelId="{E476BCC7-1112-4ECD-A330-9E3F5FEA1D83}" srcId="{A4E4DCB1-677A-4B55-BED2-4D2BB4601FA1}" destId="{C9DBEDD7-2C25-4710-80F3-AFD54584E7A7}" srcOrd="2" destOrd="0" parTransId="{B2CCB4E8-E606-4911-8AAB-15939F90A580}" sibTransId="{E15F69DB-36ED-413C-9F04-7498CA2E70D7}"/>
    <dgm:cxn modelId="{934371FC-76E5-42DF-9EE6-F834BAD6E17B}" type="presOf" srcId="{C9DBEDD7-2C25-4710-80F3-AFD54584E7A7}" destId="{95ACA5ED-8842-4CA0-AAD2-247899DF2988}" srcOrd="0" destOrd="0" presId="urn:microsoft.com/office/officeart/2011/layout/CircleProcess"/>
    <dgm:cxn modelId="{B485D971-8A1F-4B2A-9C71-80791870272F}" type="presParOf" srcId="{F15D5AD4-88C1-40A0-A648-AFF445D6D3DB}" destId="{5392EE4E-7D54-41B0-8A55-C6FA84E3562F}" srcOrd="0" destOrd="0" presId="urn:microsoft.com/office/officeart/2011/layout/CircleProcess"/>
    <dgm:cxn modelId="{B98A7974-39C1-4124-8DB0-67E693D1E673}" type="presParOf" srcId="{5392EE4E-7D54-41B0-8A55-C6FA84E3562F}" destId="{7C7C54AA-B12B-4247-977D-F9C9BA37BB12}" srcOrd="0" destOrd="0" presId="urn:microsoft.com/office/officeart/2011/layout/CircleProcess"/>
    <dgm:cxn modelId="{B69C7948-DE7B-42FC-9733-98FF568F6359}" type="presParOf" srcId="{F15D5AD4-88C1-40A0-A648-AFF445D6D3DB}" destId="{92B9DC86-2C54-42EE-9051-DEADF028AE00}" srcOrd="1" destOrd="0" presId="urn:microsoft.com/office/officeart/2011/layout/CircleProcess"/>
    <dgm:cxn modelId="{B2B0693F-D59E-4E7B-A3A2-330624FCB9AD}" type="presParOf" srcId="{92B9DC86-2C54-42EE-9051-DEADF028AE00}" destId="{95ACA5ED-8842-4CA0-AAD2-247899DF2988}" srcOrd="0" destOrd="0" presId="urn:microsoft.com/office/officeart/2011/layout/CircleProcess"/>
    <dgm:cxn modelId="{725058BB-91B9-44F6-BC26-D8CEBC804128}" type="presParOf" srcId="{F15D5AD4-88C1-40A0-A648-AFF445D6D3DB}" destId="{83CEDDC8-9FBB-4C54-B100-06ADFC128489}" srcOrd="2" destOrd="0" presId="urn:microsoft.com/office/officeart/2011/layout/CircleProcess"/>
    <dgm:cxn modelId="{41654F11-E8C7-476B-9313-4662BF72F67C}" type="presParOf" srcId="{F15D5AD4-88C1-40A0-A648-AFF445D6D3DB}" destId="{19DA3821-CF0E-49D3-9AFA-391E7F4F4E6A}" srcOrd="3" destOrd="0" presId="urn:microsoft.com/office/officeart/2011/layout/CircleProcess"/>
    <dgm:cxn modelId="{86E6FD8B-87DF-4904-8AF9-457EB1427EF0}" type="presParOf" srcId="{19DA3821-CF0E-49D3-9AFA-391E7F4F4E6A}" destId="{0067026A-C4C3-47C2-8DFF-74AD4ACB186E}" srcOrd="0" destOrd="0" presId="urn:microsoft.com/office/officeart/2011/layout/CircleProcess"/>
    <dgm:cxn modelId="{3BC06335-5FE9-422E-8929-242A6D2AB6FE}" type="presParOf" srcId="{F15D5AD4-88C1-40A0-A648-AFF445D6D3DB}" destId="{7835CC95-C4F7-4BD8-9878-F2A4777339DD}" srcOrd="4" destOrd="0" presId="urn:microsoft.com/office/officeart/2011/layout/CircleProcess"/>
    <dgm:cxn modelId="{AAC00593-D6E4-44B3-BF1A-770BE2B74946}" type="presParOf" srcId="{7835CC95-C4F7-4BD8-9878-F2A4777339DD}" destId="{685005FD-30E4-41EF-B3B8-355DF45940F5}" srcOrd="0" destOrd="0" presId="urn:microsoft.com/office/officeart/2011/layout/CircleProcess"/>
    <dgm:cxn modelId="{8439A92B-4F39-49B9-973E-9934105BDBFE}" type="presParOf" srcId="{F15D5AD4-88C1-40A0-A648-AFF445D6D3DB}" destId="{FA616099-AAFD-4CB5-86AA-342278C3AE06}" srcOrd="5" destOrd="0" presId="urn:microsoft.com/office/officeart/2011/layout/CircleProcess"/>
    <dgm:cxn modelId="{70DA3902-BB70-42BE-A3CE-9F14B038E985}" type="presParOf" srcId="{F15D5AD4-88C1-40A0-A648-AFF445D6D3DB}" destId="{EE04B031-A6AD-431A-A515-6FCCF2526F45}" srcOrd="6" destOrd="0" presId="urn:microsoft.com/office/officeart/2011/layout/CircleProcess"/>
    <dgm:cxn modelId="{80BF1653-2649-4489-8F6E-24F68269398C}" type="presParOf" srcId="{EE04B031-A6AD-431A-A515-6FCCF2526F45}" destId="{0870E2B6-6BC9-42CA-8691-947F2527FA7B}" srcOrd="0" destOrd="0" presId="urn:microsoft.com/office/officeart/2011/layout/CircleProcess"/>
    <dgm:cxn modelId="{F94BD02C-A935-431D-846D-593E29E77150}" type="presParOf" srcId="{F15D5AD4-88C1-40A0-A648-AFF445D6D3DB}" destId="{F0130532-0D29-48D8-96CD-EECBC2B41FA7}" srcOrd="7" destOrd="0" presId="urn:microsoft.com/office/officeart/2011/layout/CircleProcess"/>
    <dgm:cxn modelId="{9E1D69F0-94E5-4EB0-9A2C-61058EC5E0DC}" type="presParOf" srcId="{F0130532-0D29-48D8-96CD-EECBC2B41FA7}" destId="{80E94D16-A4F4-4116-84BF-E0CD0CA8CD50}" srcOrd="0" destOrd="0" presId="urn:microsoft.com/office/officeart/2011/layout/CircleProcess"/>
    <dgm:cxn modelId="{06270AEC-865D-46E4-8630-05FB39FE838B}" type="presParOf" srcId="{F15D5AD4-88C1-40A0-A648-AFF445D6D3DB}" destId="{849C14BC-0CB3-47C3-B210-6287BA09CB0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BF852-8E05-45C9-B0E3-973F45DEBC16}">
      <dsp:nvSpPr>
        <dsp:cNvPr id="0" name=""/>
        <dsp:cNvSpPr/>
      </dsp:nvSpPr>
      <dsp:spPr>
        <a:xfrm rot="16200000">
          <a:off x="-611585" y="612516"/>
          <a:ext cx="3643993" cy="2418960"/>
        </a:xfrm>
        <a:prstGeom prst="flowChartManualOperation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62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>
              <a:latin typeface="Cambria" panose="02040503050406030204" pitchFamily="18" charset="0"/>
              <a:ea typeface="Cambria" panose="02040503050406030204" pitchFamily="18" charset="0"/>
            </a:rPr>
            <a:t>While only 2.4% of donors use DAFs…</a:t>
          </a:r>
        </a:p>
      </dsp:txBody>
      <dsp:txXfrm rot="5400000">
        <a:off x="932" y="728798"/>
        <a:ext cx="2418960" cy="2186395"/>
      </dsp:txXfrm>
    </dsp:sp>
    <dsp:sp modelId="{62A82319-BB9B-4416-B85D-06F74C776E97}">
      <dsp:nvSpPr>
        <dsp:cNvPr id="0" name=""/>
        <dsp:cNvSpPr/>
      </dsp:nvSpPr>
      <dsp:spPr>
        <a:xfrm rot="16200000">
          <a:off x="1988796" y="612516"/>
          <a:ext cx="3643993" cy="2418960"/>
        </a:xfrm>
        <a:prstGeom prst="flowChartManualOperation">
          <a:avLst/>
        </a:prstGeom>
        <a:solidFill>
          <a:srgbClr val="2AD2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62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>
              <a:latin typeface="Cambria" panose="02040503050406030204" pitchFamily="18" charset="0"/>
              <a:ea typeface="Cambria" panose="02040503050406030204" pitchFamily="18" charset="0"/>
            </a:rPr>
            <a:t>…DAF grants are up 35% annually from 2019-2021…</a:t>
          </a:r>
          <a:r>
            <a:rPr lang="en-CA" sz="2700" kern="1200" dirty="0"/>
            <a:t> </a:t>
          </a:r>
        </a:p>
      </dsp:txBody>
      <dsp:txXfrm rot="5400000">
        <a:off x="2601313" y="728798"/>
        <a:ext cx="2418960" cy="2186395"/>
      </dsp:txXfrm>
    </dsp:sp>
    <dsp:sp modelId="{56C9C30C-5007-414D-9607-D1D9C9B6ED9A}">
      <dsp:nvSpPr>
        <dsp:cNvPr id="0" name=""/>
        <dsp:cNvSpPr/>
      </dsp:nvSpPr>
      <dsp:spPr>
        <a:xfrm rot="16200000">
          <a:off x="4589178" y="612516"/>
          <a:ext cx="3643993" cy="2418960"/>
        </a:xfrm>
        <a:prstGeom prst="flowChartManualOperation">
          <a:avLst/>
        </a:prstGeom>
        <a:solidFill>
          <a:srgbClr val="2AD2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62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>
              <a:latin typeface="Cambria" panose="02040503050406030204" pitchFamily="18" charset="0"/>
              <a:ea typeface="Cambria" panose="02040503050406030204" pitchFamily="18" charset="0"/>
            </a:rPr>
            <a:t>…and DAF donations were 9.8% of total donations in 2021. </a:t>
          </a:r>
        </a:p>
      </dsp:txBody>
      <dsp:txXfrm rot="5400000">
        <a:off x="5201695" y="728798"/>
        <a:ext cx="2418960" cy="2186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C59C-157E-4674-8B9E-FE3E9450A30E}">
      <dsp:nvSpPr>
        <dsp:cNvPr id="0" name=""/>
        <dsp:cNvSpPr/>
      </dsp:nvSpPr>
      <dsp:spPr>
        <a:xfrm>
          <a:off x="1048337" y="260997"/>
          <a:ext cx="2934574" cy="132637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T3010 Filings</a:t>
          </a:r>
        </a:p>
      </dsp:txBody>
      <dsp:txXfrm>
        <a:off x="1048337" y="260997"/>
        <a:ext cx="2934574" cy="1326371"/>
      </dsp:txXfrm>
    </dsp:sp>
    <dsp:sp modelId="{336E4AB6-AD1F-4C10-A479-BFDBA07B701E}">
      <dsp:nvSpPr>
        <dsp:cNvPr id="0" name=""/>
        <dsp:cNvSpPr/>
      </dsp:nvSpPr>
      <dsp:spPr>
        <a:xfrm>
          <a:off x="4203973" y="260997"/>
          <a:ext cx="2934574" cy="1326371"/>
        </a:xfrm>
        <a:prstGeom prst="rect">
          <a:avLst/>
        </a:prstGeom>
        <a:solidFill>
          <a:srgbClr val="2F52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Annual Reports and Audited Statements</a:t>
          </a:r>
        </a:p>
      </dsp:txBody>
      <dsp:txXfrm>
        <a:off x="4203973" y="260997"/>
        <a:ext cx="2934574" cy="1326371"/>
      </dsp:txXfrm>
    </dsp:sp>
    <dsp:sp modelId="{5456D75A-1E4E-495D-A7ED-8FA98947436A}">
      <dsp:nvSpPr>
        <dsp:cNvPr id="0" name=""/>
        <dsp:cNvSpPr/>
      </dsp:nvSpPr>
      <dsp:spPr>
        <a:xfrm>
          <a:off x="492" y="1808430"/>
          <a:ext cx="2598582" cy="132637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Major Survey of Foundations</a:t>
          </a:r>
        </a:p>
      </dsp:txBody>
      <dsp:txXfrm>
        <a:off x="492" y="1808430"/>
        <a:ext cx="2598582" cy="1326371"/>
      </dsp:txXfrm>
    </dsp:sp>
    <dsp:sp modelId="{9240EDCD-FC93-410C-9BF1-1F58A2480638}">
      <dsp:nvSpPr>
        <dsp:cNvPr id="0" name=""/>
        <dsp:cNvSpPr/>
      </dsp:nvSpPr>
      <dsp:spPr>
        <a:xfrm>
          <a:off x="2820137" y="1808430"/>
          <a:ext cx="2934574" cy="1326371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Interviews and Focus Groups with: Donors, Charities, Regulators, Advisors, DAF Foundations</a:t>
          </a:r>
        </a:p>
      </dsp:txBody>
      <dsp:txXfrm>
        <a:off x="2820137" y="1808430"/>
        <a:ext cx="2934574" cy="1326371"/>
      </dsp:txXfrm>
    </dsp:sp>
    <dsp:sp modelId="{19E92567-96D5-469C-97E0-C93C42003B92}">
      <dsp:nvSpPr>
        <dsp:cNvPr id="0" name=""/>
        <dsp:cNvSpPr/>
      </dsp:nvSpPr>
      <dsp:spPr>
        <a:xfrm>
          <a:off x="5975773" y="1808430"/>
          <a:ext cx="2210618" cy="1326371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Imagine Canada</a:t>
          </a:r>
        </a:p>
      </dsp:txBody>
      <dsp:txXfrm>
        <a:off x="5975773" y="1808430"/>
        <a:ext cx="2210618" cy="1326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6A1C-E5EF-4B98-8E4F-700AD8CC81DA}">
      <dsp:nvSpPr>
        <dsp:cNvPr id="0" name=""/>
        <dsp:cNvSpPr/>
      </dsp:nvSpPr>
      <dsp:spPr>
        <a:xfrm>
          <a:off x="1286" y="27048"/>
          <a:ext cx="2551037" cy="11048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VANCOUVER FOUNDATION | $323,092</a:t>
          </a:r>
        </a:p>
      </dsp:txBody>
      <dsp:txXfrm>
        <a:off x="1286" y="27048"/>
        <a:ext cx="2551037" cy="1104863"/>
      </dsp:txXfrm>
    </dsp:sp>
    <dsp:sp modelId="{A1EDCFBE-BD49-4A05-B76A-DDC827F001B8}">
      <dsp:nvSpPr>
        <dsp:cNvPr id="0" name=""/>
        <dsp:cNvSpPr/>
      </dsp:nvSpPr>
      <dsp:spPr>
        <a:xfrm>
          <a:off x="2736466" y="27048"/>
          <a:ext cx="2551037" cy="1104863"/>
        </a:xfrm>
        <a:prstGeom prst="rect">
          <a:avLst/>
        </a:prstGeom>
        <a:solidFill>
          <a:srgbClr val="E56A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NICOLA PRIVATE GIVING | $594,539</a:t>
          </a:r>
        </a:p>
      </dsp:txBody>
      <dsp:txXfrm>
        <a:off x="2736466" y="27048"/>
        <a:ext cx="2551037" cy="1104863"/>
      </dsp:txXfrm>
    </dsp:sp>
    <dsp:sp modelId="{3B9C4363-B087-4FA4-B51E-081FA874F599}">
      <dsp:nvSpPr>
        <dsp:cNvPr id="0" name=""/>
        <dsp:cNvSpPr/>
      </dsp:nvSpPr>
      <dsp:spPr>
        <a:xfrm>
          <a:off x="5471647" y="27048"/>
          <a:ext cx="2551037" cy="1104863"/>
        </a:xfrm>
        <a:prstGeom prst="rect">
          <a:avLst/>
        </a:prstGeom>
        <a:solidFill>
          <a:srgbClr val="95B3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GIVEWISE | $74,952</a:t>
          </a:r>
        </a:p>
      </dsp:txBody>
      <dsp:txXfrm>
        <a:off x="5471647" y="27048"/>
        <a:ext cx="2551037" cy="1104863"/>
      </dsp:txXfrm>
    </dsp:sp>
    <dsp:sp modelId="{89B74CB9-608B-4529-B96C-7BD2D9BA9856}">
      <dsp:nvSpPr>
        <dsp:cNvPr id="0" name=""/>
        <dsp:cNvSpPr/>
      </dsp:nvSpPr>
      <dsp:spPr>
        <a:xfrm>
          <a:off x="1350204" y="1316055"/>
          <a:ext cx="2551037" cy="1104863"/>
        </a:xfrm>
        <a:prstGeom prst="rect">
          <a:avLst/>
        </a:prstGeom>
        <a:solidFill>
          <a:srgbClr val="ECA1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STRATEGIC CHARITABLE GIVING | $139,828</a:t>
          </a:r>
        </a:p>
      </dsp:txBody>
      <dsp:txXfrm>
        <a:off x="1350204" y="1316055"/>
        <a:ext cx="2551037" cy="1104863"/>
      </dsp:txXfrm>
    </dsp:sp>
    <dsp:sp modelId="{34C0B5F7-D4DA-4311-B45C-032B713DE349}">
      <dsp:nvSpPr>
        <dsp:cNvPr id="0" name=""/>
        <dsp:cNvSpPr/>
      </dsp:nvSpPr>
      <dsp:spPr>
        <a:xfrm>
          <a:off x="4085385" y="1316055"/>
          <a:ext cx="2588381" cy="1104863"/>
        </a:xfrm>
        <a:prstGeom prst="rect">
          <a:avLst/>
        </a:prstGeom>
        <a:solidFill>
          <a:srgbClr val="7DA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PRIVATE GIVING FOUNDATION | $476,852</a:t>
          </a:r>
        </a:p>
      </dsp:txBody>
      <dsp:txXfrm>
        <a:off x="4085385" y="1316055"/>
        <a:ext cx="2588381" cy="1104863"/>
      </dsp:txXfrm>
    </dsp:sp>
    <dsp:sp modelId="{497D7525-D740-4609-AD76-990E150A7329}">
      <dsp:nvSpPr>
        <dsp:cNvPr id="0" name=""/>
        <dsp:cNvSpPr/>
      </dsp:nvSpPr>
      <dsp:spPr>
        <a:xfrm>
          <a:off x="1364825" y="2598466"/>
          <a:ext cx="2551037" cy="1104863"/>
        </a:xfrm>
        <a:prstGeom prst="rect">
          <a:avLst/>
        </a:prstGeom>
        <a:solidFill>
          <a:srgbClr val="E56A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CHARITABLE IMPACT | $2,166</a:t>
          </a:r>
        </a:p>
      </dsp:txBody>
      <dsp:txXfrm>
        <a:off x="1364825" y="2598466"/>
        <a:ext cx="2551037" cy="1104863"/>
      </dsp:txXfrm>
    </dsp:sp>
    <dsp:sp modelId="{1D9AE080-36BD-4BC1-9931-A89C5C923583}">
      <dsp:nvSpPr>
        <dsp:cNvPr id="0" name=""/>
        <dsp:cNvSpPr/>
      </dsp:nvSpPr>
      <dsp:spPr>
        <a:xfrm>
          <a:off x="4104057" y="2605062"/>
          <a:ext cx="2551037" cy="11048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+mn-lt"/>
            </a:rPr>
            <a:t>GIFTPACT | $43,006</a:t>
          </a:r>
        </a:p>
      </dsp:txBody>
      <dsp:txXfrm>
        <a:off x="4104057" y="2605062"/>
        <a:ext cx="2551037" cy="1104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C54AA-B12B-4247-977D-F9C9BA37BB12}">
      <dsp:nvSpPr>
        <dsp:cNvPr id="0" name=""/>
        <dsp:cNvSpPr/>
      </dsp:nvSpPr>
      <dsp:spPr>
        <a:xfrm>
          <a:off x="5508424" y="803823"/>
          <a:ext cx="2129308" cy="2129702"/>
        </a:xfrm>
        <a:prstGeom prst="ellipse">
          <a:avLst/>
        </a:prstGeom>
        <a:solidFill>
          <a:srgbClr val="2AD2C9"/>
        </a:solidFill>
        <a:ln w="12700" cap="flat" cmpd="sng" algn="ctr">
          <a:solidFill>
            <a:srgbClr val="2AD2C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CA5ED-8842-4CA0-AAD2-247899DF2988}">
      <dsp:nvSpPr>
        <dsp:cNvPr id="0" name=""/>
        <dsp:cNvSpPr/>
      </dsp:nvSpPr>
      <dsp:spPr>
        <a:xfrm>
          <a:off x="5579123" y="874825"/>
          <a:ext cx="1987908" cy="19876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AD2C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/>
            <a:t>$12.5B</a:t>
          </a:r>
        </a:p>
      </dsp:txBody>
      <dsp:txXfrm>
        <a:off x="5863308" y="1158835"/>
        <a:ext cx="1419538" cy="1419676"/>
      </dsp:txXfrm>
    </dsp:sp>
    <dsp:sp modelId="{0067026A-C4C3-47C2-8DFF-74AD4ACB186E}">
      <dsp:nvSpPr>
        <dsp:cNvPr id="0" name=""/>
        <dsp:cNvSpPr/>
      </dsp:nvSpPr>
      <dsp:spPr>
        <a:xfrm rot="2700000">
          <a:off x="3310287" y="806397"/>
          <a:ext cx="2124179" cy="2124179"/>
        </a:xfrm>
        <a:prstGeom prst="teardrop">
          <a:avLst>
            <a:gd name="adj" fmla="val 100000"/>
          </a:avLst>
        </a:prstGeom>
        <a:solidFill>
          <a:srgbClr val="E56A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005FD-30E4-41EF-B3B8-355DF45940F5}">
      <dsp:nvSpPr>
        <dsp:cNvPr id="0" name=""/>
        <dsp:cNvSpPr/>
      </dsp:nvSpPr>
      <dsp:spPr>
        <a:xfrm>
          <a:off x="3378422" y="874825"/>
          <a:ext cx="1987908" cy="19876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56A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$8.5B</a:t>
          </a:r>
        </a:p>
      </dsp:txBody>
      <dsp:txXfrm>
        <a:off x="3662607" y="1158835"/>
        <a:ext cx="1419538" cy="1419676"/>
      </dsp:txXfrm>
    </dsp:sp>
    <dsp:sp modelId="{0870E2B6-6BC9-42CA-8691-947F2527FA7B}">
      <dsp:nvSpPr>
        <dsp:cNvPr id="0" name=""/>
        <dsp:cNvSpPr/>
      </dsp:nvSpPr>
      <dsp:spPr>
        <a:xfrm rot="2700000">
          <a:off x="1109586" y="806397"/>
          <a:ext cx="2124179" cy="2124179"/>
        </a:xfrm>
        <a:prstGeom prst="teardrop">
          <a:avLst>
            <a:gd name="adj" fmla="val 10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94D16-A4F4-4116-84BF-E0CD0CA8CD50}">
      <dsp:nvSpPr>
        <dsp:cNvPr id="0" name=""/>
        <dsp:cNvSpPr/>
      </dsp:nvSpPr>
      <dsp:spPr>
        <a:xfrm>
          <a:off x="1177722" y="874825"/>
          <a:ext cx="1987908" cy="19876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3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$1.4B</a:t>
          </a:r>
        </a:p>
      </dsp:txBody>
      <dsp:txXfrm>
        <a:off x="1461907" y="1158835"/>
        <a:ext cx="1419538" cy="141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77AD0-050B-4B8F-AFFF-0EB847054AE5}" type="datetimeFigureOut">
              <a:rPr lang="en-CA" smtClean="0"/>
              <a:t>2024-10-13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1EA00-C525-425A-9CE2-841129338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5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4435986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4435986a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54435986a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95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2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7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78" y="123215"/>
            <a:ext cx="8307422" cy="6614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8" y="894945"/>
            <a:ext cx="8307422" cy="3737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6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1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3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D4A698-F41D-5245-A31B-31FA3B86E763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AFDFCD-ABEF-3445-95A0-A6E9CD58F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ED124-8E51-5DFD-9243-3DDB371393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9424" y="0"/>
            <a:ext cx="9153424" cy="51488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578" y="0"/>
            <a:ext cx="8307422" cy="6614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578" y="784698"/>
            <a:ext cx="8307422" cy="384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1EB3A64-A33F-BFED-9E85-54EAD1E044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53559" y="4716616"/>
            <a:ext cx="960994" cy="28013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86CF75C-EAE3-4A62-EBEC-1795CD44D8A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23214" y="4759394"/>
            <a:ext cx="568360" cy="2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>
              <a:lumMod val="50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n01.safelinks.protection.outlook.com/?url=https%3A%2F%2Fwww.imaginecanada.ca%2Fen%2Fgrantconnect&amp;data=05%7C01%7C%7C786be2c4005e4d00c0d108db9e9f1361%7Cdb8bbd0f1bfb4da5988a5a85729f0e3c%7C0%7C0%7C638278179165662915%7CUnknown%7CTWFpbGZsb3d8eyJWIjoiMC4wLjAwMDAiLCJQIjoiV2luMzIiLCJBTiI6Ik1haWwiLCJXVCI6Mn0%3D%7C3000%7C%7C%7C&amp;sdata=oV6vFTVSJjBJt2uRO6Y5erZfYHAoVb1d%2FpthACwovtE%3D&amp;reserved=0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vingday.wou.edu/pages/faq-2245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indspire.ca/ways-to-give/" TargetMode="Externa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4619-55C8-E509-4032-DF158C2E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302"/>
            <a:ext cx="9153426" cy="5148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490EE6-5662-F583-7E3F-F4C81BD5BCDA}"/>
              </a:ext>
            </a:extLst>
          </p:cNvPr>
          <p:cNvSpPr/>
          <p:nvPr/>
        </p:nvSpPr>
        <p:spPr>
          <a:xfrm>
            <a:off x="4114800" y="486741"/>
            <a:ext cx="5038627" cy="278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A1C0E-C200-8287-92B1-5360DBCD03E6}"/>
              </a:ext>
            </a:extLst>
          </p:cNvPr>
          <p:cNvSpPr txBox="1"/>
          <p:nvPr/>
        </p:nvSpPr>
        <p:spPr>
          <a:xfrm>
            <a:off x="3261892" y="394552"/>
            <a:ext cx="5759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CA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NFLUENCE,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11C13-38BD-BFDE-C8EC-2F1D99B55EDB}"/>
              </a:ext>
            </a:extLst>
          </p:cNvPr>
          <p:cNvSpPr txBox="1"/>
          <p:nvPr/>
        </p:nvSpPr>
        <p:spPr>
          <a:xfrm>
            <a:off x="3985544" y="2238719"/>
            <a:ext cx="495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D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onor-advised Funds in Canada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5601B-2B7C-A191-B4B3-D84EDA3909C5}"/>
              </a:ext>
            </a:extLst>
          </p:cNvPr>
          <p:cNvSpPr txBox="1"/>
          <p:nvPr/>
        </p:nvSpPr>
        <p:spPr>
          <a:xfrm>
            <a:off x="3255925" y="946294"/>
            <a:ext cx="575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AFFLUENCE </a:t>
            </a:r>
            <a:r>
              <a:rPr lang="en-CA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FE576-7B05-C97A-C659-BA8F0C06548D}"/>
              </a:ext>
            </a:extLst>
          </p:cNvPr>
          <p:cNvSpPr txBox="1"/>
          <p:nvPr/>
        </p:nvSpPr>
        <p:spPr>
          <a:xfrm>
            <a:off x="3261893" y="1517629"/>
            <a:ext cx="575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OPPORTUNITY:</a:t>
            </a:r>
            <a:r>
              <a:rPr lang="en-CA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1C3AC22-6222-0DA9-DF8A-0FA8CBA9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99" y="2763284"/>
            <a:ext cx="931042" cy="3829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D3DC36-FBEC-2082-5B1F-354643EFA173}"/>
              </a:ext>
            </a:extLst>
          </p:cNvPr>
          <p:cNvSpPr/>
          <p:nvPr/>
        </p:nvSpPr>
        <p:spPr>
          <a:xfrm>
            <a:off x="4114800" y="3273372"/>
            <a:ext cx="5038627" cy="3798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05EA1-E9A3-8FDE-6589-5E863524ED1D}"/>
              </a:ext>
            </a:extLst>
          </p:cNvPr>
          <p:cNvSpPr txBox="1"/>
          <p:nvPr/>
        </p:nvSpPr>
        <p:spPr>
          <a:xfrm>
            <a:off x="4323803" y="3279903"/>
            <a:ext cx="462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APRA Canada Conference| 23-OCT-24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09CC34F8-9BE7-5587-D91C-C1E8B331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33" y="2762014"/>
            <a:ext cx="2170588" cy="4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1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INFORMATION SOURCES.</a:t>
            </a:r>
            <a:endParaRPr lang="en-CA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70952A7-B5C1-D0E5-D35A-1E9E3B0AC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352560"/>
              </p:ext>
            </p:extLst>
          </p:nvPr>
        </p:nvGraphicFramePr>
        <p:xfrm>
          <a:off x="836613" y="986790"/>
          <a:ext cx="8186885" cy="33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0212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DONOR-ADVISED FUNDS: THE PROCESS.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9F4E5F-BC3D-250E-1499-73A7E09738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3" t="1595" r="3474" b="1364"/>
          <a:stretch/>
        </p:blipFill>
        <p:spPr>
          <a:xfrm>
            <a:off x="961415" y="1376029"/>
            <a:ext cx="7902594" cy="270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874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KEY DAF ELEMENTS.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B807A62-7B98-72D9-258C-439813E4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894945"/>
            <a:ext cx="8340634" cy="37377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The gift into the fund is irrevocable, and the foundation/charity holding the DAF has final decision-making authority and responsibility.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 DAF organization must comply with all regulatory and disclosure requirements, including disbursement, </a:t>
            </a:r>
            <a:r>
              <a:rPr lang="en-US" sz="2000" i="1" dirty="0"/>
              <a:t>at the organizational level</a:t>
            </a:r>
            <a:r>
              <a:rPr lang="en-US" sz="2000" dirty="0"/>
              <a:t>.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Required annual disbursement currently 5% for those with assets over $1M, 3.5% for those below.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DAFs generally fall into three categories:</a:t>
            </a:r>
          </a:p>
          <a:p>
            <a:pPr lvl="1">
              <a:spcBef>
                <a:spcPts val="600"/>
              </a:spcBef>
            </a:pPr>
            <a:r>
              <a:rPr lang="en-CA" sz="1700" b="1" dirty="0"/>
              <a:t>Endowed funds </a:t>
            </a:r>
            <a:r>
              <a:rPr lang="en-CA" sz="1700" dirty="0"/>
              <a:t>(perpetuity, distributing income only)</a:t>
            </a:r>
          </a:p>
          <a:p>
            <a:pPr lvl="1">
              <a:spcBef>
                <a:spcPts val="600"/>
              </a:spcBef>
            </a:pPr>
            <a:r>
              <a:rPr lang="en-CA" sz="1700" b="1" dirty="0"/>
              <a:t>Spend-down or Flexible funds</a:t>
            </a:r>
            <a:r>
              <a:rPr lang="en-CA" sz="1700" dirty="0"/>
              <a:t> (flexible, distributing all funds but no schedule)</a:t>
            </a:r>
          </a:p>
          <a:p>
            <a:pPr lvl="1">
              <a:spcBef>
                <a:spcPts val="600"/>
              </a:spcBef>
            </a:pPr>
            <a:r>
              <a:rPr lang="en-CA" sz="1700" b="1" dirty="0"/>
              <a:t>Flow-through Funds </a:t>
            </a:r>
            <a:r>
              <a:rPr lang="en-CA" sz="1700" dirty="0"/>
              <a:t>(temporary, distributing all funds in a fixed period)</a:t>
            </a:r>
          </a:p>
        </p:txBody>
      </p:sp>
    </p:spTree>
    <p:extLst>
      <p:ext uri="{BB962C8B-B14F-4D97-AF65-F5344CB8AC3E}">
        <p14:creationId xmlns:p14="http://schemas.microsoft.com/office/powerpoint/2010/main" val="524815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DRIVERS OF GROWTH.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DC4E4-FE36-25E3-36CE-01831B496190}"/>
              </a:ext>
            </a:extLst>
          </p:cNvPr>
          <p:cNvSpPr txBox="1"/>
          <p:nvPr/>
        </p:nvSpPr>
        <p:spPr>
          <a:xfrm>
            <a:off x="941077" y="878889"/>
            <a:ext cx="7569081" cy="830997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Greater Awareness by Affluent and HNW Households that Control 80% of Personal Wealth.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41A04-2E69-D815-31C8-8E2FE7880F6B}"/>
              </a:ext>
            </a:extLst>
          </p:cNvPr>
          <p:cNvSpPr txBox="1"/>
          <p:nvPr/>
        </p:nvSpPr>
        <p:spPr>
          <a:xfrm>
            <a:off x="941077" y="180407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Active Participation by Banks, Brokerage Firms and Investment Counsellors.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F46FC-E858-DB48-04B1-5E1E91A6DD35}"/>
              </a:ext>
            </a:extLst>
          </p:cNvPr>
          <p:cNvSpPr txBox="1"/>
          <p:nvPr/>
        </p:nvSpPr>
        <p:spPr>
          <a:xfrm>
            <a:off x="947896" y="272926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Money in Motion as a Result of Liquidity Events, Wealth Transfer and Bequests.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76241-4969-3DA3-2FC2-599FF30F22CA}"/>
              </a:ext>
            </a:extLst>
          </p:cNvPr>
          <p:cNvSpPr txBox="1"/>
          <p:nvPr/>
        </p:nvSpPr>
        <p:spPr>
          <a:xfrm>
            <a:off x="941077" y="365445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Convenient to Access, Simple to Understand, Tax Efficient, Multi-generational. </a:t>
            </a:r>
          </a:p>
        </p:txBody>
      </p:sp>
    </p:spTree>
    <p:extLst>
      <p:ext uri="{BB962C8B-B14F-4D97-AF65-F5344CB8AC3E}">
        <p14:creationId xmlns:p14="http://schemas.microsoft.com/office/powerpoint/2010/main" val="133319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DRIVERS OF GROWTH.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DC4E4-FE36-25E3-36CE-01831B496190}"/>
              </a:ext>
            </a:extLst>
          </p:cNvPr>
          <p:cNvSpPr txBox="1"/>
          <p:nvPr/>
        </p:nvSpPr>
        <p:spPr>
          <a:xfrm>
            <a:off x="941077" y="87888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Greater Awareness by Affluent and HNW Households that Control 80% of Personal Wealth.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41A04-2E69-D815-31C8-8E2FE7880F6B}"/>
              </a:ext>
            </a:extLst>
          </p:cNvPr>
          <p:cNvSpPr txBox="1"/>
          <p:nvPr/>
        </p:nvSpPr>
        <p:spPr>
          <a:xfrm>
            <a:off x="941077" y="1804079"/>
            <a:ext cx="7569081" cy="830997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Active Participation by Banks, Brokerage Firms and Investment Counsellors.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F46FC-E858-DB48-04B1-5E1E91A6DD35}"/>
              </a:ext>
            </a:extLst>
          </p:cNvPr>
          <p:cNvSpPr txBox="1"/>
          <p:nvPr/>
        </p:nvSpPr>
        <p:spPr>
          <a:xfrm>
            <a:off x="947896" y="272926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Money in Motion as a Result of Liquidity Events, Wealth Transfer and Bequests.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76241-4969-3DA3-2FC2-599FF30F22CA}"/>
              </a:ext>
            </a:extLst>
          </p:cNvPr>
          <p:cNvSpPr txBox="1"/>
          <p:nvPr/>
        </p:nvSpPr>
        <p:spPr>
          <a:xfrm>
            <a:off x="941077" y="365445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Convenient to Access, Simple to Understand, Tax Efficient, Multi-generational. </a:t>
            </a:r>
          </a:p>
        </p:txBody>
      </p:sp>
    </p:spTree>
    <p:extLst>
      <p:ext uri="{BB962C8B-B14F-4D97-AF65-F5344CB8AC3E}">
        <p14:creationId xmlns:p14="http://schemas.microsoft.com/office/powerpoint/2010/main" val="61864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DRIVERS OF GROWTH.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DC4E4-FE36-25E3-36CE-01831B496190}"/>
              </a:ext>
            </a:extLst>
          </p:cNvPr>
          <p:cNvSpPr txBox="1"/>
          <p:nvPr/>
        </p:nvSpPr>
        <p:spPr>
          <a:xfrm>
            <a:off x="941077" y="87888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Greater Awareness by Affluent and HNW Households that Control 80% of Personal Wealth.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41A04-2E69-D815-31C8-8E2FE7880F6B}"/>
              </a:ext>
            </a:extLst>
          </p:cNvPr>
          <p:cNvSpPr txBox="1"/>
          <p:nvPr/>
        </p:nvSpPr>
        <p:spPr>
          <a:xfrm>
            <a:off x="941077" y="180407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Active Participation by Banks, Brokerage Firms and Investment Counsellors.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F46FC-E858-DB48-04B1-5E1E91A6DD35}"/>
              </a:ext>
            </a:extLst>
          </p:cNvPr>
          <p:cNvSpPr txBox="1"/>
          <p:nvPr/>
        </p:nvSpPr>
        <p:spPr>
          <a:xfrm>
            <a:off x="947896" y="2729269"/>
            <a:ext cx="7569081" cy="830997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Money in Motion as a Result of Liquidity Events, Wealth Transfer and Bequests.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76241-4969-3DA3-2FC2-599FF30F22CA}"/>
              </a:ext>
            </a:extLst>
          </p:cNvPr>
          <p:cNvSpPr txBox="1"/>
          <p:nvPr/>
        </p:nvSpPr>
        <p:spPr>
          <a:xfrm>
            <a:off x="941077" y="365445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Convenient to Access, Simple to Understand, Tax Efficient, Multi-generational. </a:t>
            </a:r>
          </a:p>
        </p:txBody>
      </p:sp>
    </p:spTree>
    <p:extLst>
      <p:ext uri="{BB962C8B-B14F-4D97-AF65-F5344CB8AC3E}">
        <p14:creationId xmlns:p14="http://schemas.microsoft.com/office/powerpoint/2010/main" val="143677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18AB-0B2E-CDAB-3E55-7F896B93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DRIVERS OF GROWTH.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DC4E4-FE36-25E3-36CE-01831B496190}"/>
              </a:ext>
            </a:extLst>
          </p:cNvPr>
          <p:cNvSpPr txBox="1"/>
          <p:nvPr/>
        </p:nvSpPr>
        <p:spPr>
          <a:xfrm>
            <a:off x="941077" y="87888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Greater Awareness by Affluent and HNW Households that Control 80% of Personal Wealth.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41A04-2E69-D815-31C8-8E2FE7880F6B}"/>
              </a:ext>
            </a:extLst>
          </p:cNvPr>
          <p:cNvSpPr txBox="1"/>
          <p:nvPr/>
        </p:nvSpPr>
        <p:spPr>
          <a:xfrm>
            <a:off x="941077" y="180407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Active Participation by Banks, Brokerage Firms and Investment Counsellors.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F46FC-E858-DB48-04B1-5E1E91A6DD35}"/>
              </a:ext>
            </a:extLst>
          </p:cNvPr>
          <p:cNvSpPr txBox="1"/>
          <p:nvPr/>
        </p:nvSpPr>
        <p:spPr>
          <a:xfrm>
            <a:off x="947896" y="2729269"/>
            <a:ext cx="7569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Money in Motion as a Result of Liquidity Events, Wealth Transfer and Bequests.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76241-4969-3DA3-2FC2-599FF30F22CA}"/>
              </a:ext>
            </a:extLst>
          </p:cNvPr>
          <p:cNvSpPr txBox="1"/>
          <p:nvPr/>
        </p:nvSpPr>
        <p:spPr>
          <a:xfrm>
            <a:off x="941077" y="3654459"/>
            <a:ext cx="7569081" cy="830997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Convenient to Access, Simple to Understand, Tax Efficient, Multi-generational. </a:t>
            </a:r>
          </a:p>
        </p:txBody>
      </p:sp>
    </p:spTree>
    <p:extLst>
      <p:ext uri="{BB962C8B-B14F-4D97-AF65-F5344CB8AC3E}">
        <p14:creationId xmlns:p14="http://schemas.microsoft.com/office/powerpoint/2010/main" val="138006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AVERAGE INDIVIDUAL DAF ASSETS.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3ABB1069-9FC1-EB8C-A132-A5FEA7449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83482"/>
              </p:ext>
            </p:extLst>
          </p:nvPr>
        </p:nvGraphicFramePr>
        <p:xfrm>
          <a:off x="995932" y="870822"/>
          <a:ext cx="8023971" cy="3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B8B2DD5-BC0A-50DE-6DEC-3B8986FE5B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997707-D0A1-009E-9B55-012C7336A93C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F52C75-9C9C-4FC6-C917-D2A1DECCCD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769288-B16B-EDC1-83E8-EFEC0097FF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ABOUT HALF OF DAF ASSETS IN CANADA HELD BY COMMUNITY FOUNDATIONS (MOSTLY ENDOWED).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FA0BE-079A-E275-6DEC-FDB6BD36D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83C18-3BB7-A3AD-D9A3-67E2C35DA424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D4EB3D-A51A-D3BD-2468-EE4E3E60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583DA5-C66E-30E6-D5AD-A8FF8AFB3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736A6-0C90-E2AE-37FD-A88022D37BEC}"/>
              </a:ext>
            </a:extLst>
          </p:cNvPr>
          <p:cNvSpPr txBox="1"/>
          <p:nvPr/>
        </p:nvSpPr>
        <p:spPr>
          <a:xfrm>
            <a:off x="1166621" y="4218986"/>
            <a:ext cx="585086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There were approximately 20,450 DAFs in Canada at the end of 2021, excluding Charitable Impact, holding $8.5B in assets.</a:t>
            </a: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E933A7-1829-A3CD-890D-E5027ECF8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4591"/>
              </p:ext>
            </p:extLst>
          </p:nvPr>
        </p:nvGraphicFramePr>
        <p:xfrm>
          <a:off x="1234104" y="1010037"/>
          <a:ext cx="7341662" cy="31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30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11" y="279159"/>
            <a:ext cx="8307422" cy="661481"/>
          </a:xfrm>
        </p:spPr>
        <p:txBody>
          <a:bodyPr>
            <a:normAutofit fontScale="90000"/>
          </a:bodyPr>
          <a:lstStyle/>
          <a:p>
            <a:r>
              <a:rPr lang="en-CA" dirty="0"/>
              <a:t>NON-ENDOWED DAFS ACCOUNT FOR THE MAJORITY OF DONATIONS &amp; GRANTS.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49DEE-3BB5-C57A-019D-9DB750B1E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C1D64C-140A-B0C9-382A-628DD3D6689A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79897-53EC-D478-BA43-9373B9667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F9FEC-66F8-ADE6-F37B-11DE90A66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CD2B56F-5153-BFE4-17C4-3554492B7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49339"/>
              </p:ext>
            </p:extLst>
          </p:nvPr>
        </p:nvGraphicFramePr>
        <p:xfrm>
          <a:off x="1508859" y="1183848"/>
          <a:ext cx="6962860" cy="3388986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{5C22544A-7EE6-4342-B048-85BDC9FD1C3A}</a:tableStyleId>
              </a:tblPr>
              <a:tblGrid>
                <a:gridCol w="1995074">
                  <a:extLst>
                    <a:ext uri="{9D8B030D-6E8A-4147-A177-3AD203B41FA5}">
                      <a16:colId xmlns:a16="http://schemas.microsoft.com/office/drawing/2014/main" val="2543192083"/>
                    </a:ext>
                  </a:extLst>
                </a:gridCol>
                <a:gridCol w="2483893">
                  <a:extLst>
                    <a:ext uri="{9D8B030D-6E8A-4147-A177-3AD203B41FA5}">
                      <a16:colId xmlns:a16="http://schemas.microsoft.com/office/drawing/2014/main" val="3690830016"/>
                    </a:ext>
                  </a:extLst>
                </a:gridCol>
                <a:gridCol w="2483893">
                  <a:extLst>
                    <a:ext uri="{9D8B030D-6E8A-4147-A177-3AD203B41FA5}">
                      <a16:colId xmlns:a16="http://schemas.microsoft.com/office/drawing/2014/main" val="2945371659"/>
                    </a:ext>
                  </a:extLst>
                </a:gridCol>
              </a:tblGrid>
              <a:tr h="941406">
                <a:tc>
                  <a:txBody>
                    <a:bodyPr/>
                    <a:lstStyle/>
                    <a:p>
                      <a:endParaRPr lang="en-CA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Endowed</a:t>
                      </a:r>
                      <a:endParaRPr lang="en-CA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Flow-through &amp; Spend-down</a:t>
                      </a:r>
                      <a:endParaRPr lang="en-CA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261568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$ Donations (in)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$308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$1,885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598011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# Grants (out)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10,104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78,734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734576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 Grants 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$155 million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$767.1 million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69220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Granting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6.4%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12.6%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207759"/>
                  </a:ext>
                </a:extLst>
              </a:tr>
              <a:tr h="59671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Average Grant Value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$15,329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$9,743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44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0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1262623" y="1548722"/>
            <a:ext cx="5845797" cy="17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D4347"/>
              </a:buClr>
              <a:buSzPts val="1800"/>
              <a:buFont typeface="Calibri"/>
              <a:buChar char="●"/>
            </a:pPr>
            <a:r>
              <a:rPr lang="en-CA" sz="1800" dirty="0">
                <a:solidFill>
                  <a:srgbClr val="3D4347"/>
                </a:solidFill>
                <a:latin typeface="Calibri"/>
                <a:ea typeface="Calibri"/>
                <a:cs typeface="Calibri"/>
                <a:sym typeface="Calibri"/>
              </a:rPr>
              <a:t>KCI lead on </a:t>
            </a:r>
            <a:r>
              <a:rPr lang="en-CA" sz="1800" b="1" i="1" dirty="0">
                <a:solidFill>
                  <a:srgbClr val="3D4347"/>
                </a:solidFill>
                <a:latin typeface="Calibri"/>
                <a:ea typeface="Calibri"/>
                <a:cs typeface="Calibri"/>
                <a:sym typeface="Calibri"/>
              </a:rPr>
              <a:t>Influence, Affluence &amp; Opportunity: Donor-Advised Funds in Canada</a:t>
            </a:r>
            <a:endParaRPr sz="1800" b="1" i="1" dirty="0">
              <a:solidFill>
                <a:srgbClr val="3D43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347"/>
              </a:buClr>
              <a:buSzPts val="1800"/>
              <a:buFont typeface="Calibri"/>
              <a:buChar char="●"/>
            </a:pPr>
            <a:r>
              <a:rPr lang="en-CA" sz="1800" dirty="0">
                <a:solidFill>
                  <a:srgbClr val="3D4347"/>
                </a:solidFill>
                <a:latin typeface="Calibri"/>
                <a:ea typeface="Calibri"/>
                <a:cs typeface="Calibri"/>
                <a:sym typeface="Calibri"/>
              </a:rPr>
              <a:t>14 years of consulting with charities across Canda</a:t>
            </a:r>
            <a:endParaRPr sz="1800" dirty="0">
              <a:solidFill>
                <a:srgbClr val="3D43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347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rgbClr val="3D4347"/>
                </a:solidFill>
                <a:latin typeface="Calibri"/>
                <a:ea typeface="Calibri"/>
                <a:cs typeface="Calibri"/>
                <a:sym typeface="Calibri"/>
              </a:rPr>
              <a:t>Previously Exec. Director, Advancement Services at University of Guelph</a:t>
            </a:r>
            <a:endParaRPr sz="1800" dirty="0">
              <a:solidFill>
                <a:srgbClr val="3D43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7C87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dirty="0">
              <a:solidFill>
                <a:srgbClr val="7C87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7C87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364628" y="717949"/>
            <a:ext cx="51453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Celeste Bannon Waterman</a:t>
            </a:r>
            <a:endParaRPr sz="3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KCI Partner &amp; Lead, Research &amp; Analytics</a:t>
            </a:r>
            <a:endParaRPr sz="1600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3">
            <a:alphaModFix/>
          </a:blip>
          <a:srcRect t="3678" b="17550"/>
          <a:stretch/>
        </p:blipFill>
        <p:spPr>
          <a:xfrm>
            <a:off x="7138575" y="276499"/>
            <a:ext cx="1606200" cy="165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6" name="Picture 2" descr="Celeste Bannon Waterman">
            <a:extLst>
              <a:ext uri="{FF2B5EF4-FFF2-40B4-BE49-F238E27FC236}">
                <a16:creationId xmlns:a16="http://schemas.microsoft.com/office/drawing/2014/main" id="{A52B2D90-4AAB-4A53-0251-EF767893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35" y="181662"/>
            <a:ext cx="1955475" cy="19554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DF7A04-A66F-3B7A-12A1-DEC076A6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CCD2E-5658-23E8-22C1-9D5450E286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AF1B2-1F2F-FA8F-A94D-41FFF6E0A381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DD3F7-189D-39E4-A208-B10F6E24EC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48" r="91704"/>
          <a:stretch/>
        </p:blipFill>
        <p:spPr>
          <a:xfrm>
            <a:off x="379664" y="-6485"/>
            <a:ext cx="379662" cy="5148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ACE378-4642-1A26-01DA-BE1E2DDBE220}"/>
              </a:ext>
            </a:extLst>
          </p:cNvPr>
          <p:cNvSpPr txBox="1"/>
          <p:nvPr/>
        </p:nvSpPr>
        <p:spPr>
          <a:xfrm rot="5400000">
            <a:off x="-267564" y="670767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2B1734-312B-8291-A900-7CA16AFB54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53" r="87399"/>
          <a:stretch/>
        </p:blipFill>
        <p:spPr>
          <a:xfrm>
            <a:off x="759326" y="-4119"/>
            <a:ext cx="379662" cy="5148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7AC74-8142-45F9-5C79-C6001060923B}"/>
              </a:ext>
            </a:extLst>
          </p:cNvPr>
          <p:cNvSpPr txBox="1"/>
          <p:nvPr/>
        </p:nvSpPr>
        <p:spPr>
          <a:xfrm rot="5400000">
            <a:off x="-23815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4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DAF GRANTS BY SECTOR MOSTLY SAME AS OVERALL DONATIONS.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D562A-A04D-F6E4-0248-4B946885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3" t="41594" r="20000" b="14889"/>
          <a:stretch/>
        </p:blipFill>
        <p:spPr>
          <a:xfrm>
            <a:off x="950213" y="1178475"/>
            <a:ext cx="7986947" cy="299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1DCCA9-D35C-9FF2-7787-F33DE3321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27D75-0013-DECA-01FA-0284F552CC14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E04566-CE55-6CB2-0F89-96BDC6E38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CBE85F-CB0F-08E6-7DC3-FE968F34BA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45508-C0EB-D9C1-8BB1-9D3C7D63DAAD}"/>
              </a:ext>
            </a:extLst>
          </p:cNvPr>
          <p:cNvSpPr txBox="1"/>
          <p:nvPr/>
        </p:nvSpPr>
        <p:spPr>
          <a:xfrm>
            <a:off x="1029127" y="4250948"/>
            <a:ext cx="6817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dirty="0"/>
              <a:t>Source: Imagine Canada’s Grant Connect platform, 2019 to 2021 tax years. </a:t>
            </a:r>
            <a:r>
              <a:rPr lang="en-CA" sz="13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Grant Connect</a:t>
            </a:r>
            <a:r>
              <a:rPr lang="en-CA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CA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contains data and</a:t>
            </a:r>
            <a:r>
              <a:rPr lang="en-CA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on hundreds of Canadian DAFs, including exclusive funding data from Canada Gives through an ongoing partnership.</a:t>
            </a:r>
            <a:endParaRPr lang="en-CA" sz="1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411589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ROOM FOR GREATER TRANSPARENCY.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DCCA9-D35C-9FF2-7787-F33DE3321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27D75-0013-DECA-01FA-0284F552CC14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E04566-CE55-6CB2-0F89-96BDC6E38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" r="93792"/>
          <a:stretch/>
        </p:blipFill>
        <p:spPr>
          <a:xfrm>
            <a:off x="379664" y="-6485"/>
            <a:ext cx="188570" cy="5148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CBE85F-CB0F-08E6-7DC3-FE968F34B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5BC09-71D2-1A69-AE92-8FEB6A44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78" y="894945"/>
            <a:ext cx="8307422" cy="3737778"/>
          </a:xfrm>
        </p:spPr>
        <p:txBody>
          <a:bodyPr>
            <a:normAutofit/>
          </a:bodyPr>
          <a:lstStyle/>
          <a:p>
            <a:r>
              <a:rPr lang="en-US" dirty="0"/>
              <a:t>DAF sector lacks reliable data </a:t>
            </a:r>
          </a:p>
          <a:p>
            <a:r>
              <a:rPr lang="en-US" dirty="0"/>
              <a:t>Greater fund-level reporting and clarity around disbursement rates required (endowed vs. other types)</a:t>
            </a:r>
          </a:p>
          <a:p>
            <a:r>
              <a:rPr lang="en-US" dirty="0"/>
              <a:t>DAF community should develop standards and Code of Conduct</a:t>
            </a:r>
          </a:p>
          <a:p>
            <a:r>
              <a:rPr lang="en-US" dirty="0"/>
              <a:t>Many reporting voluntarily, and/or calling for greater transparency via T3010s and other exiting vehicles </a:t>
            </a:r>
          </a:p>
          <a:p>
            <a:r>
              <a:rPr lang="en-CA" dirty="0"/>
              <a:t>Bill C-32 may bring changes with trust-level reporting, but dramatically increased overhead for all DAFs and endowed funds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159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4619-55C8-E509-4032-DF158C2E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229"/>
            <a:ext cx="9153424" cy="51488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8" r="91704"/>
          <a:stretch/>
        </p:blipFill>
        <p:spPr>
          <a:xfrm>
            <a:off x="379664" y="-6485"/>
            <a:ext cx="379662" cy="5148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5A189-816C-5817-95B1-CA9DE4AF315F}"/>
              </a:ext>
            </a:extLst>
          </p:cNvPr>
          <p:cNvSpPr txBox="1"/>
          <p:nvPr/>
        </p:nvSpPr>
        <p:spPr>
          <a:xfrm rot="5400000">
            <a:off x="-267564" y="670767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50" r="-58"/>
          <a:stretch/>
        </p:blipFill>
        <p:spPr>
          <a:xfrm>
            <a:off x="759324" y="-4119"/>
            <a:ext cx="8384676" cy="5148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CBA675-B0CC-8C00-8F9D-EC5A9719AABE}"/>
              </a:ext>
            </a:extLst>
          </p:cNvPr>
          <p:cNvSpPr txBox="1"/>
          <p:nvPr/>
        </p:nvSpPr>
        <p:spPr>
          <a:xfrm>
            <a:off x="832029" y="140"/>
            <a:ext cx="85144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BC9A6-9393-BC89-76AC-91A60CDF2BF3}"/>
              </a:ext>
            </a:extLst>
          </p:cNvPr>
          <p:cNvSpPr txBox="1"/>
          <p:nvPr/>
        </p:nvSpPr>
        <p:spPr>
          <a:xfrm>
            <a:off x="1195254" y="1793264"/>
            <a:ext cx="75690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DAFs AT THE INTERSECTION OF DONORS &amp; CAUSES.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3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TO KNOW YOUR DAF DONORS…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894945"/>
            <a:ext cx="8340634" cy="3737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56A5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DAFs TAPPING INTO ‘NEXT TIER’ PHILANTHROPISTS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800" dirty="0"/>
              <a:t>Primarily donors generally over 55; many at or near retirement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800" dirty="0"/>
              <a:t>High-income individuals, not mega-wealthy for the most part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800" dirty="0">
                <a:ea typeface="Cambria" panose="02040503050406030204" pitchFamily="18" charset="0"/>
              </a:rPr>
              <a:t>Many fund their DAFs from securities or other investments, or from ‘wealth events’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800" dirty="0"/>
              <a:t>Already substantive donors, DAFs generally started as they shift from saving to giving years, used for ‘strategic’ giving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800" dirty="0"/>
              <a:t>DAFs sometimes described as ‘charitable savings accounts’; part of overall financial planning</a:t>
            </a:r>
          </a:p>
          <a:p>
            <a:r>
              <a:rPr lang="en-US" sz="1800" dirty="0"/>
              <a:t>Most also give small/spontaneous gifts directly (i.e. directly as well as from DAFs to the same charity)</a:t>
            </a:r>
          </a:p>
          <a:p>
            <a:pPr lvl="1"/>
            <a:endParaRPr lang="en-US" dirty="0"/>
          </a:p>
          <a:p>
            <a:endParaRPr lang="en-US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2343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TO KNOW YOUR DAF DONORS…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894945"/>
            <a:ext cx="8062571" cy="3737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56A5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ANONYMITY NOT A DRIVER</a:t>
            </a:r>
          </a:p>
          <a:p>
            <a:pPr lvl="1"/>
            <a:r>
              <a:rPr lang="en-US" sz="1700" dirty="0"/>
              <a:t>Donors not seeking anonymity from causes they support, but don’t necessarily want to be ‘public’ as with a foundation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E56A5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SEEKING CONNECTION, INFORMATION</a:t>
            </a:r>
          </a:p>
          <a:p>
            <a:pPr lvl="1"/>
            <a:r>
              <a:rPr lang="en-US" sz="1700" dirty="0"/>
              <a:t>Donors want more information about needs, and charities they can support</a:t>
            </a:r>
          </a:p>
          <a:p>
            <a:pPr lvl="1"/>
            <a:r>
              <a:rPr lang="en-US" sz="1700" dirty="0"/>
              <a:t>looking to the DAF organizations themselves or other donors for this help</a:t>
            </a:r>
          </a:p>
          <a:p>
            <a:pPr lvl="1"/>
            <a:r>
              <a:rPr lang="en-CA" sz="1700" dirty="0"/>
              <a:t>Also interested in working with other philanthropists, potentially pooling funds to address big issues</a:t>
            </a:r>
          </a:p>
          <a:p>
            <a:pPr lvl="1"/>
            <a:endParaRPr lang="en-US" sz="17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1091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TO KNOW YOUR DAF DONORS…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7" y="894945"/>
            <a:ext cx="5365316" cy="3737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56A5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SEEKING TO BUILD A FAMILY LEGACY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Involvement of younger generations                              in philanthropy seen as benefit,                   opportunity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Expectation that DAF will be passed to              younger generations to direct,                       particularly for endowed DAFs</a:t>
            </a:r>
            <a:endParaRPr lang="en-US" dirty="0"/>
          </a:p>
          <a:p>
            <a:pPr lvl="1"/>
            <a:endParaRPr lang="en-US" sz="17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CA" sz="2000" dirty="0"/>
          </a:p>
        </p:txBody>
      </p:sp>
      <p:pic>
        <p:nvPicPr>
          <p:cNvPr id="5" name="Picture 2" descr="Is Family Philanthropy Worth the Effort? - The Philanthropic Initiative">
            <a:extLst>
              <a:ext uri="{FF2B5EF4-FFF2-40B4-BE49-F238E27FC236}">
                <a16:creationId xmlns:a16="http://schemas.microsoft.com/office/drawing/2014/main" id="{C1562CF4-D4D7-F5B9-EFA4-A0744581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75" y="1533490"/>
            <a:ext cx="4042280" cy="2715065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2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CHARITIES CAN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1538177"/>
            <a:ext cx="8062571" cy="3196856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Include “give through my DAF” as an option on pledge forms, </a:t>
            </a:r>
            <a:r>
              <a:rPr lang="en-US" sz="1700" dirty="0" err="1"/>
              <a:t>buckslips</a:t>
            </a:r>
            <a:r>
              <a:rPr lang="en-US" sz="1700" dirty="0"/>
              <a:t>, etc.</a:t>
            </a:r>
          </a:p>
          <a:p>
            <a:pPr lvl="1"/>
            <a:r>
              <a:rPr lang="en-US" sz="1700" dirty="0"/>
              <a:t>Welcome DAF pledges in giving challenges (i.e. Giving Days)</a:t>
            </a:r>
          </a:p>
          <a:p>
            <a:pPr lvl="1"/>
            <a:r>
              <a:rPr lang="en-US" sz="1700" dirty="0"/>
              <a:t>Highlight DAF donors in stories, testimonials as with other gift vehicles</a:t>
            </a:r>
          </a:p>
          <a:p>
            <a:pPr lvl="1"/>
            <a:r>
              <a:rPr lang="en-US" sz="1700" dirty="0"/>
              <a:t>Acknowledge and recognize as you would for other gifts</a:t>
            </a:r>
          </a:p>
          <a:p>
            <a:pPr lvl="1"/>
            <a:r>
              <a:rPr lang="en-US" sz="1700" dirty="0"/>
              <a:t>Encourage DAF donors to make pledges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>
              <a:buFontTx/>
              <a:buChar char="&gt;"/>
            </a:pPr>
            <a:endParaRPr lang="en-US" dirty="0"/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C9628-58D6-29A9-7861-BAE65EA6292F}"/>
              </a:ext>
            </a:extLst>
          </p:cNvPr>
          <p:cNvSpPr txBox="1"/>
          <p:nvPr/>
        </p:nvSpPr>
        <p:spPr>
          <a:xfrm>
            <a:off x="945374" y="990241"/>
            <a:ext cx="7569081" cy="461665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Welcome &amp; Encourage DAF Grants. </a:t>
            </a:r>
          </a:p>
        </p:txBody>
      </p:sp>
    </p:spTree>
    <p:extLst>
      <p:ext uri="{BB962C8B-B14F-4D97-AF65-F5344CB8AC3E}">
        <p14:creationId xmlns:p14="http://schemas.microsoft.com/office/powerpoint/2010/main" val="1505778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CHARITIES CAN 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D84681-8286-44D0-869D-A526084BC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170782"/>
            <a:ext cx="7428608" cy="272475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517167-7019-D9A9-90F5-D473A87CCAEC}"/>
              </a:ext>
            </a:extLst>
          </p:cNvPr>
          <p:cNvSpPr txBox="1"/>
          <p:nvPr/>
        </p:nvSpPr>
        <p:spPr>
          <a:xfrm>
            <a:off x="1219200" y="4281621"/>
            <a:ext cx="6407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7F7F7F"/>
                </a:solidFill>
              </a:rPr>
              <a:t>Source: </a:t>
            </a:r>
            <a:r>
              <a:rPr lang="en-CA" sz="1400" dirty="0">
                <a:solidFill>
                  <a:srgbClr val="7F7F7F"/>
                </a:solidFill>
              </a:rPr>
              <a:t>Western Oregon University Giving Day FAQ</a:t>
            </a:r>
            <a:r>
              <a:rPr lang="en-CA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CA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https://givingday.wou.edu/pages/faq-2245</a:t>
            </a:r>
            <a:endParaRPr lang="en-CA" sz="1400" dirty="0">
              <a:solidFill>
                <a:srgbClr val="7F7F7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735903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CHARITIES CAN 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17167-7019-D9A9-90F5-D473A87CCAEC}"/>
              </a:ext>
            </a:extLst>
          </p:cNvPr>
          <p:cNvSpPr txBox="1"/>
          <p:nvPr/>
        </p:nvSpPr>
        <p:spPr>
          <a:xfrm>
            <a:off x="1275384" y="4712508"/>
            <a:ext cx="6407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7F7F7F"/>
                </a:solidFill>
              </a:rPr>
              <a:t>Source: </a:t>
            </a:r>
            <a:r>
              <a:rPr lang="en-CA" sz="1400" dirty="0" err="1">
                <a:solidFill>
                  <a:srgbClr val="7F7F7F"/>
                </a:solidFill>
              </a:rPr>
              <a:t>Indspire</a:t>
            </a:r>
            <a:r>
              <a:rPr lang="en-CA" sz="1400" dirty="0">
                <a:solidFill>
                  <a:srgbClr val="7F7F7F"/>
                </a:solidFill>
              </a:rPr>
              <a:t> Ways to Give page. </a:t>
            </a:r>
            <a:r>
              <a:rPr lang="en-CA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https://indspire.ca/ways-to-give/</a:t>
            </a:r>
            <a:endParaRPr lang="en-CA" sz="1400" dirty="0">
              <a:solidFill>
                <a:srgbClr val="7F7F7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37A19-1597-8340-69F7-B55DCD0BD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384" y="862532"/>
            <a:ext cx="6965576" cy="359396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287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CHARITIES CAN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1538177"/>
            <a:ext cx="8062571" cy="3196856"/>
          </a:xfrm>
        </p:spPr>
        <p:txBody>
          <a:bodyPr>
            <a:normAutofit/>
          </a:bodyPr>
          <a:lstStyle/>
          <a:p>
            <a:pPr lvl="1"/>
            <a:r>
              <a:rPr lang="en-US" sz="1800" dirty="0">
                <a:ea typeface="Cambria" panose="02040503050406030204" pitchFamily="18" charset="0"/>
              </a:rPr>
              <a:t>Educate operations staff to watch for signs of DAF gifts, record all accompanying info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Record DAF foundation as source, but soft credit individual(s)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Ensure DAF grants and other gifts from same donor show full picture of giving history</a:t>
            </a:r>
          </a:p>
          <a:p>
            <a:pPr lvl="1">
              <a:buFontTx/>
              <a:buChar char="&gt;"/>
            </a:pPr>
            <a:endParaRPr lang="en-US" dirty="0"/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C9628-58D6-29A9-7861-BAE65EA6292F}"/>
              </a:ext>
            </a:extLst>
          </p:cNvPr>
          <p:cNvSpPr txBox="1"/>
          <p:nvPr/>
        </p:nvSpPr>
        <p:spPr>
          <a:xfrm>
            <a:off x="945374" y="990241"/>
            <a:ext cx="7569081" cy="461665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Watch for DAF Grants &amp; Record Appropriately </a:t>
            </a:r>
          </a:p>
        </p:txBody>
      </p:sp>
    </p:spTree>
    <p:extLst>
      <p:ext uri="{BB962C8B-B14F-4D97-AF65-F5344CB8AC3E}">
        <p14:creationId xmlns:p14="http://schemas.microsoft.com/office/powerpoint/2010/main" val="4235788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4CD8E6-E532-0A5E-94E2-B58E41A35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342"/>
          <a:stretch/>
        </p:blipFill>
        <p:spPr>
          <a:xfrm>
            <a:off x="2" y="-5302"/>
            <a:ext cx="8389988" cy="5148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FA63B7-7245-6A7F-9890-1AB1B2062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60" r="4170"/>
          <a:stretch/>
        </p:blipFill>
        <p:spPr>
          <a:xfrm>
            <a:off x="8389992" y="1229"/>
            <a:ext cx="381715" cy="5148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075AC5-DBEC-AE2C-6B4F-45DED6B43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30" r="1"/>
          <a:stretch/>
        </p:blipFill>
        <p:spPr>
          <a:xfrm>
            <a:off x="8771709" y="1229"/>
            <a:ext cx="381715" cy="514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6F110-0491-2243-45CB-E3EEB4A05919}"/>
              </a:ext>
            </a:extLst>
          </p:cNvPr>
          <p:cNvSpPr txBox="1"/>
          <p:nvPr/>
        </p:nvSpPr>
        <p:spPr>
          <a:xfrm rot="5400000">
            <a:off x="7772444" y="661303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8F7AF-8717-351D-F528-47BCF40A522F}"/>
              </a:ext>
            </a:extLst>
          </p:cNvPr>
          <p:cNvSpPr txBox="1"/>
          <p:nvPr/>
        </p:nvSpPr>
        <p:spPr>
          <a:xfrm rot="5400000">
            <a:off x="7801853" y="1011555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C1E63-C204-6DF2-4492-A959A4071908}"/>
              </a:ext>
            </a:extLst>
          </p:cNvPr>
          <p:cNvSpPr txBox="1"/>
          <p:nvPr/>
        </p:nvSpPr>
        <p:spPr>
          <a:xfrm>
            <a:off x="60416" y="140"/>
            <a:ext cx="661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A3FD2-E3B3-887F-968C-B84C8ED69816}"/>
              </a:ext>
            </a:extLst>
          </p:cNvPr>
          <p:cNvSpPr txBox="1"/>
          <p:nvPr/>
        </p:nvSpPr>
        <p:spPr>
          <a:xfrm>
            <a:off x="470264" y="1793264"/>
            <a:ext cx="661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ONOR-ADVISED FUNDS IN CANADA.</a:t>
            </a:r>
          </a:p>
        </p:txBody>
      </p:sp>
    </p:spTree>
    <p:extLst>
      <p:ext uri="{BB962C8B-B14F-4D97-AF65-F5344CB8AC3E}">
        <p14:creationId xmlns:p14="http://schemas.microsoft.com/office/powerpoint/2010/main" val="3335217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…TO GROW GRANTS TO YOUR ORG.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1404689"/>
            <a:ext cx="8062571" cy="3228033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Send acknowledgement, thank you letter, etc. as per normal process </a:t>
            </a:r>
          </a:p>
          <a:p>
            <a:pPr lvl="1"/>
            <a:r>
              <a:rPr lang="en-US" sz="1700" dirty="0"/>
              <a:t>If fundholders’ name or address not provided, follow up with foundation, or forward materials to be passed along</a:t>
            </a:r>
          </a:p>
          <a:p>
            <a:pPr lvl="1"/>
            <a:r>
              <a:rPr lang="en-US" sz="1700" dirty="0"/>
              <a:t>Build relationship with donor and family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000" dirty="0"/>
          </a:p>
          <a:p>
            <a:pPr lvl="1"/>
            <a:r>
              <a:rPr lang="en-US" dirty="0">
                <a:ea typeface="Cambria" panose="02040503050406030204" pitchFamily="18" charset="0"/>
              </a:rPr>
              <a:t>Identify local / influential DAF advisors and share information about your cause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Include and address spouse and/or family as much as possible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Identify projects or opportunities that DAF donors can join with others, and share with local or aligned foundations</a:t>
            </a:r>
          </a:p>
          <a:p>
            <a:pPr lvl="1">
              <a:buFontTx/>
              <a:buChar char="&gt;"/>
            </a:pPr>
            <a:endParaRPr lang="en-US" dirty="0"/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6B673-5940-CE81-5E68-A68C84D562D7}"/>
              </a:ext>
            </a:extLst>
          </p:cNvPr>
          <p:cNvSpPr txBox="1"/>
          <p:nvPr/>
        </p:nvSpPr>
        <p:spPr>
          <a:xfrm>
            <a:off x="945373" y="2719522"/>
            <a:ext cx="7569081" cy="461665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Build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13AF1-80CA-A125-5654-C0147BCF9C55}"/>
              </a:ext>
            </a:extLst>
          </p:cNvPr>
          <p:cNvSpPr txBox="1"/>
          <p:nvPr/>
        </p:nvSpPr>
        <p:spPr>
          <a:xfrm>
            <a:off x="945373" y="863860"/>
            <a:ext cx="7569081" cy="461665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3798247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CAUTIONARY TALE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1538177"/>
            <a:ext cx="8062571" cy="3196856"/>
          </a:xfrm>
        </p:spPr>
        <p:txBody>
          <a:bodyPr>
            <a:normAutofit/>
          </a:bodyPr>
          <a:lstStyle/>
          <a:p>
            <a:pPr lvl="1"/>
            <a:r>
              <a:rPr lang="en-CA" sz="1800" dirty="0">
                <a:ea typeface="Cambria" panose="02040503050406030204" pitchFamily="18" charset="0"/>
              </a:rPr>
              <a:t>Alumni wished to support campaign via an endowed scholarship of $1M</a:t>
            </a:r>
          </a:p>
          <a:p>
            <a:pPr lvl="1"/>
            <a:r>
              <a:rPr lang="en-CA" dirty="0">
                <a:ea typeface="Cambria" panose="02040503050406030204" pitchFamily="18" charset="0"/>
              </a:rPr>
              <a:t>Worked with University fundraiser to confirm area, amount</a:t>
            </a:r>
            <a:endParaRPr lang="en-CA" sz="1800" dirty="0">
              <a:ea typeface="Cambria" panose="02040503050406030204" pitchFamily="18" charset="0"/>
            </a:endParaRPr>
          </a:p>
          <a:p>
            <a:pPr lvl="1"/>
            <a:r>
              <a:rPr lang="en-CA" sz="1800" dirty="0">
                <a:ea typeface="Cambria" panose="02040503050406030204" pitchFamily="18" charset="0"/>
              </a:rPr>
              <a:t>But after discussion with financial advisor, decided to place funds in endowed DAF instead, with income directed to University annually</a:t>
            </a:r>
          </a:p>
          <a:p>
            <a:pPr lvl="1"/>
            <a:r>
              <a:rPr lang="en-CA" dirty="0">
                <a:ea typeface="Cambria" panose="02040503050406030204" pitchFamily="18" charset="0"/>
              </a:rPr>
              <a:t>Donor perceived both options as essentially the same</a:t>
            </a:r>
            <a:endParaRPr lang="en-CA" sz="1800" dirty="0">
              <a:ea typeface="Cambria" panose="02040503050406030204" pitchFamily="18" charset="0"/>
            </a:endParaRPr>
          </a:p>
          <a:p>
            <a:pPr lvl="1"/>
            <a:r>
              <a:rPr lang="en-CA" b="1" dirty="0">
                <a:ea typeface="Cambria" panose="02040503050406030204" pitchFamily="18" charset="0"/>
              </a:rPr>
              <a:t>Challenges: </a:t>
            </a:r>
          </a:p>
          <a:p>
            <a:pPr lvl="2"/>
            <a:r>
              <a:rPr lang="en-CA" dirty="0">
                <a:ea typeface="Cambria" panose="02040503050406030204" pitchFamily="18" charset="0"/>
              </a:rPr>
              <a:t>Difference in endowed scholarship (guaranteed perpetuity) vs. annual scholarship from University’s perspective</a:t>
            </a:r>
          </a:p>
          <a:p>
            <a:pPr lvl="2"/>
            <a:r>
              <a:rPr lang="en-CA" dirty="0">
                <a:ea typeface="Cambria" panose="02040503050406030204" pitchFamily="18" charset="0"/>
              </a:rPr>
              <a:t>Stewardship and recognition differences</a:t>
            </a:r>
          </a:p>
          <a:p>
            <a:pPr lvl="2"/>
            <a:r>
              <a:rPr lang="en-CA" dirty="0">
                <a:ea typeface="Cambria" panose="02040503050406030204" pitchFamily="18" charset="0"/>
              </a:rPr>
              <a:t>Campaign totals</a:t>
            </a:r>
          </a:p>
          <a:p>
            <a:pPr lvl="2"/>
            <a:r>
              <a:rPr lang="en-CA" dirty="0">
                <a:ea typeface="Cambria" panose="02040503050406030204" pitchFamily="18" charset="0"/>
              </a:rPr>
              <a:t>Fundraiser targets</a:t>
            </a:r>
          </a:p>
          <a:p>
            <a:pPr lvl="2"/>
            <a:endParaRPr lang="en-CA" dirty="0">
              <a:ea typeface="Cambria" panose="02040503050406030204" pitchFamily="18" charset="0"/>
            </a:endParaRPr>
          </a:p>
          <a:p>
            <a:pPr lvl="1"/>
            <a:endParaRPr lang="en-CA" sz="1800" dirty="0">
              <a:ea typeface="Cambria" panose="02040503050406030204" pitchFamily="18" charset="0"/>
            </a:endParaRPr>
          </a:p>
          <a:p>
            <a:pPr lvl="1">
              <a:buFontTx/>
              <a:buChar char="&gt;"/>
            </a:pPr>
            <a:endParaRPr lang="en-US" dirty="0"/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C9628-58D6-29A9-7861-BAE65EA6292F}"/>
              </a:ext>
            </a:extLst>
          </p:cNvPr>
          <p:cNvSpPr txBox="1"/>
          <p:nvPr/>
        </p:nvSpPr>
        <p:spPr>
          <a:xfrm>
            <a:off x="945374" y="990241"/>
            <a:ext cx="7569081" cy="461665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Annual DAF Grant vs. Endowed Scholarship</a:t>
            </a:r>
          </a:p>
        </p:txBody>
      </p:sp>
    </p:spTree>
    <p:extLst>
      <p:ext uri="{BB962C8B-B14F-4D97-AF65-F5344CB8AC3E}">
        <p14:creationId xmlns:p14="http://schemas.microsoft.com/office/powerpoint/2010/main" val="348028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91AA5-C500-C8A8-9917-C049511F2165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43997-942C-A7CB-7AB1-EBA88DFD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PROSPECT RESEARCHERS CAN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BC78-EB9C-3148-2404-BF675AD1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6" y="1538177"/>
            <a:ext cx="8062571" cy="3196856"/>
          </a:xfrm>
        </p:spPr>
        <p:txBody>
          <a:bodyPr>
            <a:normAutofit/>
          </a:bodyPr>
          <a:lstStyle/>
          <a:p>
            <a:pPr lvl="1"/>
            <a:r>
              <a:rPr lang="en-US" sz="1700" dirty="0">
                <a:ea typeface="Cambria" panose="02040503050406030204" pitchFamily="18" charset="0"/>
              </a:rPr>
              <a:t>Research any DAF gifts to (hopefully) identify donors if not obvious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Where DAF donors known, research full family including children 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Research local community foundations, especially Board / volunteers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Understand fund minimums, structure of financial DAF foundations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Focus on individuals, not DAF foundations / Boards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Identify potential volunteers with DAF connections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Arm fundraisers with DAF knowledge</a:t>
            </a:r>
          </a:p>
          <a:p>
            <a:pPr lvl="1"/>
            <a:r>
              <a:rPr lang="en-US" sz="1700" dirty="0">
                <a:ea typeface="Cambria" panose="02040503050406030204" pitchFamily="18" charset="0"/>
              </a:rPr>
              <a:t>Be able to articulate (and communicate) benefits of internal endowments</a:t>
            </a:r>
          </a:p>
          <a:p>
            <a:pPr lvl="1"/>
            <a:endParaRPr lang="en-US" sz="1700" dirty="0">
              <a:ea typeface="Cambria" panose="02040503050406030204" pitchFamily="18" charset="0"/>
            </a:endParaRPr>
          </a:p>
          <a:p>
            <a:pPr lvl="1">
              <a:buFontTx/>
              <a:buChar char="&gt;"/>
            </a:pPr>
            <a:endParaRPr lang="en-US" dirty="0"/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C9628-58D6-29A9-7861-BAE65EA6292F}"/>
              </a:ext>
            </a:extLst>
          </p:cNvPr>
          <p:cNvSpPr txBox="1"/>
          <p:nvPr/>
        </p:nvSpPr>
        <p:spPr>
          <a:xfrm>
            <a:off x="945374" y="990241"/>
            <a:ext cx="7569081" cy="461665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Understand &amp; Educate</a:t>
            </a:r>
          </a:p>
        </p:txBody>
      </p:sp>
    </p:spTree>
    <p:extLst>
      <p:ext uri="{BB962C8B-B14F-4D97-AF65-F5344CB8AC3E}">
        <p14:creationId xmlns:p14="http://schemas.microsoft.com/office/powerpoint/2010/main" val="1623263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FUTURE IS BRIGHT FOR DAF GROWTH… AND IMPACT.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B15768E-B811-7827-6F7C-AF7D6893B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8369"/>
              </p:ext>
            </p:extLst>
          </p:nvPr>
        </p:nvGraphicFramePr>
        <p:xfrm>
          <a:off x="473949" y="1097817"/>
          <a:ext cx="8307387" cy="3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CA203EC-E1E7-FD19-D639-094185BAC3D2}"/>
              </a:ext>
            </a:extLst>
          </p:cNvPr>
          <p:cNvSpPr txBox="1"/>
          <p:nvPr/>
        </p:nvSpPr>
        <p:spPr>
          <a:xfrm>
            <a:off x="1606731" y="1237524"/>
            <a:ext cx="2061081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CA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76C89A-90AF-EEC1-0FD2-65B1E505B3F5}"/>
              </a:ext>
            </a:extLst>
          </p:cNvPr>
          <p:cNvSpPr txBox="1"/>
          <p:nvPr/>
        </p:nvSpPr>
        <p:spPr>
          <a:xfrm>
            <a:off x="3781706" y="1237524"/>
            <a:ext cx="2061080" cy="553998"/>
          </a:xfrm>
          <a:prstGeom prst="rect">
            <a:avLst/>
          </a:prstGeom>
          <a:solidFill>
            <a:srgbClr val="E56A54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n-CA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B9915-9A19-B81B-6B9B-CF9C505784A4}"/>
              </a:ext>
            </a:extLst>
          </p:cNvPr>
          <p:cNvSpPr txBox="1"/>
          <p:nvPr/>
        </p:nvSpPr>
        <p:spPr>
          <a:xfrm>
            <a:off x="5966050" y="1237524"/>
            <a:ext cx="2061080" cy="553998"/>
          </a:xfrm>
          <a:prstGeom prst="rect">
            <a:avLst/>
          </a:prstGeom>
          <a:solidFill>
            <a:srgbClr val="2AD2C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2025E</a:t>
            </a:r>
            <a:endParaRPr lang="en-CA" sz="3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390796-333C-C186-0AEA-4A525C486A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2F7AFD-7DBB-99C4-8818-F55299BA0B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60" r="95880"/>
          <a:stretch/>
        </p:blipFill>
        <p:spPr>
          <a:xfrm>
            <a:off x="188572" y="-6485"/>
            <a:ext cx="188570" cy="5148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5C4EB-33AA-1D40-0F1E-EB643B8B26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78" r="91574"/>
          <a:stretch/>
        </p:blipFill>
        <p:spPr>
          <a:xfrm>
            <a:off x="377142" y="-4119"/>
            <a:ext cx="379662" cy="5148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944A23-4DC5-6B67-A972-9C48BE4D1C06}"/>
              </a:ext>
            </a:extLst>
          </p:cNvPr>
          <p:cNvSpPr txBox="1"/>
          <p:nvPr/>
        </p:nvSpPr>
        <p:spPr>
          <a:xfrm rot="5400000">
            <a:off x="-60391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60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4619-55C8-E509-4032-DF158C2E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6" y="0"/>
            <a:ext cx="9153426" cy="5148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F4C78-DA10-F266-B9DD-FCC37B2CE1E1}"/>
              </a:ext>
            </a:extLst>
          </p:cNvPr>
          <p:cNvSpPr txBox="1"/>
          <p:nvPr/>
        </p:nvSpPr>
        <p:spPr>
          <a:xfrm rot="20707618">
            <a:off x="282926" y="767066"/>
            <a:ext cx="691247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Let’s discuss!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08A90-99A4-F0F4-9FB0-D6B49AB4A08F}"/>
              </a:ext>
            </a:extLst>
          </p:cNvPr>
          <p:cNvSpPr/>
          <p:nvPr/>
        </p:nvSpPr>
        <p:spPr>
          <a:xfrm>
            <a:off x="4421777" y="3646617"/>
            <a:ext cx="4731650" cy="100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7A9CA-444E-487B-F601-60A8B71EB0DB}"/>
              </a:ext>
            </a:extLst>
          </p:cNvPr>
          <p:cNvSpPr txBox="1"/>
          <p:nvPr/>
        </p:nvSpPr>
        <p:spPr>
          <a:xfrm>
            <a:off x="4421777" y="3646617"/>
            <a:ext cx="465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NFLUENCE, AFFLUENCE &amp; OPPORTUNITY: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26AD2-0CA4-286C-301D-2CFF7ADB7BF5}"/>
              </a:ext>
            </a:extLst>
          </p:cNvPr>
          <p:cNvSpPr txBox="1"/>
          <p:nvPr/>
        </p:nvSpPr>
        <p:spPr>
          <a:xfrm>
            <a:off x="4421777" y="3929780"/>
            <a:ext cx="463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D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onor-advised Funds in Canada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BD672265-640D-3738-98DA-7B8AE898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046" y="4217747"/>
            <a:ext cx="1138745" cy="33194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8D0894E-4EB7-AA1E-694C-7E36FBE6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18" y="4274464"/>
            <a:ext cx="673488" cy="276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43DB67-F660-ACFC-D197-A7CEE1204C51}"/>
              </a:ext>
            </a:extLst>
          </p:cNvPr>
          <p:cNvSpPr/>
          <p:nvPr/>
        </p:nvSpPr>
        <p:spPr>
          <a:xfrm>
            <a:off x="4421777" y="4650929"/>
            <a:ext cx="4731650" cy="244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553D5-7419-6EA0-9481-90E43519BCFF}"/>
              </a:ext>
            </a:extLst>
          </p:cNvPr>
          <p:cNvSpPr txBox="1"/>
          <p:nvPr/>
        </p:nvSpPr>
        <p:spPr>
          <a:xfrm>
            <a:off x="4697100" y="4637867"/>
            <a:ext cx="434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APRA CANADA </a:t>
            </a:r>
            <a:r>
              <a:rPr lang="fr-FR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 23-OCT-24</a:t>
            </a:r>
          </a:p>
        </p:txBody>
      </p:sp>
    </p:spTree>
    <p:extLst>
      <p:ext uri="{BB962C8B-B14F-4D97-AF65-F5344CB8AC3E}">
        <p14:creationId xmlns:p14="http://schemas.microsoft.com/office/powerpoint/2010/main" val="181726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4619-55C8-E509-4032-DF158C2E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229"/>
            <a:ext cx="9153424" cy="51488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" r="4156"/>
          <a:stretch/>
        </p:blipFill>
        <p:spPr>
          <a:xfrm>
            <a:off x="379664" y="-6485"/>
            <a:ext cx="8392044" cy="5148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DD006D-1078-F29A-1C2A-D4C4991D3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30" r="1"/>
          <a:stretch/>
        </p:blipFill>
        <p:spPr>
          <a:xfrm>
            <a:off x="8771709" y="1229"/>
            <a:ext cx="381715" cy="5148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97A378-4308-B5AF-5FFF-DD09C9B53182}"/>
              </a:ext>
            </a:extLst>
          </p:cNvPr>
          <p:cNvSpPr txBox="1"/>
          <p:nvPr/>
        </p:nvSpPr>
        <p:spPr>
          <a:xfrm rot="5400000">
            <a:off x="7801853" y="1011555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DCAC7-1DE8-3A49-14BC-AE05987018C7}"/>
              </a:ext>
            </a:extLst>
          </p:cNvPr>
          <p:cNvSpPr txBox="1"/>
          <p:nvPr/>
        </p:nvSpPr>
        <p:spPr>
          <a:xfrm>
            <a:off x="511082" y="140"/>
            <a:ext cx="661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09C4D-9B19-05B5-EA00-17D4C5E69A51}"/>
              </a:ext>
            </a:extLst>
          </p:cNvPr>
          <p:cNvSpPr txBox="1"/>
          <p:nvPr/>
        </p:nvSpPr>
        <p:spPr>
          <a:xfrm>
            <a:off x="888277" y="1793264"/>
            <a:ext cx="7439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CANADIAN DONORS TODAY</a:t>
            </a:r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35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4619-55C8-E509-4032-DF158C2E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229"/>
            <a:ext cx="9153424" cy="51488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8" r="91704"/>
          <a:stretch/>
        </p:blipFill>
        <p:spPr>
          <a:xfrm>
            <a:off x="379664" y="-6485"/>
            <a:ext cx="379662" cy="5148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5A189-816C-5817-95B1-CA9DE4AF315F}"/>
              </a:ext>
            </a:extLst>
          </p:cNvPr>
          <p:cNvSpPr txBox="1"/>
          <p:nvPr/>
        </p:nvSpPr>
        <p:spPr>
          <a:xfrm rot="5400000">
            <a:off x="-267564" y="670767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50" r="-58"/>
          <a:stretch/>
        </p:blipFill>
        <p:spPr>
          <a:xfrm>
            <a:off x="759324" y="-4119"/>
            <a:ext cx="8384673" cy="5148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CBA675-B0CC-8C00-8F9D-EC5A9719AABE}"/>
              </a:ext>
            </a:extLst>
          </p:cNvPr>
          <p:cNvSpPr txBox="1"/>
          <p:nvPr/>
        </p:nvSpPr>
        <p:spPr>
          <a:xfrm>
            <a:off x="832029" y="140"/>
            <a:ext cx="85144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BC9A6-9393-BC89-76AC-91A60CDF2BF3}"/>
              </a:ext>
            </a:extLst>
          </p:cNvPr>
          <p:cNvSpPr txBox="1"/>
          <p:nvPr/>
        </p:nvSpPr>
        <p:spPr>
          <a:xfrm>
            <a:off x="1195254" y="1793264"/>
            <a:ext cx="75690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DAFs AT THE INTERSECTION OF DONORS &amp; CAUSES.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5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4619-55C8-E509-4032-DF158C2E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229"/>
            <a:ext cx="9153424" cy="51488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D77B-A39F-AA37-9A82-3FD7C2E4834D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" r="4156"/>
          <a:stretch/>
        </p:blipFill>
        <p:spPr>
          <a:xfrm>
            <a:off x="379664" y="-6485"/>
            <a:ext cx="8392044" cy="5148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DD006D-1078-F29A-1C2A-D4C4991D3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30" r="1"/>
          <a:stretch/>
        </p:blipFill>
        <p:spPr>
          <a:xfrm>
            <a:off x="8771709" y="1229"/>
            <a:ext cx="381715" cy="5148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97A378-4308-B5AF-5FFF-DD09C9B53182}"/>
              </a:ext>
            </a:extLst>
          </p:cNvPr>
          <p:cNvSpPr txBox="1"/>
          <p:nvPr/>
        </p:nvSpPr>
        <p:spPr>
          <a:xfrm rot="5400000">
            <a:off x="7801853" y="1011555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DCAC7-1DE8-3A49-14BC-AE05987018C7}"/>
              </a:ext>
            </a:extLst>
          </p:cNvPr>
          <p:cNvSpPr txBox="1"/>
          <p:nvPr/>
        </p:nvSpPr>
        <p:spPr>
          <a:xfrm>
            <a:off x="511082" y="140"/>
            <a:ext cx="661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09C4D-9B19-05B5-EA00-17D4C5E69A51}"/>
              </a:ext>
            </a:extLst>
          </p:cNvPr>
          <p:cNvSpPr txBox="1"/>
          <p:nvPr/>
        </p:nvSpPr>
        <p:spPr>
          <a:xfrm>
            <a:off x="888277" y="1793264"/>
            <a:ext cx="7439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CANADIAN DONORS TODAY</a:t>
            </a:r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137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1E25A-8040-58C5-727E-B88AEBD7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34" y="123215"/>
            <a:ext cx="7889966" cy="661481"/>
          </a:xfrm>
        </p:spPr>
        <p:txBody>
          <a:bodyPr>
            <a:normAutofit fontScale="90000"/>
          </a:bodyPr>
          <a:lstStyle/>
          <a:p>
            <a:r>
              <a:rPr lang="en-CA" dirty="0"/>
              <a:t>WHY DID WE UNDERTAKE THIS RESEARCH?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A006328-B2CD-1DEB-DD7A-F60DDE513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28631"/>
              </p:ext>
            </p:extLst>
          </p:nvPr>
        </p:nvGraphicFramePr>
        <p:xfrm>
          <a:off x="1326470" y="934539"/>
          <a:ext cx="7621586" cy="36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F9E7962-A4DE-772C-1205-D24FEEA784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5852"/>
          <a:stretch/>
        </p:blipFill>
        <p:spPr>
          <a:xfrm>
            <a:off x="2" y="-5302"/>
            <a:ext cx="379662" cy="5148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D52F0-A72D-2CF5-A37F-CDFF4FDC3E54}"/>
              </a:ext>
            </a:extLst>
          </p:cNvPr>
          <p:cNvSpPr txBox="1"/>
          <p:nvPr/>
        </p:nvSpPr>
        <p:spPr>
          <a:xfrm rot="5400000">
            <a:off x="-661302" y="678834"/>
            <a:ext cx="1755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D5D1DB-3B06-0510-EB87-F29D09864C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48" r="91704"/>
          <a:stretch/>
        </p:blipFill>
        <p:spPr>
          <a:xfrm>
            <a:off x="379664" y="-6485"/>
            <a:ext cx="379662" cy="51488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21377-9C9E-CEB8-19B0-271166C3BAAC}"/>
              </a:ext>
            </a:extLst>
          </p:cNvPr>
          <p:cNvSpPr txBox="1"/>
          <p:nvPr/>
        </p:nvSpPr>
        <p:spPr>
          <a:xfrm rot="5400000">
            <a:off x="-267564" y="670767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275587-48DC-468A-01D8-D7E22F8ACA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53" r="87399"/>
          <a:stretch/>
        </p:blipFill>
        <p:spPr>
          <a:xfrm>
            <a:off x="759326" y="-4119"/>
            <a:ext cx="379662" cy="5148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BDDC70-2F44-5EEF-5453-3347F783302E}"/>
              </a:ext>
            </a:extLst>
          </p:cNvPr>
          <p:cNvSpPr txBox="1"/>
          <p:nvPr/>
        </p:nvSpPr>
        <p:spPr>
          <a:xfrm rot="5400000">
            <a:off x="-238155" y="1021019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8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89D77-8F27-6A69-4D58-ACFA957C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940"/>
          <a:stretch/>
        </p:blipFill>
        <p:spPr>
          <a:xfrm>
            <a:off x="2" y="-5302"/>
            <a:ext cx="188570" cy="5148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5918C-D789-D0ED-E8FB-64BB4C422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3793"/>
          <a:stretch/>
        </p:blipFill>
        <p:spPr>
          <a:xfrm>
            <a:off x="188572" y="-6485"/>
            <a:ext cx="379662" cy="5148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24B0-3B5D-D9CD-6521-82B8210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5" r="91575"/>
          <a:stretch/>
        </p:blipFill>
        <p:spPr>
          <a:xfrm>
            <a:off x="568234" y="-4119"/>
            <a:ext cx="188570" cy="5148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EA14C-EC6D-4FA8-2522-454945B7B149}"/>
              </a:ext>
            </a:extLst>
          </p:cNvPr>
          <p:cNvSpPr txBox="1"/>
          <p:nvPr/>
        </p:nvSpPr>
        <p:spPr>
          <a:xfrm rot="5400000">
            <a:off x="-443914" y="670767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D8BC8-BC68-6DF2-EE65-E6890E4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GIVING ENVIRONMENT.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847DE3-2CA7-C74C-2CD9-74B91287B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73274"/>
              </p:ext>
            </p:extLst>
          </p:nvPr>
        </p:nvGraphicFramePr>
        <p:xfrm>
          <a:off x="1085612" y="953607"/>
          <a:ext cx="7490154" cy="347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778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4CD8E6-E532-0A5E-94E2-B58E41A35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342"/>
          <a:stretch/>
        </p:blipFill>
        <p:spPr>
          <a:xfrm>
            <a:off x="2" y="-5302"/>
            <a:ext cx="8389988" cy="5148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FA63B7-7245-6A7F-9890-1AB1B2062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60" r="4170"/>
          <a:stretch/>
        </p:blipFill>
        <p:spPr>
          <a:xfrm>
            <a:off x="8389992" y="1229"/>
            <a:ext cx="381715" cy="5148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075AC5-DBEC-AE2C-6B4F-45DED6B43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30" r="1"/>
          <a:stretch/>
        </p:blipFill>
        <p:spPr>
          <a:xfrm>
            <a:off x="8771709" y="1229"/>
            <a:ext cx="381715" cy="514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6F110-0491-2243-45CB-E3EEB4A05919}"/>
              </a:ext>
            </a:extLst>
          </p:cNvPr>
          <p:cNvSpPr txBox="1"/>
          <p:nvPr/>
        </p:nvSpPr>
        <p:spPr>
          <a:xfrm rot="5400000">
            <a:off x="7772444" y="661303"/>
            <a:ext cx="1720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affluence</a:t>
            </a:r>
            <a:endParaRPr lang="en-CA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8F7AF-8717-351D-F528-47BCF40A522F}"/>
              </a:ext>
            </a:extLst>
          </p:cNvPr>
          <p:cNvSpPr txBox="1"/>
          <p:nvPr/>
        </p:nvSpPr>
        <p:spPr>
          <a:xfrm rot="5400000">
            <a:off x="7801853" y="1011555"/>
            <a:ext cx="2420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opportunity</a:t>
            </a:r>
            <a:endParaRPr lang="en-CA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C1E63-C204-6DF2-4492-A959A4071908}"/>
              </a:ext>
            </a:extLst>
          </p:cNvPr>
          <p:cNvSpPr txBox="1"/>
          <p:nvPr/>
        </p:nvSpPr>
        <p:spPr>
          <a:xfrm>
            <a:off x="60416" y="140"/>
            <a:ext cx="661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en-CA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Wingdings" panose="05000000000000000000" pitchFamily="2" charset="2"/>
              </a:rPr>
              <a:t>fluence</a:t>
            </a:r>
            <a:endParaRPr lang="en-C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A3FD2-E3B3-887F-968C-B84C8ED69816}"/>
              </a:ext>
            </a:extLst>
          </p:cNvPr>
          <p:cNvSpPr txBox="1"/>
          <p:nvPr/>
        </p:nvSpPr>
        <p:spPr>
          <a:xfrm>
            <a:off x="470264" y="1793264"/>
            <a:ext cx="6614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ONOR-ADVISED FUNDS IN CANADA.</a:t>
            </a:r>
          </a:p>
        </p:txBody>
      </p:sp>
    </p:spTree>
    <p:extLst>
      <p:ext uri="{BB962C8B-B14F-4D97-AF65-F5344CB8AC3E}">
        <p14:creationId xmlns:p14="http://schemas.microsoft.com/office/powerpoint/2010/main" val="31419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2631</TotalTime>
  <Words>1807</Words>
  <Application>Microsoft Office PowerPoint</Application>
  <PresentationFormat>On-screen Show (16:9)</PresentationFormat>
  <Paragraphs>241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WE UNDERTAKE THIS RESEARCH?</vt:lpstr>
      <vt:lpstr>THE GIVING ENVIRONMENT.</vt:lpstr>
      <vt:lpstr>PowerPoint Presentation</vt:lpstr>
      <vt:lpstr>OUR INFORMATION SOURCES.</vt:lpstr>
      <vt:lpstr>DONOR-ADVISED FUNDS: THE PROCESS.</vt:lpstr>
      <vt:lpstr>KEY DAF ELEMENTS.</vt:lpstr>
      <vt:lpstr>DRIVERS OF GROWTH.</vt:lpstr>
      <vt:lpstr>DRIVERS OF GROWTH.</vt:lpstr>
      <vt:lpstr>DRIVERS OF GROWTH.</vt:lpstr>
      <vt:lpstr>DRIVERS OF GROWTH.</vt:lpstr>
      <vt:lpstr>AVERAGE INDIVIDUAL DAF ASSETS.</vt:lpstr>
      <vt:lpstr>ABOUT HALF OF DAF ASSETS IN CANADA HELD BY COMMUNITY FOUNDATIONS (MOSTLY ENDOWED).</vt:lpstr>
      <vt:lpstr>NON-ENDOWED DAFS ACCOUNT FOR THE MAJORITY OF DONATIONS &amp; GRANTS.</vt:lpstr>
      <vt:lpstr>DAF GRANTS BY SECTOR MOSTLY SAME AS OVERALL DONATIONS.</vt:lpstr>
      <vt:lpstr>ROOM FOR GREATER TRANSPARENCY.</vt:lpstr>
      <vt:lpstr>PowerPoint Presentation</vt:lpstr>
      <vt:lpstr>GETTING TO KNOW YOUR DAF DONORS…</vt:lpstr>
      <vt:lpstr>GETTING TO KNOW YOUR DAF DONORS…</vt:lpstr>
      <vt:lpstr>GETTING TO KNOW YOUR DAF DONORS…</vt:lpstr>
      <vt:lpstr>WHAT CHARITIES CAN DO</vt:lpstr>
      <vt:lpstr>WHAT CHARITIES CAN DO</vt:lpstr>
      <vt:lpstr>WHAT CHARITIES CAN DO</vt:lpstr>
      <vt:lpstr>WHAT CHARITIES CAN DO</vt:lpstr>
      <vt:lpstr>…TO GROW GRANTS TO YOUR ORG.</vt:lpstr>
      <vt:lpstr>A CAUTIONARY TALE</vt:lpstr>
      <vt:lpstr>WHAT PROSPECT RESEARCHERS CAN DO</vt:lpstr>
      <vt:lpstr>THE FUTURE IS BRIGHT FOR DAF GROWTH… AND IMPACT.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Renne R</dc:creator>
  <cp:lastModifiedBy>Celeste Bannon Waterman</cp:lastModifiedBy>
  <cp:revision>56</cp:revision>
  <dcterms:created xsi:type="dcterms:W3CDTF">2023-04-04T13:15:45Z</dcterms:created>
  <dcterms:modified xsi:type="dcterms:W3CDTF">2024-10-13T15:04:18Z</dcterms:modified>
</cp:coreProperties>
</file>