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70" r:id="rId5"/>
    <p:sldId id="294" r:id="rId6"/>
    <p:sldId id="301" r:id="rId7"/>
    <p:sldId id="298" r:id="rId8"/>
    <p:sldId id="472" r:id="rId9"/>
    <p:sldId id="302" r:id="rId10"/>
    <p:sldId id="475" r:id="rId11"/>
    <p:sldId id="304" r:id="rId12"/>
    <p:sldId id="476" r:id="rId13"/>
    <p:sldId id="474" r:id="rId14"/>
    <p:sldId id="4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9C21CC-0BE7-E634-FC48-21B5D1474491}" name="Stephanie Wong" initials="SW" userId="S::stephaniesm.wong@utoronto.ca::8033eaf5-89ad-47f0-bd3e-867b63b6f7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Wong" initials="SW" lastIdx="6" clrIdx="0">
    <p:extLst>
      <p:ext uri="{19B8F6BF-5375-455C-9EA6-DF929625EA0E}">
        <p15:presenceInfo xmlns:p15="http://schemas.microsoft.com/office/powerpoint/2012/main" userId="S::stephaniesm.wong@utoronto.ca::8033eaf5-89ad-47f0-bd3e-867b63b6f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53798-6728-436B-8D8C-CDFF0BE0BA04}" v="16" dt="2024-10-17T12:09:29.480"/>
  </p1510:revLst>
</p1510:revInfo>
</file>

<file path=ppt/tableStyles.xml><?xml version="1.0" encoding="utf-8"?>
<a:tblStyleLst xmlns:a="http://schemas.openxmlformats.org/drawingml/2006/main" def="{5C22544A-7EE6-4342-B048-85BDC9FD1C3A}">
  <a:tblStyle styleId="{73A6DA28-BB08-4E28-94E8-AB53A02DD50B}" styleName="U of T Defy Gravity">
    <a:wholeTbl>
      <a:tcTxStyle>
        <a:fontRef idx="minor"/>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chemeClr val="lt1">
              <a:alpha val="0"/>
            </a:schemeClr>
          </a:solidFill>
        </a:fill>
      </a:tcStyle>
    </a:wholeTbl>
    <a:band1H>
      <a:tcStyle>
        <a:tcBdr/>
      </a:tcStyle>
    </a:band1H>
    <a:band2H>
      <a:tcStyle>
        <a:tcBdr/>
        <a:fill>
          <a:solidFill>
            <a:schemeClr val="lt2">
              <a:alpha val="20000"/>
            </a:schemeClr>
          </a:solidFill>
        </a:fill>
      </a:tcStyle>
    </a:band2H>
    <a:band1V>
      <a:tcStyle>
        <a:tcBdr/>
      </a:tcStyle>
    </a:band1V>
    <a:band2V>
      <a:tcStyle>
        <a:tcBdr/>
        <a:fill>
          <a:solidFill>
            <a:schemeClr val="lt2">
              <a:alpha val="20000"/>
            </a:schemeClr>
          </a:solidFill>
        </a:fill>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accent1"/>
      </a:tcTxStyle>
      <a:tcStyle>
        <a:tcBdr>
          <a:top>
            <a:ln w="5000" cmpd="sng">
              <a:solidFill>
                <a:schemeClr val="tx1"/>
              </a:solidFill>
            </a:ln>
          </a:top>
        </a:tcBdr>
      </a:tcStyle>
    </a:lastRow>
    <a:firstRow>
      <a:tcTxStyle b="off">
        <a:fontRef idx="minor"/>
        <a:schemeClr val="tx1"/>
      </a:tcTxStyle>
      <a:tcStyle>
        <a:tcBdr>
          <a:bottom>
            <a:ln w="5000" cmpd="sng">
              <a:solidFill>
                <a:schemeClr val="tx1"/>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47"/>
    <p:restoredTop sz="68101" autoAdjust="0"/>
  </p:normalViewPr>
  <p:slideViewPr>
    <p:cSldViewPr snapToGrid="0" snapToObjects="1">
      <p:cViewPr varScale="1">
        <p:scale>
          <a:sx n="61" d="100"/>
          <a:sy n="61" d="100"/>
        </p:scale>
        <p:origin x="2346" y="72"/>
      </p:cViewPr>
      <p:guideLst/>
    </p:cSldViewPr>
  </p:slideViewPr>
  <p:outlineViewPr>
    <p:cViewPr>
      <p:scale>
        <a:sx n="33" d="100"/>
        <a:sy n="33" d="100"/>
      </p:scale>
      <p:origin x="0" y="-14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345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76DE4-237E-C74D-B43A-659A701372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5C76D6-4318-1843-AC80-F91EE65DF7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C613F-BF28-384D-944C-AA89FB03C2C3}" type="datetimeFigureOut">
              <a:rPr lang="en-US" smtClean="0"/>
              <a:t>10/17/2024</a:t>
            </a:fld>
            <a:endParaRPr lang="en-US"/>
          </a:p>
        </p:txBody>
      </p:sp>
      <p:sp>
        <p:nvSpPr>
          <p:cNvPr id="4" name="Footer Placeholder 3">
            <a:extLst>
              <a:ext uri="{FF2B5EF4-FFF2-40B4-BE49-F238E27FC236}">
                <a16:creationId xmlns:a16="http://schemas.microsoft.com/office/drawing/2014/main" id="{3C13C400-0E9C-D34E-9F4D-4CE38A6277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6EF7A-A4ED-C34C-B6A5-FC3E409318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1AD6D-5E18-144D-BC7B-2537B99094B1}" type="slidenum">
              <a:rPr lang="en-US" smtClean="0"/>
              <a:t>‹#›</a:t>
            </a:fld>
            <a:endParaRPr lang="en-US"/>
          </a:p>
        </p:txBody>
      </p:sp>
    </p:spTree>
    <p:extLst>
      <p:ext uri="{BB962C8B-B14F-4D97-AF65-F5344CB8AC3E}">
        <p14:creationId xmlns:p14="http://schemas.microsoft.com/office/powerpoint/2010/main" val="262830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8AE8C-59B3-1342-9035-9E7FF9F76E09}"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2EF7B-DDB8-B345-905A-1035F5FCAFD4}" type="slidenum">
              <a:rPr lang="en-US" smtClean="0"/>
              <a:t>‹#›</a:t>
            </a:fld>
            <a:endParaRPr lang="en-US"/>
          </a:p>
        </p:txBody>
      </p:sp>
    </p:spTree>
    <p:extLst>
      <p:ext uri="{BB962C8B-B14F-4D97-AF65-F5344CB8AC3E}">
        <p14:creationId xmlns:p14="http://schemas.microsoft.com/office/powerpoint/2010/main" val="406597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nance.utoronto.ca/wp-content/uploads/2024FR.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162EF7B-DDB8-B345-905A-1035F5FCAFD4}" type="slidenum">
              <a:rPr lang="en-US" smtClean="0"/>
              <a:t>1</a:t>
            </a:fld>
            <a:endParaRPr lang="en-US"/>
          </a:p>
        </p:txBody>
      </p:sp>
    </p:spTree>
    <p:extLst>
      <p:ext uri="{BB962C8B-B14F-4D97-AF65-F5344CB8AC3E}">
        <p14:creationId xmlns:p14="http://schemas.microsoft.com/office/powerpoint/2010/main" val="144758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Advancement at the University of Toronto </a:t>
            </a:r>
          </a:p>
          <a:p>
            <a:r>
              <a:rPr lang="en-CA" dirty="0">
                <a:cs typeface="Calibri" panose="020F0502020204030204"/>
              </a:rPr>
              <a:t>Before we dive into a walkthrough of how the team created and launched our portfolio visualization tool, we want to take a step back and provide context for advancement at the University of Toronto </a:t>
            </a:r>
          </a:p>
          <a:p>
            <a:r>
              <a:rPr lang="en-CA" dirty="0">
                <a:cs typeface="Calibri" panose="020F0502020204030204"/>
              </a:rPr>
              <a:t>Advancement activities at the University of Toronto can be best described as operating under a coordinated decentralized mode. </a:t>
            </a:r>
          </a:p>
          <a:p>
            <a:r>
              <a:rPr lang="en-CA" dirty="0">
                <a:cs typeface="Calibri" panose="020F0502020204030204"/>
              </a:rPr>
              <a:t>What this means is that divisions and faculties have the autonomy to create their own business plans and set their goals related to fundraising and activities. </a:t>
            </a:r>
            <a:endParaRPr lang="en-CA" dirty="0"/>
          </a:p>
          <a:p>
            <a:r>
              <a:rPr lang="en-CA" dirty="0">
                <a:cs typeface="Calibri"/>
              </a:rPr>
              <a:t>U of T is currently in the middle of it's Defy Gravity Campaign. Launched in 2021 with a goal to raise $4B for the university’s highest priority areas. </a:t>
            </a:r>
          </a:p>
          <a:p>
            <a:pPr marL="171450" indent="-171450">
              <a:buFont typeface="Calibri"/>
              <a:buChar char="-"/>
            </a:pPr>
            <a:r>
              <a:rPr lang="en-CA" dirty="0"/>
              <a:t>For the period May 1, 2023 to April 30, 2024, the University raised a total of $312 million. 7 This amount includes $258 million in pledges and gifts (donations) and $54 million in philanthropic research grants from non-government sources (</a:t>
            </a:r>
            <a:r>
              <a:rPr lang="en-CA" dirty="0">
                <a:hlinkClick r:id="rId3"/>
              </a:rPr>
              <a:t>https://finance.utoronto.ca/wp-content/uploads/2024FR.pdf</a:t>
            </a:r>
            <a:r>
              <a:rPr lang="en-CA" dirty="0"/>
              <a:t>)</a:t>
            </a:r>
            <a:endParaRPr lang="en-CA" dirty="0">
              <a:cs typeface="Calibri"/>
            </a:endParaRPr>
          </a:p>
          <a:p>
            <a:endParaRPr lang="en-CA" dirty="0"/>
          </a:p>
          <a:p>
            <a:r>
              <a:rPr lang="en-CA" b="1" dirty="0">
                <a:cs typeface="Calibri"/>
              </a:rPr>
              <a:t>Prospect Management </a:t>
            </a:r>
            <a:endParaRPr lang="en-CA" b="1" dirty="0"/>
          </a:p>
          <a:p>
            <a:r>
              <a:rPr lang="en-CA" dirty="0"/>
              <a:t>In order to ensure a coordinated approach across all divisions – this is where Prospect Management comes in. </a:t>
            </a:r>
            <a:endParaRPr lang="en-CA" dirty="0">
              <a:cs typeface="Calibri"/>
            </a:endParaRPr>
          </a:p>
          <a:p>
            <a:r>
              <a:rPr lang="en-CA" dirty="0"/>
              <a:t>Prospect Management at the University of Toronto consists of guidelines, procedures, practices, and  the Prospect Management system on ARBOR (BBCRM) that supports, directs, tracks and measures</a:t>
            </a:r>
            <a:endParaRPr lang="en-CA" dirty="0">
              <a:cs typeface="Calibri"/>
            </a:endParaRPr>
          </a:p>
          <a:p>
            <a:r>
              <a:rPr lang="en-CA" dirty="0"/>
              <a:t>relationship building activities with major gift type prospects and donors. The office of Prospect Management at the division of the University Advancement (DUA) oversees and facilitates the </a:t>
            </a:r>
            <a:endParaRPr lang="en-CA" dirty="0">
              <a:cs typeface="Calibri"/>
            </a:endParaRPr>
          </a:p>
          <a:p>
            <a:r>
              <a:rPr lang="en-CA" dirty="0"/>
              <a:t>system.</a:t>
            </a:r>
            <a:endParaRPr lang="en-CA" dirty="0">
              <a:cs typeface="Calibri" panose="020F0502020204030204"/>
            </a:endParaRPr>
          </a:p>
          <a:p>
            <a:r>
              <a:rPr lang="en-CA" dirty="0">
                <a:cs typeface="Calibri" panose="020F0502020204030204"/>
              </a:rPr>
              <a:t>Currently the team has 4 full time staff, with full compliment we will be at 6 full time staff. We work on a liaison model with staff members managing a portfolio of divisions and providing direct support through portfolio reviews, training, and ad hoc meetings. We also support various enhancements to our CRM ARBOR (BBCRM) and reports. </a:t>
            </a:r>
          </a:p>
          <a:p>
            <a:endParaRPr lang="en-CA" dirty="0">
              <a:cs typeface="Calibri" panose="020F0502020204030204"/>
            </a:endParaRPr>
          </a:p>
          <a:p>
            <a:r>
              <a:rPr lang="en-CA" b="1" dirty="0">
                <a:cs typeface="Calibri"/>
              </a:rPr>
              <a:t>Business Intelligence Team </a:t>
            </a:r>
            <a:endParaRPr lang="en-CA" b="1" dirty="0">
              <a:ea typeface="Calibri"/>
              <a:cs typeface="Calibri"/>
            </a:endParaRPr>
          </a:p>
          <a:p>
            <a:endParaRPr lang="en-CA" dirty="0"/>
          </a:p>
          <a:p>
            <a:r>
              <a:rPr lang="en-CA" dirty="0"/>
              <a:t> </a:t>
            </a:r>
            <a:endParaRPr lang="en-US" dirty="0">
              <a:cs typeface="Calibri"/>
            </a:endParaRPr>
          </a:p>
        </p:txBody>
      </p:sp>
      <p:sp>
        <p:nvSpPr>
          <p:cNvPr id="4" name="Slide Number Placeholder 3"/>
          <p:cNvSpPr>
            <a:spLocks noGrp="1"/>
          </p:cNvSpPr>
          <p:nvPr>
            <p:ph type="sldNum" sz="quarter" idx="5"/>
          </p:nvPr>
        </p:nvSpPr>
        <p:spPr/>
        <p:txBody>
          <a:bodyPr/>
          <a:lstStyle/>
          <a:p>
            <a:fld id="{C162EF7B-DDB8-B345-905A-1035F5FCAFD4}" type="slidenum">
              <a:rPr lang="en-US" smtClean="0"/>
              <a:t>2</a:t>
            </a:fld>
            <a:endParaRPr lang="en-US"/>
          </a:p>
        </p:txBody>
      </p:sp>
    </p:spTree>
    <p:extLst>
      <p:ext uri="{BB962C8B-B14F-4D97-AF65-F5344CB8AC3E}">
        <p14:creationId xmlns:p14="http://schemas.microsoft.com/office/powerpoint/2010/main" val="23796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Like many of you on the call who may have launched a new report or feature, it usually takes multiple iterations to achieve a final product, and the Portfolio Visualization Project that Laura and I worked on is no different. </a:t>
            </a:r>
          </a:p>
        </p:txBody>
      </p:sp>
      <p:sp>
        <p:nvSpPr>
          <p:cNvPr id="4" name="Slide Number Placeholder 3"/>
          <p:cNvSpPr>
            <a:spLocks noGrp="1"/>
          </p:cNvSpPr>
          <p:nvPr>
            <p:ph type="sldNum" sz="quarter" idx="5"/>
          </p:nvPr>
        </p:nvSpPr>
        <p:spPr/>
        <p:txBody>
          <a:bodyPr/>
          <a:lstStyle/>
          <a:p>
            <a:fld id="{C162EF7B-DDB8-B345-905A-1035F5FCAFD4}" type="slidenum">
              <a:rPr lang="en-US" smtClean="0"/>
              <a:t>3</a:t>
            </a:fld>
            <a:endParaRPr lang="en-US"/>
          </a:p>
        </p:txBody>
      </p:sp>
    </p:spTree>
    <p:extLst>
      <p:ext uri="{BB962C8B-B14F-4D97-AF65-F5344CB8AC3E}">
        <p14:creationId xmlns:p14="http://schemas.microsoft.com/office/powerpoint/2010/main" val="149713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A key facet of the Prospect Management team is supporting, directing, tracking and measuring relationship building activities with major gift and principal gifts prospects at the University of Toronto. </a:t>
            </a:r>
          </a:p>
          <a:p>
            <a:r>
              <a:rPr lang="en-CA" dirty="0">
                <a:cs typeface="Calibri"/>
              </a:rPr>
              <a:t>We are always looking for new and effective ways to present this information to fundraisers, and visualization seems like the natural first step in this journey. However, the capacity and ability of the team meant that our first foray into visalizations was through pivot tables, which had quite a few pros, but also cons. </a:t>
            </a:r>
          </a:p>
          <a:p>
            <a:r>
              <a:rPr lang="en-CA" dirty="0">
                <a:ea typeface="Calibri"/>
                <a:cs typeface="Calibri"/>
              </a:rPr>
              <a:t>The first pro of a pivot tables, was just that we were trying! We knew that we needed to be able to present data in a new way to drive impact, so pivot tables allowed us to dip our toes into visualizations with a low overhead. Leading into that, they also afforded flexibility, Because the team could create them, it allowed for customization. The cons of course are preparation time, because these tables had to be created manually it would take a lot of time pulling data from various other reports and then plugging them into a table and choosing the visualization that worked best. All this manual manipulation can also lead to data integrity issues and lack of consistency. </a:t>
            </a:r>
          </a:p>
          <a:p>
            <a:endParaRPr lang="en-CA" dirty="0">
              <a:ea typeface="Calibri"/>
              <a:cs typeface="Calibri"/>
            </a:endParaRPr>
          </a:p>
          <a:p>
            <a:r>
              <a:rPr lang="en-CA" dirty="0">
                <a:ea typeface="Calibri"/>
                <a:cs typeface="Calibri"/>
              </a:rPr>
              <a:t>After using pivot tables for some time, the team linked up with the Business Intelligence team to create a dashboard in Tableau. This was a gamechanger for us, as it allowed for advanced analytics, interactive dashboards, and customizable visualizations three things that we were lacking with pivot tables. However, the main piece of feedback we received from fundraisers regarding the dashboard was that they wanted it to be accessible. When the dashboard was created it lived on a separate server that had restricted access. The Prospect Management team would pull a PDF version of the dashboard for our portfolio review meetings. Making the Visualization accessible was the natural next step for the Portfolio Visualization and being able to provide insights for advancement staff when needed. </a:t>
            </a:r>
          </a:p>
        </p:txBody>
      </p:sp>
      <p:sp>
        <p:nvSpPr>
          <p:cNvPr id="4" name="Slide Number Placeholder 3"/>
          <p:cNvSpPr>
            <a:spLocks noGrp="1"/>
          </p:cNvSpPr>
          <p:nvPr>
            <p:ph type="sldNum" sz="quarter" idx="5"/>
          </p:nvPr>
        </p:nvSpPr>
        <p:spPr/>
        <p:txBody>
          <a:bodyPr/>
          <a:lstStyle/>
          <a:p>
            <a:fld id="{C162EF7B-DDB8-B345-905A-1035F5FCAFD4}" type="slidenum">
              <a:rPr lang="en-US" smtClean="0"/>
              <a:t>4</a:t>
            </a:fld>
            <a:endParaRPr lang="en-US"/>
          </a:p>
        </p:txBody>
      </p:sp>
    </p:spTree>
    <p:extLst>
      <p:ext uri="{BB962C8B-B14F-4D97-AF65-F5344CB8AC3E}">
        <p14:creationId xmlns:p14="http://schemas.microsoft.com/office/powerpoint/2010/main" val="60308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162EF7B-DDB8-B345-905A-1035F5FCAFD4}" type="slidenum">
              <a:rPr lang="en-US" smtClean="0"/>
              <a:t>5</a:t>
            </a:fld>
            <a:endParaRPr lang="en-US"/>
          </a:p>
        </p:txBody>
      </p:sp>
    </p:spTree>
    <p:extLst>
      <p:ext uri="{BB962C8B-B14F-4D97-AF65-F5344CB8AC3E}">
        <p14:creationId xmlns:p14="http://schemas.microsoft.com/office/powerpoint/2010/main" val="264957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The Portfolio Visualization Project can be broken down into three separate groups: Identifying Key Stakeholders, Testing, and Communications and Roll out Plan. </a:t>
            </a:r>
          </a:p>
          <a:p>
            <a:endParaRPr lang="en-CA" dirty="0">
              <a:ea typeface="Calibri"/>
              <a:cs typeface="Calibri"/>
            </a:endParaRPr>
          </a:p>
          <a:p>
            <a:r>
              <a:rPr lang="en-CA" dirty="0">
                <a:ea typeface="Calibri"/>
                <a:cs typeface="Calibri"/>
              </a:rPr>
              <a:t>Identifying Key Stakeholders </a:t>
            </a:r>
          </a:p>
          <a:p>
            <a:pPr marL="171450" indent="-171450">
              <a:buFont typeface="Calibri"/>
              <a:buChar char="-"/>
            </a:pPr>
            <a:r>
              <a:rPr lang="en-CA" dirty="0">
                <a:ea typeface="Calibri"/>
                <a:cs typeface="Calibri"/>
              </a:rPr>
              <a:t>Before we were able to even think about making the dashboard accessible to all advancement staff, we first needed to understand what was and wasn't possible as far as format and accessibility. We first pulled in team members from the Information Management team to learn – what information can be made open to all advancement staff and, what platform can house the dashboard. We were excited to learn that we could launch the dashboard within our BBCRM rather than on our </a:t>
            </a:r>
            <a:r>
              <a:rPr lang="en-CA" err="1">
                <a:ea typeface="Calibri"/>
                <a:cs typeface="Calibri"/>
              </a:rPr>
              <a:t>PowerBI</a:t>
            </a:r>
            <a:r>
              <a:rPr lang="en-CA" dirty="0">
                <a:ea typeface="Calibri"/>
                <a:cs typeface="Calibri"/>
              </a:rPr>
              <a:t> platform, as this minimizes the number of clicks fundraisers need to do in order to access this information. </a:t>
            </a:r>
          </a:p>
          <a:p>
            <a:pPr marL="171450" indent="-171450">
              <a:buFont typeface="Calibri"/>
              <a:buChar char="-"/>
            </a:pPr>
            <a:r>
              <a:rPr lang="en-CA" dirty="0">
                <a:ea typeface="Calibri"/>
                <a:cs typeface="Calibri"/>
              </a:rPr>
              <a:t>Once we got the go ahead to make this information accessible to select advancement staff and determined the platform it would launch on, we then wanted to get buy in from the team. We determined that the group that we would need to run the report by before making it live was: </a:t>
            </a:r>
          </a:p>
          <a:p>
            <a:pPr marL="628650" lvl="1" indent="-171450">
              <a:buFont typeface="Courier New"/>
              <a:buChar char="o"/>
            </a:pPr>
            <a:r>
              <a:rPr lang="en-CA" dirty="0">
                <a:ea typeface="Calibri"/>
                <a:cs typeface="Calibri"/>
              </a:rPr>
              <a:t>The Prospect Management Team – Obviously we would need by in from the team so that they felt comfortable with the format and areas that we were highlighting within the report. </a:t>
            </a:r>
          </a:p>
          <a:p>
            <a:pPr marL="628650" lvl="1" indent="-171450">
              <a:buFont typeface="Courier New"/>
              <a:buChar char="o"/>
            </a:pPr>
            <a:r>
              <a:rPr lang="en-CA" dirty="0">
                <a:ea typeface="Calibri"/>
                <a:cs typeface="Calibri"/>
              </a:rPr>
              <a:t>A select group pf Development Officers, Managers, and Executive Directors in order to ensure that the reports would meet their needs </a:t>
            </a:r>
          </a:p>
          <a:p>
            <a:pPr marL="628650" lvl="1" indent="-171450">
              <a:buFont typeface="Courier New"/>
              <a:buChar char="o"/>
            </a:pPr>
            <a:r>
              <a:rPr lang="en-CA" dirty="0">
                <a:ea typeface="Calibri"/>
                <a:cs typeface="Calibri"/>
              </a:rPr>
              <a:t>Senior Leadership – we knew that in order to ensure that the report would be used, we needed senior leadership at the Division of University Advancement to understand the purpose of the report and socialize it at meetings with advancement staff. </a:t>
            </a:r>
          </a:p>
          <a:p>
            <a:pPr marL="171450" indent="-171450">
              <a:buFont typeface="Calibri"/>
              <a:buChar char="-"/>
            </a:pPr>
            <a:r>
              <a:rPr lang="en-CA" dirty="0">
                <a:ea typeface="Calibri"/>
                <a:cs typeface="Calibri"/>
              </a:rPr>
              <a:t>Testing, Testing, Testing </a:t>
            </a:r>
          </a:p>
          <a:p>
            <a:pPr marL="171450" indent="-171450">
              <a:buFont typeface="Calibri"/>
              <a:buChar char="-"/>
            </a:pPr>
            <a:r>
              <a:rPr lang="en-CA" dirty="0">
                <a:ea typeface="Calibri"/>
                <a:cs typeface="Calibri"/>
              </a:rPr>
              <a:t>Once we got buy in from our key stakeholders, the next step would be to test the report to ensure that it meets the needs of stakeholders. </a:t>
            </a:r>
          </a:p>
          <a:p>
            <a:pPr marL="171450" indent="-171450">
              <a:buFont typeface="Calibri"/>
              <a:buChar char="-"/>
            </a:pPr>
            <a:r>
              <a:rPr lang="en-CA" dirty="0">
                <a:ea typeface="Calibri"/>
                <a:cs typeface="Calibri"/>
              </a:rPr>
              <a:t>The team identified a group of super users, Development Officers, Managers, EDs, and imbedded Researchers in divisions, requested their support and, once we received the green light, shared the beta version of the report along with testing prompts and a shared worksheet where the super users could add in their feedback. </a:t>
            </a:r>
          </a:p>
          <a:p>
            <a:pPr marL="171450" indent="-171450">
              <a:buFont typeface="Calibri"/>
              <a:buChar char="-"/>
            </a:pPr>
            <a:r>
              <a:rPr lang="en-CA" dirty="0">
                <a:ea typeface="Calibri"/>
                <a:cs typeface="Calibri"/>
              </a:rPr>
              <a:t>I then reviewed the feedback and created three categories (visualization, functionality, and user experience) and prioritized the feedback (low, medium, and high).  </a:t>
            </a:r>
          </a:p>
          <a:p>
            <a:pPr marL="171450" indent="-171450">
              <a:buFont typeface="Calibri"/>
              <a:buChar char="-"/>
            </a:pPr>
            <a:r>
              <a:rPr lang="en-CA" dirty="0">
                <a:ea typeface="Calibri"/>
                <a:cs typeface="Calibri"/>
              </a:rPr>
              <a:t>High priority feedback that was feasible to integrate into the report was implemented. There were some areas of feedback that we were not able to implement due to data security such as the ability to export data, but in these cases we did communicate with the super users group to let them know that we did look into their feedback. </a:t>
            </a:r>
          </a:p>
          <a:p>
            <a:pPr marL="171450" indent="-171450">
              <a:buFont typeface="Calibri"/>
              <a:buChar char="-"/>
            </a:pPr>
            <a:r>
              <a:rPr lang="en-CA" dirty="0">
                <a:ea typeface="Calibri"/>
                <a:cs typeface="Calibri"/>
              </a:rPr>
              <a:t>Final step was presenting a final draft to Senior Leadership. We saw this as a necessary step as we wanted top down buy in for the dashboard to ensure that it was utilized during strategy meetings including senior leadership and that they would be able to speak to key facets of the report. Any feedback provided during the walkthrough was later implemented. </a:t>
            </a:r>
          </a:p>
          <a:p>
            <a:endParaRPr lang="en-CA" dirty="0">
              <a:ea typeface="Calibri"/>
              <a:cs typeface="Calibri"/>
            </a:endParaRPr>
          </a:p>
          <a:p>
            <a:r>
              <a:rPr lang="en-CA" dirty="0">
                <a:ea typeface="Calibri"/>
                <a:cs typeface="Calibri"/>
              </a:rPr>
              <a:t>Communications and Roll out Plan </a:t>
            </a:r>
          </a:p>
          <a:p>
            <a:pPr marL="171450" indent="-171450">
              <a:buFont typeface="Calibri"/>
              <a:buChar char="-"/>
            </a:pPr>
            <a:r>
              <a:rPr lang="en-CA" dirty="0">
                <a:ea typeface="Calibri"/>
                <a:cs typeface="Calibri"/>
              </a:rPr>
              <a:t>Once we had made the dashboard live in our CRM ARBOR, an email was sent to all advancement staff who have access to the dashboard providing background on the dashboard, how it will be used and informing them of an all staff training session and offering to hold individual training sessions and/or faculty and division training for the dashboard </a:t>
            </a:r>
          </a:p>
          <a:p>
            <a:pPr marL="171450" indent="-171450">
              <a:buFont typeface="Calibri"/>
              <a:buChar char="-"/>
            </a:pPr>
            <a:r>
              <a:rPr lang="en-CA" dirty="0">
                <a:ea typeface="Calibri"/>
                <a:cs typeface="Calibri"/>
              </a:rPr>
              <a:t>We also solicited for feedback on the dashboard to ensure it is always meeting the needs of advancement staff. </a:t>
            </a:r>
          </a:p>
          <a:p>
            <a:pPr marL="171450" indent="-171450">
              <a:buFont typeface="Calibri"/>
              <a:buChar char="-"/>
            </a:pPr>
            <a:r>
              <a:rPr lang="en-CA" dirty="0">
                <a:ea typeface="Calibri"/>
                <a:cs typeface="Calibri"/>
              </a:rPr>
              <a:t>Finally, we have integrated the Portfolio Dashboard into our portfolio reviews to track portfolio composition, value and days in stage. </a:t>
            </a: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endParaRPr lang="en-CA" dirty="0">
              <a:ea typeface="Calibri"/>
              <a:cs typeface="Calibri"/>
            </a:endParaRPr>
          </a:p>
          <a:p>
            <a:pPr marL="171450" indent="-171450">
              <a:buFont typeface="Calibri"/>
              <a:buChar char="-"/>
            </a:pPr>
            <a:r>
              <a:rPr lang="en-CA" dirty="0" err="1">
                <a:ea typeface="Calibri"/>
                <a:cs typeface="Calibri"/>
              </a:rPr>
              <a:t>nicationtions</a:t>
            </a:r>
            <a:r>
              <a:rPr lang="en-CA" dirty="0">
                <a:ea typeface="Calibri"/>
                <a:cs typeface="Calibri"/>
              </a:rPr>
              <a:t> and Roll Out </a:t>
            </a:r>
          </a:p>
          <a:p>
            <a:pPr marL="171450" indent="-171450">
              <a:buFont typeface="Calibri"/>
              <a:buChar char="-"/>
            </a:pPr>
            <a:r>
              <a:rPr lang="en-CA" dirty="0">
                <a:ea typeface="Calibri"/>
                <a:cs typeface="Calibri"/>
              </a:rPr>
              <a:t>The final step in this process is the communications roll out for the report </a:t>
            </a:r>
          </a:p>
        </p:txBody>
      </p:sp>
      <p:sp>
        <p:nvSpPr>
          <p:cNvPr id="4" name="Slide Number Placeholder 3"/>
          <p:cNvSpPr>
            <a:spLocks noGrp="1"/>
          </p:cNvSpPr>
          <p:nvPr>
            <p:ph type="sldNum" sz="quarter" idx="5"/>
          </p:nvPr>
        </p:nvSpPr>
        <p:spPr/>
        <p:txBody>
          <a:bodyPr/>
          <a:lstStyle/>
          <a:p>
            <a:fld id="{C162EF7B-DDB8-B345-905A-1035F5FCAFD4}" type="slidenum">
              <a:rPr lang="en-US" smtClean="0"/>
              <a:t>6</a:t>
            </a:fld>
            <a:endParaRPr lang="en-US"/>
          </a:p>
        </p:txBody>
      </p:sp>
    </p:spTree>
    <p:extLst>
      <p:ext uri="{BB962C8B-B14F-4D97-AF65-F5344CB8AC3E}">
        <p14:creationId xmlns:p14="http://schemas.microsoft.com/office/powerpoint/2010/main" val="97888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Like many of you on the call who may have launched a new report or feature, it usually takes multiple iterations to achieve a final product, and the Portfolio Visualization Project that Laura and I worked on is no different. </a:t>
            </a:r>
          </a:p>
        </p:txBody>
      </p:sp>
      <p:sp>
        <p:nvSpPr>
          <p:cNvPr id="4" name="Slide Number Placeholder 3"/>
          <p:cNvSpPr>
            <a:spLocks noGrp="1"/>
          </p:cNvSpPr>
          <p:nvPr>
            <p:ph type="sldNum" sz="quarter" idx="5"/>
          </p:nvPr>
        </p:nvSpPr>
        <p:spPr/>
        <p:txBody>
          <a:bodyPr/>
          <a:lstStyle/>
          <a:p>
            <a:fld id="{C162EF7B-DDB8-B345-905A-1035F5FCAFD4}" type="slidenum">
              <a:rPr lang="en-US" smtClean="0"/>
              <a:t>7</a:t>
            </a:fld>
            <a:endParaRPr lang="en-US"/>
          </a:p>
        </p:txBody>
      </p:sp>
    </p:spTree>
    <p:extLst>
      <p:ext uri="{BB962C8B-B14F-4D97-AF65-F5344CB8AC3E}">
        <p14:creationId xmlns:p14="http://schemas.microsoft.com/office/powerpoint/2010/main" val="16975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20" indent="-172720">
              <a:lnSpc>
                <a:spcPct val="110000"/>
              </a:lnSpc>
              <a:spcBef>
                <a:spcPts val="1600"/>
              </a:spcBef>
              <a:buFont typeface="Arial"/>
              <a:buChar char="•"/>
            </a:pPr>
            <a:r>
              <a:rPr lang="en-CA" dirty="0">
                <a:cs typeface="Calibri"/>
              </a:rPr>
              <a:t>The Portfolio Visualization – referred to as the Divisional Portfolio Review Report -- </a:t>
            </a:r>
            <a:r>
              <a:rPr lang="en-CA" dirty="0"/>
              <a:t>c</a:t>
            </a:r>
            <a:r>
              <a:rPr lang="en-CA"/>
              <a:t>onsists of 13 tabs. The report stickies to the fundraiser's account, but can be adjusted to show results for a specific group of fundraisers or a division. </a:t>
            </a:r>
          </a:p>
          <a:p>
            <a:pPr marL="172720" indent="-172720">
              <a:lnSpc>
                <a:spcPct val="110000"/>
              </a:lnSpc>
              <a:spcBef>
                <a:spcPts val="1600"/>
              </a:spcBef>
              <a:buFont typeface="Arial"/>
              <a:buChar char="•"/>
            </a:pPr>
            <a:endParaRPr lang="en-CA" dirty="0">
              <a:cs typeface="Calibri"/>
            </a:endParaRPr>
          </a:p>
          <a:p>
            <a:pPr marL="172720" indent="-172720">
              <a:lnSpc>
                <a:spcPct val="110000"/>
              </a:lnSpc>
              <a:spcBef>
                <a:spcPts val="1600"/>
              </a:spcBef>
              <a:buFont typeface="Arial"/>
              <a:buChar char="•"/>
            </a:pPr>
            <a:r>
              <a:rPr lang="en-CA">
                <a:cs typeface="Calibri"/>
              </a:rPr>
              <a:t>The Visualization comprises the main tab. We can track the percentage of prospects in each stage of development and how long these plans have been in each stage. We can see a line on each graph which indicates the ideal portfolio benchmark to see how close or far they are from the benchmark and use this to spark a conversation on how to get closer to the benchmark </a:t>
            </a:r>
            <a:endParaRPr lang="en-CA" dirty="0">
              <a:cs typeface="Calibri"/>
            </a:endParaRPr>
          </a:p>
          <a:p>
            <a:pPr marL="172720" indent="-172720">
              <a:lnSpc>
                <a:spcPct val="110000"/>
              </a:lnSpc>
              <a:spcBef>
                <a:spcPts val="1600"/>
              </a:spcBef>
              <a:buFont typeface="Arial"/>
              <a:buChar char="•"/>
            </a:pPr>
            <a:r>
              <a:rPr lang="en-CA">
                <a:cs typeface="Calibri"/>
              </a:rPr>
              <a:t>We can also see the donut chart in the centre of the report which includes tracking discovery and provides a holistic overview of portfolio composition. </a:t>
            </a:r>
            <a:endParaRPr lang="en-CA" dirty="0">
              <a:cs typeface="Calibri"/>
            </a:endParaRPr>
          </a:p>
          <a:p>
            <a:pPr marL="172720" indent="-172720">
              <a:lnSpc>
                <a:spcPct val="110000"/>
              </a:lnSpc>
              <a:spcBef>
                <a:spcPts val="1600"/>
              </a:spcBef>
              <a:buFont typeface="Arial"/>
              <a:buChar char="•"/>
            </a:pPr>
            <a:r>
              <a:rPr lang="en-CA">
                <a:cs typeface="Calibri"/>
              </a:rPr>
              <a:t>To the right, we can see a chart that tracks how long a plan has been opened against the last interaction coded </a:t>
            </a:r>
            <a:endParaRPr lang="en-CA" dirty="0">
              <a:cs typeface="Calibri"/>
            </a:endParaRPr>
          </a:p>
        </p:txBody>
      </p:sp>
      <p:sp>
        <p:nvSpPr>
          <p:cNvPr id="4" name="Slide Number Placeholder 3"/>
          <p:cNvSpPr>
            <a:spLocks noGrp="1"/>
          </p:cNvSpPr>
          <p:nvPr>
            <p:ph type="sldNum" sz="quarter" idx="5"/>
          </p:nvPr>
        </p:nvSpPr>
        <p:spPr/>
        <p:txBody>
          <a:bodyPr/>
          <a:lstStyle/>
          <a:p>
            <a:fld id="{C162EF7B-DDB8-B345-905A-1035F5FCAFD4}" type="slidenum">
              <a:rPr lang="en-US" smtClean="0"/>
              <a:t>8</a:t>
            </a:fld>
            <a:endParaRPr lang="en-US"/>
          </a:p>
        </p:txBody>
      </p:sp>
    </p:spTree>
    <p:extLst>
      <p:ext uri="{BB962C8B-B14F-4D97-AF65-F5344CB8AC3E}">
        <p14:creationId xmlns:p14="http://schemas.microsoft.com/office/powerpoint/2010/main" val="163721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The Portfolio Visualization Project can be broken down into three separate groups: Identifying Key Stakeholders, Testing, and Communications and Roll out Plan. </a:t>
            </a:r>
          </a:p>
          <a:p>
            <a:endParaRPr lang="en-CA" dirty="0">
              <a:ea typeface="Calibri"/>
              <a:cs typeface="Calibri"/>
            </a:endParaRPr>
          </a:p>
          <a:p>
            <a:r>
              <a:rPr lang="en-CA" dirty="0">
                <a:ea typeface="Calibri"/>
                <a:cs typeface="Calibri"/>
              </a:rPr>
              <a:t>Identifying Key Stakeholders </a:t>
            </a:r>
          </a:p>
          <a:p>
            <a:pPr marL="171450" indent="-171450">
              <a:buFont typeface="Calibri"/>
              <a:buChar char="-"/>
            </a:pPr>
            <a:r>
              <a:rPr lang="en-CA" dirty="0">
                <a:ea typeface="Calibri"/>
                <a:cs typeface="Calibri"/>
              </a:rPr>
              <a:t>Before we were able to even think about making the dashboard accessible to all advancement staff, we first needed to understand what was and wasn't possible as far as format and accessibility. We first pulled in team members from the Information Management team to learn – what information can be made open to all advancement staff and, what platform can house the dashboard. We were excited to learn that we could launch the dashboard within our BBCRM rather than on our </a:t>
            </a:r>
            <a:r>
              <a:rPr lang="en-CA" err="1">
                <a:ea typeface="Calibri"/>
                <a:cs typeface="Calibri"/>
              </a:rPr>
              <a:t>PowerBI</a:t>
            </a:r>
            <a:r>
              <a:rPr lang="en-CA" dirty="0">
                <a:ea typeface="Calibri"/>
                <a:cs typeface="Calibri"/>
              </a:rPr>
              <a:t> platform, as this minimizes the number of clicks fundraisers need to do in order to access this information. </a:t>
            </a:r>
          </a:p>
          <a:p>
            <a:pPr marL="171450" indent="-171450">
              <a:buFont typeface="Calibri"/>
              <a:buChar char="-"/>
            </a:pPr>
            <a:r>
              <a:rPr lang="en-CA" dirty="0">
                <a:ea typeface="Calibri"/>
                <a:cs typeface="Calibri"/>
              </a:rPr>
              <a:t>Once we got the go ahead to make this information accessible to select advancement staff and determined the platform it would launch on, we then wanted to get buy in from the team. We determined that the group that we would need to run the report by before making it live was: </a:t>
            </a:r>
          </a:p>
          <a:p>
            <a:pPr marL="628650" lvl="1" indent="-171450">
              <a:buFont typeface="Courier New"/>
              <a:buChar char="o"/>
            </a:pPr>
            <a:r>
              <a:rPr lang="en-CA" dirty="0">
                <a:ea typeface="Calibri"/>
                <a:cs typeface="Calibri"/>
              </a:rPr>
              <a:t>The Prospect Management Team – Obviously we would need by in from the team so that they felt comfortable with the format and areas that we were highlighting within the report. </a:t>
            </a:r>
          </a:p>
          <a:p>
            <a:pPr marL="628650" lvl="1" indent="-171450">
              <a:buFont typeface="Courier New"/>
              <a:buChar char="o"/>
            </a:pPr>
            <a:r>
              <a:rPr lang="en-CA">
                <a:ea typeface="Calibri"/>
                <a:cs typeface="Calibri"/>
              </a:rPr>
              <a:t>A select group pf Development Officers, Managers, and Executive Directors in order to ensure that the reports would meet their needs </a:t>
            </a:r>
          </a:p>
          <a:p>
            <a:pPr marL="628650" lvl="1" indent="-171450">
              <a:buFont typeface="Courier New"/>
              <a:buChar char="o"/>
            </a:pPr>
            <a:r>
              <a:rPr lang="en-CA">
                <a:ea typeface="Calibri"/>
                <a:cs typeface="Calibri"/>
              </a:rPr>
              <a:t>Senior Leadership – we knew that in order to ensure that the report would be used, we needed senior leadership at the Division of University Advancement to understand the purpose of the report and socialize it at meetings with advancement staff. </a:t>
            </a:r>
          </a:p>
          <a:p>
            <a:pPr marL="171450" indent="-171450">
              <a:buFont typeface="Calibri"/>
              <a:buChar char="-"/>
            </a:pPr>
            <a:r>
              <a:rPr lang="en-CA">
                <a:ea typeface="Calibri"/>
                <a:cs typeface="Calibri"/>
              </a:rPr>
              <a:t>Testing, Testing, Testing</a:t>
            </a:r>
            <a:r>
              <a:rPr lang="en-CA" dirty="0">
                <a:ea typeface="Calibri"/>
                <a:cs typeface="Calibri"/>
              </a:rPr>
              <a:t> </a:t>
            </a:r>
          </a:p>
          <a:p>
            <a:pPr marL="171450" indent="-171450">
              <a:buFont typeface="Calibri"/>
              <a:buChar char="-"/>
            </a:pPr>
            <a:r>
              <a:rPr lang="en-CA">
                <a:ea typeface="Calibri"/>
                <a:cs typeface="Calibri"/>
              </a:rPr>
              <a:t>Once we got buy in from our key stakeholders, the next step would be to test the report to ensure that it meets the needs of stakeholders. </a:t>
            </a:r>
          </a:p>
          <a:p>
            <a:pPr marL="171450" indent="-171450">
              <a:buFont typeface="Calibri"/>
              <a:buChar char="-"/>
            </a:pPr>
            <a:r>
              <a:rPr lang="en-CA" dirty="0">
                <a:ea typeface="Calibri"/>
                <a:cs typeface="Calibri"/>
              </a:rPr>
              <a:t>The team identified a group of super users, Development Officers, Managers, EDs, and imbedded Researchers in divisions, requested their support and, once we received the green light, shared the beta version of the report along with testing </a:t>
            </a:r>
            <a:r>
              <a:rPr lang="en-CA">
                <a:ea typeface="Calibri"/>
                <a:cs typeface="Calibri"/>
              </a:rPr>
              <a:t>prompts</a:t>
            </a:r>
            <a:r>
              <a:rPr lang="en-CA" dirty="0">
                <a:ea typeface="Calibri"/>
                <a:cs typeface="Calibri"/>
              </a:rPr>
              <a:t> and a shared worksheet where the super users could add in their feedback. </a:t>
            </a:r>
          </a:p>
          <a:p>
            <a:pPr marL="171450" indent="-171450">
              <a:buFont typeface="Calibri"/>
              <a:buChar char="-"/>
            </a:pPr>
            <a:r>
              <a:rPr lang="en-CA">
                <a:ea typeface="Calibri"/>
                <a:cs typeface="Calibri"/>
              </a:rPr>
              <a:t>I then reviewed the feedback and created three categories (visualization, functionality, and user experience) and prioritized the feedback (low, medium, and high).  </a:t>
            </a:r>
            <a:endParaRPr lang="en-CA" dirty="0">
              <a:ea typeface="Calibri"/>
              <a:cs typeface="Calibri"/>
            </a:endParaRPr>
          </a:p>
        </p:txBody>
      </p:sp>
      <p:sp>
        <p:nvSpPr>
          <p:cNvPr id="4" name="Slide Number Placeholder 3"/>
          <p:cNvSpPr>
            <a:spLocks noGrp="1"/>
          </p:cNvSpPr>
          <p:nvPr>
            <p:ph type="sldNum" sz="quarter" idx="5"/>
          </p:nvPr>
        </p:nvSpPr>
        <p:spPr/>
        <p:txBody>
          <a:bodyPr/>
          <a:lstStyle/>
          <a:p>
            <a:fld id="{C162EF7B-DDB8-B345-905A-1035F5FCAFD4}" type="slidenum">
              <a:rPr lang="en-US" smtClean="0"/>
              <a:t>10</a:t>
            </a:fld>
            <a:endParaRPr lang="en-US"/>
          </a:p>
        </p:txBody>
      </p:sp>
    </p:spTree>
    <p:extLst>
      <p:ext uri="{BB962C8B-B14F-4D97-AF65-F5344CB8AC3E}">
        <p14:creationId xmlns:p14="http://schemas.microsoft.com/office/powerpoint/2010/main" val="2582320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B20F16-346A-B747-B5FE-1BAFEC308988}"/>
              </a:ext>
            </a:extLst>
          </p:cNvPr>
          <p:cNvSpPr/>
          <p:nvPr userDrawn="1"/>
        </p:nvSpPr>
        <p:spPr>
          <a:xfrm flipV="1">
            <a:off x="-1" y="0"/>
            <a:ext cx="12191999" cy="6858000"/>
          </a:xfrm>
          <a:prstGeom prst="rect">
            <a:avLst/>
          </a:prstGeom>
          <a:gradFill>
            <a:gsLst>
              <a:gs pos="100000">
                <a:schemeClr val="bg1">
                  <a:alpha val="0"/>
                </a:schemeClr>
              </a:gs>
              <a:gs pos="78000">
                <a:schemeClr val="bg1">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dirty="0"/>
              <a:t>Presentation </a:t>
            </a:r>
            <a:br>
              <a:rPr lang="en-CA" dirty="0"/>
            </a:br>
            <a:r>
              <a:rPr lang="en-CA" dirty="0"/>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906919"/>
          </a:xfrm>
          <a:prstGeom prst="callout1">
            <a:avLst>
              <a:gd name="adj1" fmla="val -210"/>
              <a:gd name="adj2" fmla="val 26006"/>
              <a:gd name="adj3" fmla="val -160"/>
              <a:gd name="adj4" fmla="val 2170"/>
            </a:avLst>
          </a:prstGeom>
          <a:ln w="38100">
            <a:solidFill>
              <a:schemeClr val="tx1"/>
            </a:solidFill>
          </a:ln>
        </p:spPr>
        <p:txBody>
          <a:bodyPr tIns="183600" rIns="90000">
            <a:noAutofit/>
          </a:bodyPr>
          <a:lstStyle>
            <a:lvl1pPr marL="0" indent="0" algn="l">
              <a:buNone/>
              <a:defRPr sz="1400">
                <a:solidFill>
                  <a:schemeClr val="tx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 </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5BE4076-D9F6-A04D-95EE-423EF5FC1F59}" type="datetime1">
              <a:rPr lang="en-CA" smtClean="0"/>
              <a:t>2024-10-17</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5924550"/>
            <a:ext cx="1594639" cy="583405"/>
          </a:xfrm>
          <a:prstGeom prst="rect">
            <a:avLst/>
          </a:prstGeom>
        </p:spPr>
      </p:pic>
      <p:pic>
        <p:nvPicPr>
          <p:cNvPr id="16" name="Graphic 15">
            <a:extLst>
              <a:ext uri="{FF2B5EF4-FFF2-40B4-BE49-F238E27FC236}">
                <a16:creationId xmlns:a16="http://schemas.microsoft.com/office/drawing/2014/main" id="{3EB032BF-227D-2346-85CF-A17F8AC1ED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25808632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aret Sol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5A324-1402-8A4E-85AA-CEBBB404C77C}"/>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dirty="0"/>
              <a:t>Presentation </a:t>
            </a:r>
            <a:br>
              <a:rPr lang="en-CA" dirty="0"/>
            </a:br>
            <a:r>
              <a:rPr lang="en-CA" dirty="0"/>
              <a:t>Title</a:t>
            </a:r>
          </a:p>
        </p:txBody>
      </p:sp>
      <p:sp>
        <p:nvSpPr>
          <p:cNvPr id="9" name="Subtitle 2">
            <a:extLst>
              <a:ext uri="{FF2B5EF4-FFF2-40B4-BE49-F238E27FC236}">
                <a16:creationId xmlns:a16="http://schemas.microsoft.com/office/drawing/2014/main" id="{08D77FEA-0643-9E4C-9D6C-A3FA4F9DF420}"/>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5"/>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pic>
        <p:nvPicPr>
          <p:cNvPr id="11" name="Picture 10">
            <a:extLst>
              <a:ext uri="{FF2B5EF4-FFF2-40B4-BE49-F238E27FC236}">
                <a16:creationId xmlns:a16="http://schemas.microsoft.com/office/drawing/2014/main" id="{6BE2BBD1-2F9D-464F-B471-14BCC68C8AB0}"/>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pic>
        <p:nvPicPr>
          <p:cNvPr id="8" name="Graphic 7">
            <a:extLst>
              <a:ext uri="{FF2B5EF4-FFF2-40B4-BE49-F238E27FC236}">
                <a16:creationId xmlns:a16="http://schemas.microsoft.com/office/drawing/2014/main" id="{0F77BAB2-64E8-FE49-8BD8-77A56DDDE3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A04F6139-12B2-6E41-936E-3636E8A7552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EDCE013-AE49-7F47-8FF5-C5C600EB3539}" type="datetime1">
              <a:rPr lang="en-CA" smtClean="0"/>
              <a:t>2024-10-17</a:t>
            </a:fld>
            <a:endParaRPr lang="en-CA"/>
          </a:p>
        </p:txBody>
      </p:sp>
      <p:sp>
        <p:nvSpPr>
          <p:cNvPr id="10" name="Footer Placeholder 4">
            <a:extLst>
              <a:ext uri="{FF2B5EF4-FFF2-40B4-BE49-F238E27FC236}">
                <a16:creationId xmlns:a16="http://schemas.microsoft.com/office/drawing/2014/main" id="{68578076-3F0D-DA47-AC20-73342D3B76E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3179519D-DB2C-4940-ACD7-FE931A52DE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44108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2530475" y="1616977"/>
            <a:ext cx="7131050" cy="1676120"/>
          </a:xfrm>
        </p:spPr>
        <p:txBody>
          <a:bodyPr anchor="b">
            <a:normAutofit/>
          </a:bodyPr>
          <a:lstStyle>
            <a:lvl1pPr algn="ctr">
              <a:defRPr sz="3200"/>
            </a:lvl1pPr>
          </a:lstStyle>
          <a:p>
            <a:r>
              <a:rPr lang="en-CA" dirty="0"/>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3244850" y="3960665"/>
            <a:ext cx="5702300" cy="1500187"/>
          </a:xfrm>
        </p:spPr>
        <p:txBody>
          <a:bodyPr>
            <a:noAutofit/>
          </a:bodyPr>
          <a:lstStyle>
            <a:lvl1pPr marL="0" indent="0" algn="ctr">
              <a:buNone/>
              <a:defRPr sz="1400">
                <a:solidFill>
                  <a:schemeClr val="tx1"/>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dirty="0"/>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5A2F542-CE52-CF42-A17F-45F79CA145F7}" type="datetime1">
              <a:rPr lang="en-CA" smtClean="0"/>
              <a:t>2024-10-17</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0" name="Graphic 9">
            <a:extLst>
              <a:ext uri="{FF2B5EF4-FFF2-40B4-BE49-F238E27FC236}">
                <a16:creationId xmlns:a16="http://schemas.microsoft.com/office/drawing/2014/main" id="{6EED74A8-BFF9-A745-AE9F-37EB8CFD6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pic>
        <p:nvPicPr>
          <p:cNvPr id="11" name="Picture 10">
            <a:extLst>
              <a:ext uri="{FF2B5EF4-FFF2-40B4-BE49-F238E27FC236}">
                <a16:creationId xmlns:a16="http://schemas.microsoft.com/office/drawing/2014/main" id="{6D5B1E89-6CA9-8E4D-8BA6-86B127926C07}"/>
              </a:ext>
            </a:extLst>
          </p:cNvPr>
          <p:cNvPicPr>
            <a:picLocks noChangeAspect="1"/>
          </p:cNvPicPr>
          <p:nvPr userDrawn="1"/>
        </p:nvPicPr>
        <p:blipFill>
          <a:blip r:embed="rId4"/>
          <a:stretch>
            <a:fillRect/>
          </a:stretch>
        </p:blipFill>
        <p:spPr>
          <a:xfrm>
            <a:off x="5647354" y="409262"/>
            <a:ext cx="897292" cy="458755"/>
          </a:xfrm>
          <a:prstGeom prst="rect">
            <a:avLst/>
          </a:prstGeom>
        </p:spPr>
      </p:pic>
      <p:cxnSp>
        <p:nvCxnSpPr>
          <p:cNvPr id="12" name="Straight Connector 11">
            <a:extLst>
              <a:ext uri="{FF2B5EF4-FFF2-40B4-BE49-F238E27FC236}">
                <a16:creationId xmlns:a16="http://schemas.microsoft.com/office/drawing/2014/main" id="{FADE7F97-86D7-CF4A-A293-C547A43A4D8D}"/>
              </a:ext>
            </a:extLst>
          </p:cNvPr>
          <p:cNvCxnSpPr/>
          <p:nvPr userDrawn="1"/>
        </p:nvCxnSpPr>
        <p:spPr>
          <a:xfrm>
            <a:off x="5684820" y="3643943"/>
            <a:ext cx="8223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4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Descriptiv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AAABE-04E8-A545-A314-42924AE6D5BD}"/>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1"/>
            </a:solidFill>
          </a:ln>
        </p:spPr>
        <p:txBody>
          <a:bodyPr tIns="246888" anchor="t">
            <a:normAutofit/>
          </a:bodyPr>
          <a:lstStyle>
            <a:lvl1pPr algn="l">
              <a:defRPr sz="3200" b="1"/>
            </a:lvl1pPr>
          </a:lstStyle>
          <a:p>
            <a:r>
              <a:rPr lang="en-CA" dirty="0"/>
              <a:t>Section Heading</a:t>
            </a:r>
          </a:p>
        </p:txBody>
      </p:sp>
      <p:sp>
        <p:nvSpPr>
          <p:cNvPr id="11" name="Subtitle 2">
            <a:extLst>
              <a:ext uri="{FF2B5EF4-FFF2-40B4-BE49-F238E27FC236}">
                <a16:creationId xmlns:a16="http://schemas.microsoft.com/office/drawing/2014/main" id="{3AAE98B3-4A8A-2140-8C47-61584E74A5DD}"/>
              </a:ext>
            </a:extLst>
          </p:cNvPr>
          <p:cNvSpPr>
            <a:spLocks noGrp="1"/>
          </p:cNvSpPr>
          <p:nvPr>
            <p:ph type="subTitle" idx="10" hasCustomPrompt="1"/>
          </p:nvPr>
        </p:nvSpPr>
        <p:spPr>
          <a:xfrm>
            <a:off x="6810375" y="1990491"/>
            <a:ext cx="4289426" cy="2852737"/>
          </a:xfrm>
          <a:prstGeom prst="callout1">
            <a:avLst>
              <a:gd name="adj1" fmla="val -37"/>
              <a:gd name="adj2" fmla="val 46"/>
              <a:gd name="adj3" fmla="val 100045"/>
              <a:gd name="adj4" fmla="val 65"/>
            </a:avLst>
          </a:prstGeom>
          <a:ln w="6350">
            <a:solidFill>
              <a:schemeClr val="tx1"/>
            </a:solidFill>
          </a:ln>
        </p:spPr>
        <p:txBody>
          <a:bodyPr lIns="274320">
            <a:normAutofit/>
          </a:bodyPr>
          <a:lstStyle>
            <a:lvl1pPr marL="0" indent="0" algn="l">
              <a:lnSpc>
                <a:spcPct val="110000"/>
              </a:lnSpc>
              <a:spcBef>
                <a:spcPts val="1000"/>
              </a:spcBef>
              <a:buNone/>
              <a:defRPr sz="1400" b="0" i="0">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Click to add text</a:t>
            </a:r>
          </a:p>
        </p:txBody>
      </p:sp>
      <p:pic>
        <p:nvPicPr>
          <p:cNvPr id="7" name="Graphic 6">
            <a:extLst>
              <a:ext uri="{FF2B5EF4-FFF2-40B4-BE49-F238E27FC236}">
                <a16:creationId xmlns:a16="http://schemas.microsoft.com/office/drawing/2014/main" id="{215ED64A-53E2-1A44-AD55-00B1E521C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D13D71FE-1CC0-1F46-A185-396A63CD6A68}"/>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250A0B0A-6ACC-8241-B012-577D9651F84C}" type="datetime1">
              <a:rPr lang="en-CA" smtClean="0"/>
              <a:t>2024-10-17</a:t>
            </a:fld>
            <a:endParaRPr lang="en-CA"/>
          </a:p>
        </p:txBody>
      </p:sp>
      <p:sp>
        <p:nvSpPr>
          <p:cNvPr id="6" name="Footer Placeholder 4">
            <a:extLst>
              <a:ext uri="{FF2B5EF4-FFF2-40B4-BE49-F238E27FC236}">
                <a16:creationId xmlns:a16="http://schemas.microsoft.com/office/drawing/2014/main" id="{9191076F-419C-D641-B89F-F1B596E8B7A4}"/>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DF8BF9F5-392D-8D44-B833-3381706685A3}"/>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562290293"/>
      </p:ext>
    </p:extLst>
  </p:cSld>
  <p:clrMapOvr>
    <a:masterClrMapping/>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Simple Caret">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70D274-1ED4-804B-8715-1F4C88D9024B}"/>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pic>
        <p:nvPicPr>
          <p:cNvPr id="6" name="Graphic 5">
            <a:extLst>
              <a:ext uri="{FF2B5EF4-FFF2-40B4-BE49-F238E27FC236}">
                <a16:creationId xmlns:a16="http://schemas.microsoft.com/office/drawing/2014/main" id="{ECFE630D-8407-8C4F-AA4A-A95E7C1630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C8883679-6646-F742-A463-4E6C0747566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1C8C8-841D-A345-A85E-41565600D661}" type="datetime1">
              <a:rPr lang="en-CA" smtClean="0"/>
              <a:t>2024-10-17</a:t>
            </a:fld>
            <a:endParaRPr lang="en-CA"/>
          </a:p>
        </p:txBody>
      </p:sp>
      <p:sp>
        <p:nvSpPr>
          <p:cNvPr id="7" name="Footer Placeholder 4">
            <a:extLst>
              <a:ext uri="{FF2B5EF4-FFF2-40B4-BE49-F238E27FC236}">
                <a16:creationId xmlns:a16="http://schemas.microsoft.com/office/drawing/2014/main" id="{F41E0A73-D492-2C44-BB8F-8495C2A5159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46FB65DB-948B-FB4B-ABEF-1D1476F806A8}"/>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3" name="Title 1">
            <a:extLst>
              <a:ext uri="{FF2B5EF4-FFF2-40B4-BE49-F238E27FC236}">
                <a16:creationId xmlns:a16="http://schemas.microsoft.com/office/drawing/2014/main" id="{BB8A6943-10C1-3749-932A-FF4C23522D69}"/>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4"/>
            </a:solidFill>
          </a:ln>
        </p:spPr>
        <p:txBody>
          <a:bodyPr tIns="246888" anchor="t">
            <a:normAutofit/>
          </a:bodyPr>
          <a:lstStyle>
            <a:lvl1pPr algn="l">
              <a:defRPr sz="3200" b="1"/>
            </a:lvl1pPr>
          </a:lstStyle>
          <a:p>
            <a:r>
              <a:rPr lang="en-CA" dirty="0"/>
              <a:t>Section Heading</a:t>
            </a:r>
          </a:p>
        </p:txBody>
      </p:sp>
    </p:spTree>
    <p:extLst>
      <p:ext uri="{BB962C8B-B14F-4D97-AF65-F5344CB8AC3E}">
        <p14:creationId xmlns:p14="http://schemas.microsoft.com/office/powerpoint/2010/main" val="7215535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Number Caret">
    <p:bg>
      <p:bgPr>
        <a:solidFill>
          <a:schemeClr val="bg2">
            <a:alpha val="7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4B5EC0-7D56-4B49-AA3A-387C76448E09}"/>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7" name="Text Placeholder 2">
            <a:extLst>
              <a:ext uri="{FF2B5EF4-FFF2-40B4-BE49-F238E27FC236}">
                <a16:creationId xmlns:a16="http://schemas.microsoft.com/office/drawing/2014/main" id="{F3E33AE5-10E5-2243-9512-DC5475B63950}"/>
              </a:ext>
            </a:extLst>
          </p:cNvPr>
          <p:cNvSpPr>
            <a:spLocks noGrp="1"/>
          </p:cNvSpPr>
          <p:nvPr>
            <p:ph type="body" idx="1" hasCustomPrompt="1"/>
          </p:nvPr>
        </p:nvSpPr>
        <p:spPr>
          <a:xfrm>
            <a:off x="0" y="2061102"/>
            <a:ext cx="1560385" cy="1267506"/>
          </a:xfrm>
        </p:spPr>
        <p:txBody>
          <a:bodyPr anchor="ctr">
            <a:noAutofit/>
          </a:bodyPr>
          <a:lstStyle>
            <a:lvl1pPr marL="0" indent="0" algn="r">
              <a:lnSpc>
                <a:spcPct val="100000"/>
              </a:lnSpc>
              <a:buNone/>
              <a:defRPr sz="7900" b="1" i="0" kern="1200" spc="-300" baseline="0">
                <a:solidFill>
                  <a:schemeClr val="accent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p>
        </p:txBody>
      </p:sp>
      <p:cxnSp>
        <p:nvCxnSpPr>
          <p:cNvPr id="19" name="Straight Connector 18">
            <a:extLst>
              <a:ext uri="{FF2B5EF4-FFF2-40B4-BE49-F238E27FC236}">
                <a16:creationId xmlns:a16="http://schemas.microsoft.com/office/drawing/2014/main" id="{CFE737EA-5785-A24D-9E71-BDFD7C684217}"/>
              </a:ext>
            </a:extLst>
          </p:cNvPr>
          <p:cNvCxnSpPr>
            <a:cxnSpLocks/>
          </p:cNvCxnSpPr>
          <p:nvPr userDrawn="1"/>
        </p:nvCxnSpPr>
        <p:spPr>
          <a:xfrm>
            <a:off x="1860440" y="2324422"/>
            <a:ext cx="0" cy="77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F38B238-D0B5-004A-9FAE-29D20E21D615}"/>
              </a:ext>
            </a:extLst>
          </p:cNvPr>
          <p:cNvSpPr>
            <a:spLocks noGrp="1"/>
          </p:cNvSpPr>
          <p:nvPr>
            <p:ph type="ctrTitle" hasCustomPrompt="1"/>
          </p:nvPr>
        </p:nvSpPr>
        <p:spPr>
          <a:xfrm>
            <a:off x="2133377" y="2061101"/>
            <a:ext cx="7043551" cy="1333152"/>
          </a:xfrm>
        </p:spPr>
        <p:txBody>
          <a:bodyPr anchor="ctr">
            <a:normAutofit/>
          </a:bodyPr>
          <a:lstStyle>
            <a:lvl1pPr algn="l">
              <a:defRPr sz="3200"/>
            </a:lvl1pPr>
          </a:lstStyle>
          <a:p>
            <a:r>
              <a:rPr lang="en-CA" dirty="0"/>
              <a:t>Section </a:t>
            </a:r>
            <a:br>
              <a:rPr lang="en-CA" dirty="0"/>
            </a:br>
            <a:r>
              <a:rPr lang="en-CA" dirty="0"/>
              <a:t>Heading</a:t>
            </a:r>
          </a:p>
        </p:txBody>
      </p:sp>
      <p:pic>
        <p:nvPicPr>
          <p:cNvPr id="8" name="Graphic 7">
            <a:extLst>
              <a:ext uri="{FF2B5EF4-FFF2-40B4-BE49-F238E27FC236}">
                <a16:creationId xmlns:a16="http://schemas.microsoft.com/office/drawing/2014/main" id="{AD8B07EA-4FAC-044D-B395-490FA3D791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FA7CF644-58C1-BE45-9B9E-417D4AB7D84F}"/>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609A50B-9DD7-034D-A237-6CF6D342A68E}" type="datetime1">
              <a:rPr lang="en-CA" smtClean="0"/>
              <a:t>2024-10-17</a:t>
            </a:fld>
            <a:endParaRPr lang="en-CA"/>
          </a:p>
        </p:txBody>
      </p:sp>
      <p:sp>
        <p:nvSpPr>
          <p:cNvPr id="9" name="Footer Placeholder 4">
            <a:extLst>
              <a:ext uri="{FF2B5EF4-FFF2-40B4-BE49-F238E27FC236}">
                <a16:creationId xmlns:a16="http://schemas.microsoft.com/office/drawing/2014/main" id="{941F033B-63AE-8B42-8C72-97D73DCEA7DD}"/>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F7C373BC-86A6-E046-973D-4A8D241C44BC}"/>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907225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userDrawn="1">
          <p15:clr>
            <a:srgbClr val="FBAE40"/>
          </p15:clr>
        </p15:guide>
        <p15:guide id="2" orient="horz" pos="166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Breadcrumb Caret">
    <p:bg>
      <p:bgPr>
        <a:solidFill>
          <a:schemeClr val="bg2">
            <a:alpha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9E1E9-5992-4D48-8D1D-3FB912143B24}"/>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1" name="Text Placeholder 2">
            <a:extLst>
              <a:ext uri="{FF2B5EF4-FFF2-40B4-BE49-F238E27FC236}">
                <a16:creationId xmlns:a16="http://schemas.microsoft.com/office/drawing/2014/main" id="{65928101-0180-9141-9194-F1121CCFDE68}"/>
              </a:ext>
            </a:extLst>
          </p:cNvPr>
          <p:cNvSpPr>
            <a:spLocks noGrp="1"/>
          </p:cNvSpPr>
          <p:nvPr>
            <p:ph type="body" idx="1" hasCustomPrompt="1"/>
          </p:nvPr>
        </p:nvSpPr>
        <p:spPr>
          <a:xfrm>
            <a:off x="695325" y="1422303"/>
            <a:ext cx="6043612" cy="665286"/>
          </a:xfrm>
        </p:spPr>
        <p:txBody>
          <a:bodyPr anchor="b">
            <a:normAutofit/>
          </a:bodyPr>
          <a:lstStyle>
            <a:lvl1pPr marL="0" indent="0">
              <a:lnSpc>
                <a:spcPct val="100000"/>
              </a:lnSpc>
              <a:buNone/>
              <a:defRPr sz="1600" b="1" i="0">
                <a:solidFill>
                  <a:srgbClr val="00A189"/>
                </a:solidFill>
                <a:latin typeface="Arial Black" panose="020B0604020202020204" pitchFamily="34" charset="0"/>
                <a:cs typeface="Arial Black"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dirty="0"/>
              <a:t>Section Title</a:t>
            </a:r>
          </a:p>
        </p:txBody>
      </p:sp>
      <p:sp>
        <p:nvSpPr>
          <p:cNvPr id="19" name="Title 1">
            <a:extLst>
              <a:ext uri="{FF2B5EF4-FFF2-40B4-BE49-F238E27FC236}">
                <a16:creationId xmlns:a16="http://schemas.microsoft.com/office/drawing/2014/main" id="{850A253F-77BB-D94E-AF1B-27A5D6484640}"/>
              </a:ext>
            </a:extLst>
          </p:cNvPr>
          <p:cNvSpPr>
            <a:spLocks noGrp="1"/>
          </p:cNvSpPr>
          <p:nvPr>
            <p:ph type="ctrTitle" hasCustomPrompt="1"/>
          </p:nvPr>
        </p:nvSpPr>
        <p:spPr>
          <a:xfrm>
            <a:off x="695325" y="2202272"/>
            <a:ext cx="6043612" cy="2765968"/>
          </a:xfrm>
        </p:spPr>
        <p:txBody>
          <a:bodyPr anchor="t">
            <a:normAutofit/>
          </a:bodyPr>
          <a:lstStyle>
            <a:lvl1pPr algn="l">
              <a:defRPr sz="3400" b="0"/>
            </a:lvl1pPr>
          </a:lstStyle>
          <a:p>
            <a:r>
              <a:rPr lang="en-CA" dirty="0"/>
              <a:t>Section </a:t>
            </a:r>
            <a:br>
              <a:rPr lang="en-CA" dirty="0"/>
            </a:br>
            <a:r>
              <a:rPr lang="en-CA" dirty="0"/>
              <a:t>Heading</a:t>
            </a:r>
          </a:p>
        </p:txBody>
      </p:sp>
      <p:pic>
        <p:nvPicPr>
          <p:cNvPr id="7" name="Graphic 6">
            <a:extLst>
              <a:ext uri="{FF2B5EF4-FFF2-40B4-BE49-F238E27FC236}">
                <a16:creationId xmlns:a16="http://schemas.microsoft.com/office/drawing/2014/main" id="{301ED30A-1BA1-B147-AF99-21EDBFA85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6ED4888D-8528-6349-9F57-D25FA9E5A866}"/>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4B51589-6EE3-C54F-A374-4E7D93FE6220}" type="datetime1">
              <a:rPr lang="en-CA" smtClean="0"/>
              <a:t>2024-10-17</a:t>
            </a:fld>
            <a:endParaRPr lang="en-CA"/>
          </a:p>
        </p:txBody>
      </p:sp>
      <p:sp>
        <p:nvSpPr>
          <p:cNvPr id="8" name="Footer Placeholder 4">
            <a:extLst>
              <a:ext uri="{FF2B5EF4-FFF2-40B4-BE49-F238E27FC236}">
                <a16:creationId xmlns:a16="http://schemas.microsoft.com/office/drawing/2014/main" id="{8B9706DA-CD19-1140-A5B7-D8D526FCCC2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4CDA8C2E-3CC7-D745-9DEC-E05C61896511}"/>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2987544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8939-CBF9-5846-919A-D2860AD0543B}"/>
              </a:ext>
            </a:extLst>
          </p:cNvPr>
          <p:cNvSpPr>
            <a:spLocks noGrp="1"/>
          </p:cNvSpPr>
          <p:nvPr>
            <p:ph type="title"/>
          </p:nvPr>
        </p:nvSpPr>
        <p:spPr/>
        <p:txBody>
          <a:bodyPr/>
          <a:lstStyle/>
          <a:p>
            <a:r>
              <a:rPr lang="en-US"/>
              <a:t>Click to edit Master title style</a:t>
            </a:r>
            <a:endParaRPr lang="en-CA"/>
          </a:p>
        </p:txBody>
      </p:sp>
      <p:sp>
        <p:nvSpPr>
          <p:cNvPr id="33" name="Content Placeholder 32">
            <a:extLst>
              <a:ext uri="{FF2B5EF4-FFF2-40B4-BE49-F238E27FC236}">
                <a16:creationId xmlns:a16="http://schemas.microsoft.com/office/drawing/2014/main" id="{EEF7C2F9-1C47-594C-80DD-0D433F54B810}"/>
              </a:ext>
            </a:extLst>
          </p:cNvPr>
          <p:cNvSpPr>
            <a:spLocks noGrp="1"/>
          </p:cNvSpPr>
          <p:nvPr>
            <p:ph type="body" sz="quarter" idx="23"/>
          </p:nvPr>
        </p:nvSpPr>
        <p:spPr>
          <a:xfrm>
            <a:off x="381001" y="1592263"/>
            <a:ext cx="2857499" cy="4176711"/>
          </a:xfrm>
        </p:spPr>
        <p:txBody>
          <a:bodyPr/>
          <a:lstStyle>
            <a:lvl1pPr>
              <a:spcBef>
                <a:spcPts val="1600"/>
              </a:spcBef>
              <a:defRPr lang="en-US" dirty="0"/>
            </a:lvl1pPr>
            <a:lvl2pPr>
              <a:spcBef>
                <a:spcPts val="1100"/>
              </a:spcBef>
              <a:defRPr lang="en-US" dirty="0"/>
            </a:lvl2pPr>
          </a:lstStyle>
          <a:p>
            <a:pPr lvl="0"/>
            <a:r>
              <a:rPr lang="en-US"/>
              <a:t>Click to edit Master text styles</a:t>
            </a:r>
          </a:p>
          <a:p>
            <a:pPr lvl="1"/>
            <a:r>
              <a:rPr lang="en-US"/>
              <a:t>Second level</a:t>
            </a:r>
          </a:p>
        </p:txBody>
      </p:sp>
      <p:sp>
        <p:nvSpPr>
          <p:cNvPr id="36" name="Content Placeholder 32">
            <a:extLst>
              <a:ext uri="{FF2B5EF4-FFF2-40B4-BE49-F238E27FC236}">
                <a16:creationId xmlns:a16="http://schemas.microsoft.com/office/drawing/2014/main" id="{BDD96C0F-646F-EC46-BE59-AF30FBBAAEDA}"/>
              </a:ext>
            </a:extLst>
          </p:cNvPr>
          <p:cNvSpPr>
            <a:spLocks noGrp="1"/>
          </p:cNvSpPr>
          <p:nvPr>
            <p:ph type="body" sz="quarter" idx="24"/>
          </p:nvPr>
        </p:nvSpPr>
        <p:spPr>
          <a:xfrm>
            <a:off x="3752858"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11" name="Content Placeholder 32">
            <a:extLst>
              <a:ext uri="{FF2B5EF4-FFF2-40B4-BE49-F238E27FC236}">
                <a16:creationId xmlns:a16="http://schemas.microsoft.com/office/drawing/2014/main" id="{AA50060F-CB3B-DF46-A671-981A48074C47}"/>
              </a:ext>
            </a:extLst>
          </p:cNvPr>
          <p:cNvSpPr>
            <a:spLocks noGrp="1"/>
          </p:cNvSpPr>
          <p:nvPr>
            <p:ph type="body" sz="quarter" idx="25"/>
          </p:nvPr>
        </p:nvSpPr>
        <p:spPr>
          <a:xfrm>
            <a:off x="7324731"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4632B96D-A5D6-074E-BF2B-EACC2135372D}"/>
              </a:ext>
            </a:extLst>
          </p:cNvPr>
          <p:cNvSpPr>
            <a:spLocks noGrp="1"/>
          </p:cNvSpPr>
          <p:nvPr>
            <p:ph type="dt" sz="half" idx="10"/>
          </p:nvPr>
        </p:nvSpPr>
        <p:spPr/>
        <p:txBody>
          <a:bodyPr/>
          <a:lstStyle/>
          <a:p>
            <a:fld id="{6DD03077-3DC3-904C-A77F-806A5FD61554}" type="datetime1">
              <a:rPr lang="en-CA" smtClean="0"/>
              <a:t>2024-10-17</a:t>
            </a:fld>
            <a:endParaRPr lang="en-CA"/>
          </a:p>
        </p:txBody>
      </p:sp>
      <p:sp>
        <p:nvSpPr>
          <p:cNvPr id="4" name="Footer Placeholder 3">
            <a:extLst>
              <a:ext uri="{FF2B5EF4-FFF2-40B4-BE49-F238E27FC236}">
                <a16:creationId xmlns:a16="http://schemas.microsoft.com/office/drawing/2014/main" id="{8E7EA3D9-85AD-7A44-9A7E-80EE64E70D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3421F7-5715-AC45-BD72-2426C04FFEB7}"/>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546665668"/>
      </p:ext>
    </p:extLst>
  </p:cSld>
  <p:clrMapOvr>
    <a:masterClrMapping/>
  </p:clrMapOvr>
  <p:extLst>
    <p:ext uri="{DCECCB84-F9BA-43D5-87BE-67443E8EF086}">
      <p15:sldGuideLst xmlns:p15="http://schemas.microsoft.com/office/powerpoint/2012/main">
        <p15:guide id="1" pos="2366" userDrawn="1">
          <p15:clr>
            <a:srgbClr val="FBAE40"/>
          </p15:clr>
        </p15:guide>
        <p15:guide id="2" pos="46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A7DA51-01CC-8E43-909C-C5BA8288CB70}"/>
              </a:ext>
            </a:extLst>
          </p:cNvPr>
          <p:cNvSpPr>
            <a:spLocks noGrp="1"/>
          </p:cNvSpPr>
          <p:nvPr>
            <p:ph type="dt" sz="half" idx="10"/>
          </p:nvPr>
        </p:nvSpPr>
        <p:spPr/>
        <p:txBody>
          <a:bodyPr/>
          <a:lstStyle/>
          <a:p>
            <a:fld id="{A59D2D5E-F42C-4646-A5DE-D67A7105EBEC}" type="datetime1">
              <a:rPr lang="en-CA" smtClean="0"/>
              <a:t>2024-10-17</a:t>
            </a:fld>
            <a:endParaRPr lang="en-CA"/>
          </a:p>
        </p:txBody>
      </p:sp>
      <p:sp>
        <p:nvSpPr>
          <p:cNvPr id="5" name="Footer Placeholder 4">
            <a:extLst>
              <a:ext uri="{FF2B5EF4-FFF2-40B4-BE49-F238E27FC236}">
                <a16:creationId xmlns:a16="http://schemas.microsoft.com/office/drawing/2014/main" id="{8C8F9690-4ACD-1B49-8145-EF86FEA39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91D2A-A36A-9F40-AA5C-6569B048E02A}"/>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67234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92263"/>
            <a:ext cx="8570912"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2145967"/>
            <a:ext cx="8570912"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D8193ED5-70A5-CA4B-84F2-67CF2C9D40B8}"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915831669"/>
      </p:ext>
    </p:extLst>
  </p:cSld>
  <p:clrMapOvr>
    <a:masterClrMapping/>
  </p:clrMapOvr>
  <p:extLst>
    <p:ext uri="{DCECCB84-F9BA-43D5-87BE-67443E8EF086}">
      <p15:sldGuideLst xmlns:p15="http://schemas.microsoft.com/office/powerpoint/2012/main">
        <p15:guide id="1" pos="504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096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B82A2-0AF2-244F-9157-A6600FA0561D}"/>
              </a:ext>
            </a:extLst>
          </p:cNvPr>
          <p:cNvSpPr>
            <a:spLocks noGrp="1"/>
          </p:cNvSpPr>
          <p:nvPr>
            <p:ph type="dt" sz="half" idx="10"/>
          </p:nvPr>
        </p:nvSpPr>
        <p:spPr/>
        <p:txBody>
          <a:bodyPr/>
          <a:lstStyle/>
          <a:p>
            <a:fld id="{823E89FA-BF93-E84B-B180-E48B25F00654}" type="datetime1">
              <a:rPr lang="en-CA" smtClean="0"/>
              <a:t>2024-10-17</a:t>
            </a:fld>
            <a:endParaRPr lang="en-CA"/>
          </a:p>
        </p:txBody>
      </p:sp>
      <p:sp>
        <p:nvSpPr>
          <p:cNvPr id="6" name="Footer Placeholder 5">
            <a:extLst>
              <a:ext uri="{FF2B5EF4-FFF2-40B4-BE49-F238E27FC236}">
                <a16:creationId xmlns:a16="http://schemas.microsoft.com/office/drawing/2014/main" id="{CDFD37C8-5967-AC40-9644-F04B233C31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DE7BB5-A529-064D-8D13-00B00FA6E9EF}"/>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7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B835C4-0360-6B4A-9C35-048ADF784729}"/>
              </a:ext>
            </a:extLst>
          </p:cNvPr>
          <p:cNvSpPr/>
          <p:nvPr userDrawn="1"/>
        </p:nvSpPr>
        <p:spPr>
          <a:xfrm flipV="1">
            <a:off x="-1" y="-1"/>
            <a:ext cx="12191999" cy="3034146"/>
          </a:xfrm>
          <a:prstGeom prst="rect">
            <a:avLst/>
          </a:prstGeom>
          <a:gradFill>
            <a:gsLst>
              <a:gs pos="100000">
                <a:schemeClr val="bg1">
                  <a:alpha val="0"/>
                </a:schemeClr>
              </a:gs>
              <a:gs pos="60000">
                <a:srgbClr val="000000">
                  <a:alpha val="35898"/>
                </a:srgbClr>
              </a:gs>
              <a:gs pos="25000">
                <a:schemeClr val="bg1">
                  <a:alpha val="40754"/>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1"/>
                </a:solidFill>
              </a:defRPr>
            </a:lvl1pPr>
          </a:lstStyle>
          <a:p>
            <a:r>
              <a:rPr lang="en-CA" dirty="0"/>
              <a:t>Presentation </a:t>
            </a:r>
            <a:br>
              <a:rPr lang="en-CA" dirty="0"/>
            </a:br>
            <a:r>
              <a:rPr lang="en-CA" dirty="0"/>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pic>
        <p:nvPicPr>
          <p:cNvPr id="10" name="Graphic 9">
            <a:extLst>
              <a:ext uri="{FF2B5EF4-FFF2-40B4-BE49-F238E27FC236}">
                <a16:creationId xmlns:a16="http://schemas.microsoft.com/office/drawing/2014/main" id="{2BF496F8-02F0-5F48-B075-175770144B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2024-10-17</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8" name="Graphic 17">
            <a:extLst>
              <a:ext uri="{FF2B5EF4-FFF2-40B4-BE49-F238E27FC236}">
                <a16:creationId xmlns:a16="http://schemas.microsoft.com/office/drawing/2014/main" id="{31A29BF4-8D97-CF44-8EC5-711B313A3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176563711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2" y="1592263"/>
            <a:ext cx="5002212"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1" y="2163985"/>
            <a:ext cx="5002212"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096000" y="1602670"/>
            <a:ext cx="5003800"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096000" y="2163985"/>
            <a:ext cx="5003800"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A5482E-6C06-B84D-A9F3-4640CD2AA0F3}"/>
              </a:ext>
            </a:extLst>
          </p:cNvPr>
          <p:cNvSpPr>
            <a:spLocks noGrp="1"/>
          </p:cNvSpPr>
          <p:nvPr>
            <p:ph type="dt" sz="half" idx="10"/>
          </p:nvPr>
        </p:nvSpPr>
        <p:spPr/>
        <p:txBody>
          <a:bodyPr/>
          <a:lstStyle/>
          <a:p>
            <a:fld id="{DA5F462E-9C60-584E-94F0-5696249C41B3}" type="datetime1">
              <a:rPr lang="en-CA" smtClean="0"/>
              <a:t>2024-10-17</a:t>
            </a:fld>
            <a:endParaRPr lang="en-CA"/>
          </a:p>
        </p:txBody>
      </p:sp>
      <p:sp>
        <p:nvSpPr>
          <p:cNvPr id="8" name="Footer Placeholder 7">
            <a:extLst>
              <a:ext uri="{FF2B5EF4-FFF2-40B4-BE49-F238E27FC236}">
                <a16:creationId xmlns:a16="http://schemas.microsoft.com/office/drawing/2014/main" id="{15A0A29D-B92D-C044-82BE-B0FF8B54D8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1366DF-697C-D343-84F8-E2DBE6D8C4F1}"/>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90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F0ABA-98D8-7D46-B42F-91F9D2B81D6D}"/>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497" y="1592263"/>
            <a:ext cx="3575004"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9124"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1B0BF60-4FF7-A948-A101-FF0802EBF154}" type="datetime1">
              <a:rPr lang="en-CA" smtClean="0"/>
              <a:t>2024-10-17</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F731CC7A-C7C0-8E49-9EEA-95DC5698DCA7}"/>
              </a:ext>
            </a:extLst>
          </p:cNvPr>
          <p:cNvCxnSpPr>
            <a:cxnSpLocks/>
          </p:cNvCxnSpPr>
          <p:nvPr userDrawn="1"/>
        </p:nvCxnSpPr>
        <p:spPr>
          <a:xfrm>
            <a:off x="4130686"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9820C1-5232-CA47-8836-F2F910C6EB2C}"/>
              </a:ext>
            </a:extLst>
          </p:cNvPr>
          <p:cNvCxnSpPr>
            <a:cxnSpLocks/>
          </p:cNvCxnSpPr>
          <p:nvPr userDrawn="1"/>
        </p:nvCxnSpPr>
        <p:spPr>
          <a:xfrm>
            <a:off x="80613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586105"/>
      </p:ext>
    </p:extLst>
  </p:cSld>
  <p:clrMapOvr>
    <a:masterClrMapping/>
  </p:clrMapOvr>
  <p:extLst>
    <p:ext uri="{DCECCB84-F9BA-43D5-87BE-67443E8EF086}">
      <p15:sldGuideLst xmlns:p15="http://schemas.microsoft.com/office/powerpoint/2012/main">
        <p15:guide id="1" pos="4966" userDrawn="1">
          <p15:clr>
            <a:srgbClr val="FBAE40"/>
          </p15:clr>
        </p15:guide>
        <p15:guide id="3" pos="271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92263"/>
            <a:ext cx="357187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2145967"/>
            <a:ext cx="3571873"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6DB0F08A-FEA0-FB4D-B030-E4E0959C5581}" type="datetime1">
              <a:rPr lang="en-CA" smtClean="0"/>
              <a:t>2024-10-17</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59926"/>
      </p:ext>
    </p:extLst>
  </p:cSld>
  <p:clrMapOvr>
    <a:masterClrMapping/>
  </p:clrMapOvr>
  <p:extLst>
    <p:ext uri="{DCECCB84-F9BA-43D5-87BE-67443E8EF086}">
      <p15:sldGuideLst xmlns:p15="http://schemas.microsoft.com/office/powerpoint/2012/main">
        <p15:guide id="1" pos="7129" userDrawn="1">
          <p15:clr>
            <a:srgbClr val="FBAE40"/>
          </p15:clr>
        </p15:guide>
        <p15:guide id="2" pos="2712" userDrawn="1">
          <p15:clr>
            <a:srgbClr val="FBAE40"/>
          </p15:clr>
        </p15:guide>
        <p15:guide id="3" pos="49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E4764-9485-7F4F-960D-977FFD3B084C}"/>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1592263"/>
            <a:ext cx="6429375"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26A69486-E741-E548-882D-3BBA0679CE59}" type="datetime1">
              <a:rPr lang="en-CA" smtClean="0"/>
              <a:t>2024-10-17</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a:xfrm>
            <a:off x="2524125" y="6229815"/>
            <a:ext cx="4286250" cy="260079"/>
          </a:xfrm>
        </p:spPr>
        <p:txBody>
          <a:bodyPr/>
          <a:lstStyle/>
          <a:p>
            <a:endParaRPr lang="en-CA"/>
          </a:p>
        </p:txBody>
      </p:sp>
      <p:sp>
        <p:nvSpPr>
          <p:cNvPr id="7" name="Slide Number Placeholder 10">
            <a:extLst>
              <a:ext uri="{FF2B5EF4-FFF2-40B4-BE49-F238E27FC236}">
                <a16:creationId xmlns:a16="http://schemas.microsoft.com/office/drawing/2014/main" id="{36BEFC1B-9FF7-5E49-AB98-F5482AE8AF6E}"/>
              </a:ext>
            </a:extLst>
          </p:cNvPr>
          <p:cNvSpPr>
            <a:spLocks noGrp="1"/>
          </p:cNvSpPr>
          <p:nvPr>
            <p:ph type="sldNum" sz="quarter" idx="12"/>
          </p:nvPr>
        </p:nvSpPr>
        <p:spPr>
          <a:xfrm>
            <a:off x="11454063" y="7026108"/>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53039565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ubhead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8C7A-7442-A947-A3A0-0FF68497C995}"/>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9" name="Text Placeholder 5">
            <a:extLst>
              <a:ext uri="{FF2B5EF4-FFF2-40B4-BE49-F238E27FC236}">
                <a16:creationId xmlns:a16="http://schemas.microsoft.com/office/drawing/2014/main" id="{63C5D830-AE07-C949-8D77-0E09109CD642}"/>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D001E528-FEC7-DB4B-9280-FA2837CA305C}"/>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75BFC9D6-0F4F-7642-899B-C0851EB7E77B}" type="datetime1">
              <a:rPr lang="en-CA" smtClean="0"/>
              <a:t>2024-10-17</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p:txBody>
          <a:bodyPr/>
          <a:lstStyle/>
          <a:p>
            <a:endParaRPr lang="en-CA"/>
          </a:p>
        </p:txBody>
      </p:sp>
      <p:sp>
        <p:nvSpPr>
          <p:cNvPr id="8" name="Slide Number Placeholder 10">
            <a:extLst>
              <a:ext uri="{FF2B5EF4-FFF2-40B4-BE49-F238E27FC236}">
                <a16:creationId xmlns:a16="http://schemas.microsoft.com/office/drawing/2014/main" id="{7A8AFCF3-9B14-A742-87C8-89AB8F66DDBA}"/>
              </a:ext>
            </a:extLst>
          </p:cNvPr>
          <p:cNvSpPr>
            <a:spLocks noGrp="1"/>
          </p:cNvSpPr>
          <p:nvPr>
            <p:ph type="sldNum" sz="quarter" idx="12"/>
          </p:nvPr>
        </p:nvSpPr>
        <p:spPr>
          <a:xfrm>
            <a:off x="11454063" y="7022233"/>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84248645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E1CDCB-598C-9F47-AB21-DA50429D9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69312-531E-8743-8CF4-F67278DCD9C3}"/>
              </a:ext>
            </a:extLst>
          </p:cNvPr>
          <p:cNvSpPr>
            <a:spLocks noGrp="1"/>
          </p:cNvSpPr>
          <p:nvPr>
            <p:ph idx="1"/>
          </p:nvPr>
        </p:nvSpPr>
        <p:spPr>
          <a:xfrm>
            <a:off x="381000" y="1590676"/>
            <a:ext cx="6429375" cy="417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5A067F-883A-C046-BC1B-3B49F8254542}"/>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5" name="Date Placeholder 4">
            <a:extLst>
              <a:ext uri="{FF2B5EF4-FFF2-40B4-BE49-F238E27FC236}">
                <a16:creationId xmlns:a16="http://schemas.microsoft.com/office/drawing/2014/main" id="{123EEE29-54A2-814D-A756-8384FB4B8EFB}"/>
              </a:ext>
            </a:extLst>
          </p:cNvPr>
          <p:cNvSpPr>
            <a:spLocks noGrp="1"/>
          </p:cNvSpPr>
          <p:nvPr>
            <p:ph type="dt" sz="half" idx="10"/>
          </p:nvPr>
        </p:nvSpPr>
        <p:spPr/>
        <p:txBody>
          <a:bodyPr/>
          <a:lstStyle/>
          <a:p>
            <a:fld id="{FE5C7A09-734E-7548-9E41-43E7C156F7D0}" type="datetime1">
              <a:rPr lang="en-CA" smtClean="0"/>
              <a:t>2024-10-17</a:t>
            </a:fld>
            <a:endParaRPr lang="en-CA"/>
          </a:p>
        </p:txBody>
      </p:sp>
      <p:sp>
        <p:nvSpPr>
          <p:cNvPr id="6" name="Footer Placeholder 5">
            <a:extLst>
              <a:ext uri="{FF2B5EF4-FFF2-40B4-BE49-F238E27FC236}">
                <a16:creationId xmlns:a16="http://schemas.microsoft.com/office/drawing/2014/main" id="{1838F5F0-4FE4-684E-B042-43D2300835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232F3-870A-4149-BCCC-EFCAEC69A4C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4135900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ubhead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480-BB79-4D45-9ABA-5884D15AE8B4}"/>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3">
            <a:extLst>
              <a:ext uri="{FF2B5EF4-FFF2-40B4-BE49-F238E27FC236}">
                <a16:creationId xmlns:a16="http://schemas.microsoft.com/office/drawing/2014/main" id="{E5FAD569-1D0F-9C4F-8E56-DA522C636DE6}"/>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7B651A37-8D00-4546-912A-52A4AD472847}"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25672073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2BCF4-A886-7149-8A95-F83F2BCA90D0}"/>
              </a:ext>
            </a:extLst>
          </p:cNvPr>
          <p:cNvSpPr>
            <a:spLocks noGrp="1"/>
          </p:cNvSpPr>
          <p:nvPr>
            <p:ph type="title"/>
          </p:nvPr>
        </p:nvSpPr>
        <p:spPr/>
        <p:txBody>
          <a:bodyPr/>
          <a:lstStyle/>
          <a:p>
            <a:r>
              <a:rPr lang="en-US"/>
              <a:t>Click to edit Master title style</a:t>
            </a:r>
            <a:endParaRPr lang="en-CA"/>
          </a:p>
        </p:txBody>
      </p:sp>
      <p:sp>
        <p:nvSpPr>
          <p:cNvPr id="3" name="Picture Placeholder 2">
            <a:extLst>
              <a:ext uri="{FF2B5EF4-FFF2-40B4-BE49-F238E27FC236}">
                <a16:creationId xmlns:a16="http://schemas.microsoft.com/office/drawing/2014/main" id="{18B84A97-9701-BF46-9397-077781D9F06A}"/>
              </a:ext>
            </a:extLst>
          </p:cNvPr>
          <p:cNvSpPr>
            <a:spLocks noGrp="1"/>
          </p:cNvSpPr>
          <p:nvPr>
            <p:ph type="pic" idx="1"/>
          </p:nvPr>
        </p:nvSpPr>
        <p:spPr>
          <a:xfrm>
            <a:off x="381000" y="1592263"/>
            <a:ext cx="7143750" cy="4902200"/>
          </a:xfr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1ABC8E8-47B4-8141-80D4-1FAEE45B3777}"/>
              </a:ext>
            </a:extLst>
          </p:cNvPr>
          <p:cNvSpPr>
            <a:spLocks noGrp="1"/>
          </p:cNvSpPr>
          <p:nvPr>
            <p:ph type="body" sz="half" idx="2"/>
          </p:nvPr>
        </p:nvSpPr>
        <p:spPr>
          <a:xfrm>
            <a:off x="8239124" y="1592264"/>
            <a:ext cx="35718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96E69F-3691-4845-9EA4-140698CF6642}"/>
              </a:ext>
            </a:extLst>
          </p:cNvPr>
          <p:cNvSpPr>
            <a:spLocks noGrp="1"/>
          </p:cNvSpPr>
          <p:nvPr>
            <p:ph type="dt" sz="half" idx="10"/>
          </p:nvPr>
        </p:nvSpPr>
        <p:spPr/>
        <p:txBody>
          <a:bodyPr/>
          <a:lstStyle/>
          <a:p>
            <a:fld id="{7301246A-41FF-3048-A43A-897A3529BA94}" type="datetime1">
              <a:rPr lang="en-CA" smtClean="0"/>
              <a:t>2024-10-17</a:t>
            </a:fld>
            <a:endParaRPr lang="en-CA"/>
          </a:p>
        </p:txBody>
      </p:sp>
      <p:sp>
        <p:nvSpPr>
          <p:cNvPr id="6" name="Footer Placeholder 5">
            <a:extLst>
              <a:ext uri="{FF2B5EF4-FFF2-40B4-BE49-F238E27FC236}">
                <a16:creationId xmlns:a16="http://schemas.microsoft.com/office/drawing/2014/main" id="{EF6407C2-4B87-F549-A795-7749607A50E1}"/>
              </a:ext>
            </a:extLst>
          </p:cNvPr>
          <p:cNvSpPr>
            <a:spLocks noGrp="1"/>
          </p:cNvSpPr>
          <p:nvPr>
            <p:ph type="ftr" sz="quarter" idx="11"/>
          </p:nvPr>
        </p:nvSpPr>
        <p:spPr>
          <a:xfrm>
            <a:off x="8239125" y="6229815"/>
            <a:ext cx="2860675" cy="260079"/>
          </a:xfrm>
        </p:spPr>
        <p:txBody>
          <a:bodyPr/>
          <a:lstStyle/>
          <a:p>
            <a:endParaRPr lang="en-CA"/>
          </a:p>
        </p:txBody>
      </p:sp>
      <p:sp>
        <p:nvSpPr>
          <p:cNvPr id="7" name="Slide Number Placeholder 6">
            <a:extLst>
              <a:ext uri="{FF2B5EF4-FFF2-40B4-BE49-F238E27FC236}">
                <a16:creationId xmlns:a16="http://schemas.microsoft.com/office/drawing/2014/main" id="{74B14144-75CA-5142-928C-A777A4A79B2E}"/>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61609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Subhead with Cap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1474-D3C0-7B47-A967-132913843826}"/>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0" y="1592264"/>
            <a:ext cx="7143749" cy="4902199"/>
          </a:xfrm>
        </p:spPr>
        <p:txBody>
          <a:bodyPr/>
          <a:lstStyle>
            <a:lvl1pPr marL="0" indent="0">
              <a:buNone/>
              <a:defRPr/>
            </a:lvl1pPr>
          </a:lstStyle>
          <a:p>
            <a:r>
              <a:rPr lang="en-US"/>
              <a:t>Click icon to add picture</a:t>
            </a:r>
            <a:endParaRPr lang="en-CA"/>
          </a:p>
        </p:txBody>
      </p:sp>
      <p:sp>
        <p:nvSpPr>
          <p:cNvPr id="14" name="Text Placeholder 5">
            <a:extLst>
              <a:ext uri="{FF2B5EF4-FFF2-40B4-BE49-F238E27FC236}">
                <a16:creationId xmlns:a16="http://schemas.microsoft.com/office/drawing/2014/main" id="{7696FF8B-5ED8-614E-9B8E-C740ED671E12}"/>
              </a:ext>
            </a:extLst>
          </p:cNvPr>
          <p:cNvSpPr>
            <a:spLocks noGrp="1"/>
          </p:cNvSpPr>
          <p:nvPr>
            <p:ph type="body" sz="quarter" idx="20"/>
          </p:nvPr>
        </p:nvSpPr>
        <p:spPr>
          <a:xfrm>
            <a:off x="8239124" y="1592264"/>
            <a:ext cx="35718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E074D5D-99DE-1042-944C-B3DACE16CD35}"/>
              </a:ext>
            </a:extLst>
          </p:cNvPr>
          <p:cNvSpPr>
            <a:spLocks noGrp="1"/>
          </p:cNvSpPr>
          <p:nvPr>
            <p:ph idx="21"/>
          </p:nvPr>
        </p:nvSpPr>
        <p:spPr>
          <a:xfrm>
            <a:off x="8239125" y="2145967"/>
            <a:ext cx="3571874" cy="3623007"/>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6A5D723A-74E6-6940-8C9C-B9D251B09B25}"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239125" y="6229815"/>
            <a:ext cx="2860675"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602813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914-084A-8E4E-9FDD-CFBF6871EFA5}"/>
              </a:ext>
            </a:extLst>
          </p:cNvPr>
          <p:cNvSpPr>
            <a:spLocks noGrp="1"/>
          </p:cNvSpPr>
          <p:nvPr>
            <p:ph type="title"/>
          </p:nvPr>
        </p:nvSpPr>
        <p:spPr>
          <a:xfrm>
            <a:off x="381000" y="441325"/>
            <a:ext cx="4991100"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1" y="1592263"/>
            <a:ext cx="4991100"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0531CFD-87A8-494D-8139-BA875FE90534}"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730960" y="6229815"/>
            <a:ext cx="2368840"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485636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5E865F-085B-0A47-9D78-027AE2DF844F}"/>
              </a:ext>
            </a:extLst>
          </p:cNvPr>
          <p:cNvSpPr/>
          <p:nvPr userDrawn="1"/>
        </p:nvSpPr>
        <p:spPr>
          <a:xfrm flipV="1">
            <a:off x="-1" y="0"/>
            <a:ext cx="12191999" cy="6858000"/>
          </a:xfrm>
          <a:prstGeom prst="rect">
            <a:avLst/>
          </a:prstGeom>
          <a:solidFill>
            <a:schemeClr val="bg1">
              <a:alpha val="3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1DA480-4620-6048-BF66-75E772721E1B}"/>
              </a:ext>
            </a:extLst>
          </p:cNvPr>
          <p:cNvSpPr>
            <a:spLocks noGrp="1"/>
          </p:cNvSpPr>
          <p:nvPr>
            <p:ph type="ctrTitle" hasCustomPrompt="1"/>
          </p:nvPr>
        </p:nvSpPr>
        <p:spPr>
          <a:xfrm>
            <a:off x="1808163" y="441325"/>
            <a:ext cx="8572500" cy="645253"/>
          </a:xfrm>
        </p:spPr>
        <p:txBody>
          <a:bodyPr anchor="b" anchorCtr="0">
            <a:normAutofit/>
          </a:bodyPr>
          <a:lstStyle>
            <a:lvl1pPr algn="ctr">
              <a:defRPr sz="2200">
                <a:solidFill>
                  <a:schemeClr val="tx1"/>
                </a:solidFill>
              </a:defRPr>
            </a:lvl1pPr>
          </a:lstStyle>
          <a:p>
            <a:r>
              <a:rPr lang="en-CA" dirty="0"/>
              <a:t>Presentation Title</a:t>
            </a:r>
          </a:p>
        </p:txBody>
      </p:sp>
      <p:pic>
        <p:nvPicPr>
          <p:cNvPr id="12" name="Graphic 11">
            <a:extLst>
              <a:ext uri="{FF2B5EF4-FFF2-40B4-BE49-F238E27FC236}">
                <a16:creationId xmlns:a16="http://schemas.microsoft.com/office/drawing/2014/main" id="{3EE0B66E-F1BF-3240-92CE-1BE66AD283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75820" y="2568728"/>
            <a:ext cx="3240360" cy="1720544"/>
          </a:xfrm>
          <a:prstGeom prst="rect">
            <a:avLst/>
          </a:prstGeom>
        </p:spPr>
      </p:pic>
      <p:sp>
        <p:nvSpPr>
          <p:cNvPr id="9" name="Date Placeholder 3">
            <a:extLst>
              <a:ext uri="{FF2B5EF4-FFF2-40B4-BE49-F238E27FC236}">
                <a16:creationId xmlns:a16="http://schemas.microsoft.com/office/drawing/2014/main" id="{7ECF3DFD-68AC-A24D-8035-BEEAC846726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3958FF6-D0ED-2B4D-9DA0-4818BA59518A}" type="datetime1">
              <a:rPr lang="en-CA" smtClean="0"/>
              <a:t>2024-10-17</a:t>
            </a:fld>
            <a:endParaRPr lang="en-CA"/>
          </a:p>
        </p:txBody>
      </p:sp>
      <p:sp>
        <p:nvSpPr>
          <p:cNvPr id="10" name="Footer Placeholder 4">
            <a:extLst>
              <a:ext uri="{FF2B5EF4-FFF2-40B4-BE49-F238E27FC236}">
                <a16:creationId xmlns:a16="http://schemas.microsoft.com/office/drawing/2014/main" id="{EEBF229A-C120-C141-81E3-0E3933FF970E}"/>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54A72F33-1DDF-7E4C-A27F-B3AD6A894CA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74742F17-B68C-0443-92E4-A11919673C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98681" y="5908354"/>
            <a:ext cx="1594639" cy="583405"/>
          </a:xfrm>
          <a:prstGeom prst="rect">
            <a:avLst/>
          </a:prstGeom>
        </p:spPr>
      </p:pic>
      <p:sp>
        <p:nvSpPr>
          <p:cNvPr id="15" name="Text Placeholder 2">
            <a:extLst>
              <a:ext uri="{FF2B5EF4-FFF2-40B4-BE49-F238E27FC236}">
                <a16:creationId xmlns:a16="http://schemas.microsoft.com/office/drawing/2014/main" id="{BDBAE5BA-798A-3E43-B9E1-17134A265AC5}"/>
              </a:ext>
            </a:extLst>
          </p:cNvPr>
          <p:cNvSpPr>
            <a:spLocks noGrp="1"/>
          </p:cNvSpPr>
          <p:nvPr>
            <p:ph type="body" sz="quarter" idx="13" hasCustomPrompt="1"/>
          </p:nvPr>
        </p:nvSpPr>
        <p:spPr>
          <a:xfrm>
            <a:off x="1808163" y="1086578"/>
            <a:ext cx="8572500" cy="485655"/>
          </a:xfrm>
        </p:spPr>
        <p:txBody>
          <a:bodyPr>
            <a:noAutofit/>
          </a:bodyPr>
          <a:lstStyle>
            <a:lvl1pPr marL="0" indent="0" algn="ctr">
              <a:lnSpc>
                <a:spcPct val="100000"/>
              </a:lnSpc>
              <a:spcBef>
                <a:spcPts val="0"/>
              </a:spcBef>
              <a:buNone/>
              <a:defRPr sz="1400">
                <a:solidFill>
                  <a:schemeClr val="tx1"/>
                </a:solidFill>
              </a:defRPr>
            </a:lvl1pPr>
          </a:lstStyle>
          <a:p>
            <a:r>
              <a:rPr lang="en-CA" dirty="0"/>
              <a:t>Presentation Subtitle or Date</a:t>
            </a:r>
          </a:p>
        </p:txBody>
      </p:sp>
    </p:spTree>
    <p:extLst>
      <p:ext uri="{BB962C8B-B14F-4D97-AF65-F5344CB8AC3E}">
        <p14:creationId xmlns:p14="http://schemas.microsoft.com/office/powerpoint/2010/main" val="3658255699"/>
      </p:ext>
    </p:extLst>
  </p:cSld>
  <p:clrMapOvr>
    <a:overrideClrMapping bg1="dk1" tx1="lt1" bg2="dk2" tx2="lt1"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ubhead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0969-918A-7A4D-88D1-1D843926707E}"/>
              </a:ext>
            </a:extLst>
          </p:cNvPr>
          <p:cNvSpPr>
            <a:spLocks noGrp="1"/>
          </p:cNvSpPr>
          <p:nvPr>
            <p:ph type="title"/>
          </p:nvPr>
        </p:nvSpPr>
        <p:spPr>
          <a:xfrm>
            <a:off x="381000" y="441325"/>
            <a:ext cx="5003090" cy="989849"/>
          </a:xfrm>
        </p:spPr>
        <p:txBody>
          <a:bodyPr/>
          <a:lstStyle/>
          <a:p>
            <a:r>
              <a:rPr lang="en-US"/>
              <a:t>Click to edit Master title style</a:t>
            </a:r>
            <a:endParaRPr lang="en-CA"/>
          </a:p>
        </p:txBody>
      </p:sp>
      <p:sp>
        <p:nvSpPr>
          <p:cNvPr id="14" name="Text Placeholder 5">
            <a:extLst>
              <a:ext uri="{FF2B5EF4-FFF2-40B4-BE49-F238E27FC236}">
                <a16:creationId xmlns:a16="http://schemas.microsoft.com/office/drawing/2014/main" id="{0FA76A3C-4532-3C44-B71D-5A5FD02F8E10}"/>
              </a:ext>
            </a:extLst>
          </p:cNvPr>
          <p:cNvSpPr>
            <a:spLocks noGrp="1"/>
          </p:cNvSpPr>
          <p:nvPr>
            <p:ph type="body" sz="quarter" idx="14"/>
          </p:nvPr>
        </p:nvSpPr>
        <p:spPr>
          <a:xfrm>
            <a:off x="381000" y="1592263"/>
            <a:ext cx="5003091"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3" name="Content Placeholder 2">
            <a:extLst>
              <a:ext uri="{FF2B5EF4-FFF2-40B4-BE49-F238E27FC236}">
                <a16:creationId xmlns:a16="http://schemas.microsoft.com/office/drawing/2014/main" id="{365EC8CE-CED9-A644-83C1-E00A54AC4865}"/>
              </a:ext>
            </a:extLst>
          </p:cNvPr>
          <p:cNvSpPr>
            <a:spLocks noGrp="1"/>
          </p:cNvSpPr>
          <p:nvPr>
            <p:ph idx="1"/>
          </p:nvPr>
        </p:nvSpPr>
        <p:spPr>
          <a:xfrm>
            <a:off x="381001" y="2145967"/>
            <a:ext cx="5003090"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82A55C61-564F-404F-B399-6A9C4F0C99FE}"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003389565"/>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with Descriptions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C5B92-FBA1-3647-B9A6-241C3E710F43}"/>
              </a:ext>
            </a:extLst>
          </p:cNvPr>
          <p:cNvSpPr>
            <a:spLocks noGrp="1"/>
          </p:cNvSpPr>
          <p:nvPr>
            <p:ph type="title"/>
          </p:nvPr>
        </p:nvSpPr>
        <p:spPr/>
        <p:txBody>
          <a:bodyPr/>
          <a:lstStyle/>
          <a:p>
            <a:r>
              <a:rPr lang="en-US"/>
              <a:t>Click to edit Master title style</a:t>
            </a:r>
            <a:endParaRPr lang="en-CA"/>
          </a:p>
        </p:txBody>
      </p:sp>
      <p:sp>
        <p:nvSpPr>
          <p:cNvPr id="21" name="Picture Placeholder 2">
            <a:extLst>
              <a:ext uri="{FF2B5EF4-FFF2-40B4-BE49-F238E27FC236}">
                <a16:creationId xmlns:a16="http://schemas.microsoft.com/office/drawing/2014/main" id="{2A72B1B5-E2B6-B04E-8156-F1A5BE8B772B}"/>
              </a:ext>
            </a:extLst>
          </p:cNvPr>
          <p:cNvSpPr>
            <a:spLocks noGrp="1" noChangeAspect="1"/>
          </p:cNvSpPr>
          <p:nvPr>
            <p:ph type="pic" sz="quarter" idx="13"/>
          </p:nvPr>
        </p:nvSpPr>
        <p:spPr>
          <a:xfrm>
            <a:off x="422226"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9" name="Text Placeholder 2">
            <a:extLst>
              <a:ext uri="{FF2B5EF4-FFF2-40B4-BE49-F238E27FC236}">
                <a16:creationId xmlns:a16="http://schemas.microsoft.com/office/drawing/2014/main" id="{74E7F2DE-2C36-FF49-B781-64ED3F5331C1}"/>
              </a:ext>
            </a:extLst>
          </p:cNvPr>
          <p:cNvSpPr>
            <a:spLocks noGrp="1"/>
          </p:cNvSpPr>
          <p:nvPr>
            <p:ph type="body" sz="quarter" idx="17"/>
          </p:nvPr>
        </p:nvSpPr>
        <p:spPr>
          <a:xfrm>
            <a:off x="1814500" y="1592262"/>
            <a:ext cx="3568714" cy="4176713"/>
          </a:xfrm>
        </p:spPr>
        <p:txBody>
          <a:bodyPr>
            <a:normAutofit/>
          </a:bodyPr>
          <a:lstStyle>
            <a:lvl1pPr>
              <a:defRPr sz="1400"/>
            </a:lvl1pPr>
          </a:lstStyle>
          <a:p>
            <a:pPr lvl="0"/>
            <a:r>
              <a:rPr lang="en-US"/>
              <a:t>Click to edit Master text styles</a:t>
            </a:r>
          </a:p>
        </p:txBody>
      </p:sp>
      <p:sp>
        <p:nvSpPr>
          <p:cNvPr id="31" name="Picture Placeholder 2">
            <a:extLst>
              <a:ext uri="{FF2B5EF4-FFF2-40B4-BE49-F238E27FC236}">
                <a16:creationId xmlns:a16="http://schemas.microsoft.com/office/drawing/2014/main" id="{F1EFE7AC-6C50-8A4D-B3B2-950CFD780090}"/>
              </a:ext>
            </a:extLst>
          </p:cNvPr>
          <p:cNvSpPr>
            <a:spLocks noGrp="1" noChangeAspect="1"/>
          </p:cNvSpPr>
          <p:nvPr>
            <p:ph type="pic" sz="quarter" idx="18"/>
          </p:nvPr>
        </p:nvSpPr>
        <p:spPr>
          <a:xfrm>
            <a:off x="6428005"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32" name="Text Placeholder 2">
            <a:extLst>
              <a:ext uri="{FF2B5EF4-FFF2-40B4-BE49-F238E27FC236}">
                <a16:creationId xmlns:a16="http://schemas.microsoft.com/office/drawing/2014/main" id="{DA1B9E1F-8070-8D48-B0BC-EA29EBA10AC1}"/>
              </a:ext>
            </a:extLst>
          </p:cNvPr>
          <p:cNvSpPr>
            <a:spLocks noGrp="1"/>
          </p:cNvSpPr>
          <p:nvPr>
            <p:ph type="body" sz="quarter" idx="19"/>
          </p:nvPr>
        </p:nvSpPr>
        <p:spPr>
          <a:xfrm>
            <a:off x="7820279" y="1592263"/>
            <a:ext cx="3568714" cy="4176712"/>
          </a:xfrm>
        </p:spPr>
        <p:txBody>
          <a:bodyPr>
            <a:normAutofit/>
          </a:bodyPr>
          <a:lstStyle>
            <a:lvl1pPr>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21DAE1E5-D274-F74E-B2FC-240B88603360}" type="datetime1">
              <a:rPr lang="en-CA" smtClean="0"/>
              <a:t>2024-10-17</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368607F3-C9B1-4040-8573-461C27317DC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88171"/>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s with Descriptions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6519-0532-7C4B-9FA9-9D0D9DD2FA19}"/>
              </a:ext>
            </a:extLst>
          </p:cNvPr>
          <p:cNvSpPr>
            <a:spLocks noGrp="1"/>
          </p:cNvSpPr>
          <p:nvPr>
            <p:ph type="title"/>
          </p:nvPr>
        </p:nvSpPr>
        <p:spPr/>
        <p:txBody>
          <a:bodyPr/>
          <a:lstStyle/>
          <a:p>
            <a:r>
              <a:rPr lang="en-US"/>
              <a:t>Click to edit Master title style</a:t>
            </a:r>
            <a:endParaRPr lang="en-CA"/>
          </a:p>
        </p:txBody>
      </p:sp>
      <p:sp>
        <p:nvSpPr>
          <p:cNvPr id="12" name="Picture Placeholder 2">
            <a:extLst>
              <a:ext uri="{FF2B5EF4-FFF2-40B4-BE49-F238E27FC236}">
                <a16:creationId xmlns:a16="http://schemas.microsoft.com/office/drawing/2014/main" id="{D6C5A4BB-3493-2242-919E-B698F5468C07}"/>
              </a:ext>
            </a:extLst>
          </p:cNvPr>
          <p:cNvSpPr>
            <a:spLocks noGrp="1" noChangeAspect="1"/>
          </p:cNvSpPr>
          <p:nvPr>
            <p:ph type="pic" sz="quarter" idx="13"/>
          </p:nvPr>
        </p:nvSpPr>
        <p:spPr>
          <a:xfrm>
            <a:off x="893653"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type="body" idx="17"/>
          </p:nvPr>
        </p:nvSpPr>
        <p:spPr>
          <a:xfrm>
            <a:off x="893653"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6" name="Picture Placeholder 2">
            <a:extLst>
              <a:ext uri="{FF2B5EF4-FFF2-40B4-BE49-F238E27FC236}">
                <a16:creationId xmlns:a16="http://schemas.microsoft.com/office/drawing/2014/main" id="{B3626523-D401-574F-ABBC-A53AB583C5B3}"/>
              </a:ext>
            </a:extLst>
          </p:cNvPr>
          <p:cNvSpPr>
            <a:spLocks noGrp="1" noChangeAspect="1"/>
          </p:cNvSpPr>
          <p:nvPr>
            <p:ph type="pic" sz="quarter" idx="23"/>
          </p:nvPr>
        </p:nvSpPr>
        <p:spPr>
          <a:xfrm>
            <a:off x="4434620"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5" name="Content Placeholder 2">
            <a:extLst>
              <a:ext uri="{FF2B5EF4-FFF2-40B4-BE49-F238E27FC236}">
                <a16:creationId xmlns:a16="http://schemas.microsoft.com/office/drawing/2014/main" id="{5C6784AB-34D5-1149-80A6-0894445D8A44}"/>
              </a:ext>
            </a:extLst>
          </p:cNvPr>
          <p:cNvSpPr>
            <a:spLocks noGrp="1"/>
          </p:cNvSpPr>
          <p:nvPr>
            <p:ph type="body" idx="22"/>
          </p:nvPr>
        </p:nvSpPr>
        <p:spPr>
          <a:xfrm>
            <a:off x="4440238" y="2921671"/>
            <a:ext cx="2849769"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8" name="Picture Placeholder 2">
            <a:extLst>
              <a:ext uri="{FF2B5EF4-FFF2-40B4-BE49-F238E27FC236}">
                <a16:creationId xmlns:a16="http://schemas.microsoft.com/office/drawing/2014/main" id="{C507C210-106E-F54C-A9C9-B68D9AD82693}"/>
              </a:ext>
            </a:extLst>
          </p:cNvPr>
          <p:cNvSpPr>
            <a:spLocks noGrp="1" noChangeAspect="1"/>
          </p:cNvSpPr>
          <p:nvPr>
            <p:ph type="pic" sz="quarter" idx="25"/>
          </p:nvPr>
        </p:nvSpPr>
        <p:spPr>
          <a:xfrm>
            <a:off x="7975587"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7" name="Content Placeholder 2">
            <a:extLst>
              <a:ext uri="{FF2B5EF4-FFF2-40B4-BE49-F238E27FC236}">
                <a16:creationId xmlns:a16="http://schemas.microsoft.com/office/drawing/2014/main" id="{FE04915A-9863-374E-BCFE-0C1BD5F1572A}"/>
              </a:ext>
            </a:extLst>
          </p:cNvPr>
          <p:cNvSpPr>
            <a:spLocks noGrp="1"/>
          </p:cNvSpPr>
          <p:nvPr>
            <p:ph type="body" idx="24"/>
          </p:nvPr>
        </p:nvSpPr>
        <p:spPr>
          <a:xfrm>
            <a:off x="7975587"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5CE84035-3A00-6B4E-8415-5CD67CC21364}" type="datetime1">
              <a:rPr lang="en-CA" smtClean="0"/>
              <a:t>2024-10-17</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3" name="Straight Connector 12">
            <a:extLst>
              <a:ext uri="{FF2B5EF4-FFF2-40B4-BE49-F238E27FC236}">
                <a16:creationId xmlns:a16="http://schemas.microsoft.com/office/drawing/2014/main" id="{71C2FD06-AE26-2C49-BFDD-3DF837CD9E80}"/>
              </a:ext>
            </a:extLst>
          </p:cNvPr>
          <p:cNvCxnSpPr>
            <a:cxnSpLocks/>
          </p:cNvCxnSpPr>
          <p:nvPr userDrawn="1"/>
        </p:nvCxnSpPr>
        <p:spPr>
          <a:xfrm>
            <a:off x="4099380"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5E761-B6DF-E645-8C12-5A6334505C57}"/>
              </a:ext>
            </a:extLst>
          </p:cNvPr>
          <p:cNvCxnSpPr>
            <a:cxnSpLocks/>
          </p:cNvCxnSpPr>
          <p:nvPr userDrawn="1"/>
        </p:nvCxnSpPr>
        <p:spPr>
          <a:xfrm>
            <a:off x="7633533"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663250"/>
      </p:ext>
    </p:extLst>
  </p:cSld>
  <p:clrMapOvr>
    <a:masterClrMapping/>
  </p:clrMapOvr>
  <p:extLst>
    <p:ext uri="{DCECCB84-F9BA-43D5-87BE-67443E8EF086}">
      <p15:sldGuideLst xmlns:p15="http://schemas.microsoft.com/office/powerpoint/2012/main">
        <p15:guide id="1" pos="7106">
          <p15:clr>
            <a:srgbClr val="FBAE40"/>
          </p15:clr>
        </p15:guide>
        <p15:guide id="2" pos="2366">
          <p15:clr>
            <a:srgbClr val="FBAE40"/>
          </p15:clr>
        </p15:guide>
        <p15:guide id="3" pos="2797" userDrawn="1">
          <p15:clr>
            <a:srgbClr val="FBAE40"/>
          </p15:clr>
        </p15:guide>
        <p15:guide id="4" pos="5019">
          <p15:clr>
            <a:srgbClr val="FBAE40"/>
          </p15:clr>
        </p15:guide>
        <p15:guide id="5" pos="458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with Descriptions -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1FA4-8589-564C-8B4D-21B4242F71A7}"/>
              </a:ext>
            </a:extLst>
          </p:cNvPr>
          <p:cNvSpPr>
            <a:spLocks noGrp="1"/>
          </p:cNvSpPr>
          <p:nvPr>
            <p:ph type="title"/>
          </p:nvPr>
        </p:nvSpPr>
        <p:spPr/>
        <p:txBody>
          <a:bodyPr/>
          <a:lstStyle/>
          <a:p>
            <a:r>
              <a:rPr lang="en-US"/>
              <a:t>Click to edit Master title style</a:t>
            </a:r>
            <a:endParaRPr lang="en-CA"/>
          </a:p>
        </p:txBody>
      </p:sp>
      <p:sp>
        <p:nvSpPr>
          <p:cNvPr id="19" name="Picture Placeholder 2">
            <a:extLst>
              <a:ext uri="{FF2B5EF4-FFF2-40B4-BE49-F238E27FC236}">
                <a16:creationId xmlns:a16="http://schemas.microsoft.com/office/drawing/2014/main" id="{136496C0-1BFE-CE4D-9200-2CC0E910138C}"/>
              </a:ext>
            </a:extLst>
          </p:cNvPr>
          <p:cNvSpPr>
            <a:spLocks noGrp="1" noChangeAspect="1"/>
          </p:cNvSpPr>
          <p:nvPr>
            <p:ph type="pic" sz="quarter" idx="23"/>
          </p:nvPr>
        </p:nvSpPr>
        <p:spPr>
          <a:xfrm>
            <a:off x="893653"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4" name="Text Placeholder 16">
            <a:extLst>
              <a:ext uri="{FF2B5EF4-FFF2-40B4-BE49-F238E27FC236}">
                <a16:creationId xmlns:a16="http://schemas.microsoft.com/office/drawing/2014/main" id="{5DAFEBCF-49E1-614A-80CF-86DA431900B6}"/>
              </a:ext>
            </a:extLst>
          </p:cNvPr>
          <p:cNvSpPr>
            <a:spLocks noGrp="1"/>
          </p:cNvSpPr>
          <p:nvPr>
            <p:ph type="body" sz="quarter" idx="25"/>
          </p:nvPr>
        </p:nvSpPr>
        <p:spPr>
          <a:xfrm>
            <a:off x="2285928" y="1603663"/>
            <a:ext cx="3396416" cy="1751090"/>
          </a:xfrm>
        </p:spPr>
        <p:txBody>
          <a:bodyPr>
            <a:normAutofit/>
          </a:bodyPr>
          <a:lstStyle>
            <a:lvl1pPr marL="0" indent="0">
              <a:buNone/>
              <a:defRPr sz="1400"/>
            </a:lvl1pPr>
          </a:lstStyle>
          <a:p>
            <a:pPr lvl="0"/>
            <a:r>
              <a:rPr lang="en-US"/>
              <a:t>Click to edit Master text styles</a:t>
            </a:r>
          </a:p>
        </p:txBody>
      </p:sp>
      <p:sp>
        <p:nvSpPr>
          <p:cNvPr id="23" name="Picture Placeholder 2">
            <a:extLst>
              <a:ext uri="{FF2B5EF4-FFF2-40B4-BE49-F238E27FC236}">
                <a16:creationId xmlns:a16="http://schemas.microsoft.com/office/drawing/2014/main" id="{8A6C41E9-E75F-AA41-809E-FB420CBF4FC7}"/>
              </a:ext>
            </a:extLst>
          </p:cNvPr>
          <p:cNvSpPr>
            <a:spLocks noGrp="1" noChangeAspect="1"/>
          </p:cNvSpPr>
          <p:nvPr>
            <p:ph type="pic" sz="quarter" idx="24"/>
          </p:nvPr>
        </p:nvSpPr>
        <p:spPr>
          <a:xfrm>
            <a:off x="6426706"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5" name="Text Placeholder 16">
            <a:extLst>
              <a:ext uri="{FF2B5EF4-FFF2-40B4-BE49-F238E27FC236}">
                <a16:creationId xmlns:a16="http://schemas.microsoft.com/office/drawing/2014/main" id="{BBFF9FBA-DD88-1141-8BB3-4F4C207F31FC}"/>
              </a:ext>
            </a:extLst>
          </p:cNvPr>
          <p:cNvSpPr>
            <a:spLocks noGrp="1"/>
          </p:cNvSpPr>
          <p:nvPr>
            <p:ph type="body" sz="quarter" idx="26"/>
          </p:nvPr>
        </p:nvSpPr>
        <p:spPr>
          <a:xfrm>
            <a:off x="7818981" y="1591731"/>
            <a:ext cx="3396416" cy="1751090"/>
          </a:xfrm>
        </p:spPr>
        <p:txBody>
          <a:bodyPr>
            <a:normAutofit/>
          </a:bodyPr>
          <a:lstStyle>
            <a:lvl1pPr marL="0" indent="0">
              <a:buNone/>
              <a:defRPr sz="1400"/>
            </a:lvl1pPr>
          </a:lstStyle>
          <a:p>
            <a:pPr lvl="0"/>
            <a:r>
              <a:rPr lang="en-US"/>
              <a:t>Click to edit Master text styles</a:t>
            </a:r>
          </a:p>
        </p:txBody>
      </p:sp>
      <p:sp>
        <p:nvSpPr>
          <p:cNvPr id="16" name="Picture Placeholder 2">
            <a:extLst>
              <a:ext uri="{FF2B5EF4-FFF2-40B4-BE49-F238E27FC236}">
                <a16:creationId xmlns:a16="http://schemas.microsoft.com/office/drawing/2014/main" id="{99381994-618A-3C44-8618-AABB14F1506F}"/>
              </a:ext>
            </a:extLst>
          </p:cNvPr>
          <p:cNvSpPr>
            <a:spLocks noGrp="1" noChangeAspect="1"/>
          </p:cNvSpPr>
          <p:nvPr>
            <p:ph type="pic" sz="quarter" idx="17"/>
          </p:nvPr>
        </p:nvSpPr>
        <p:spPr>
          <a:xfrm>
            <a:off x="893653"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1" name="Text Placeholder 16">
            <a:extLst>
              <a:ext uri="{FF2B5EF4-FFF2-40B4-BE49-F238E27FC236}">
                <a16:creationId xmlns:a16="http://schemas.microsoft.com/office/drawing/2014/main" id="{B972DB0D-D400-5848-9A57-7EFD02099860}"/>
              </a:ext>
            </a:extLst>
          </p:cNvPr>
          <p:cNvSpPr>
            <a:spLocks noGrp="1"/>
          </p:cNvSpPr>
          <p:nvPr>
            <p:ph type="body" sz="quarter" idx="21"/>
          </p:nvPr>
        </p:nvSpPr>
        <p:spPr>
          <a:xfrm>
            <a:off x="2285928" y="4013649"/>
            <a:ext cx="3396416" cy="1751090"/>
          </a:xfrm>
        </p:spPr>
        <p:txBody>
          <a:bodyPr>
            <a:normAutofit/>
          </a:bodyPr>
          <a:lstStyle>
            <a:lvl1pPr marL="0" indent="0">
              <a:buNone/>
              <a:defRPr sz="1400"/>
            </a:lvl1pPr>
          </a:lstStyle>
          <a:p>
            <a:pPr lvl="0"/>
            <a:r>
              <a:rPr lang="en-US"/>
              <a:t>Click to edit Master text styles</a:t>
            </a:r>
          </a:p>
        </p:txBody>
      </p:sp>
      <p:sp>
        <p:nvSpPr>
          <p:cNvPr id="18" name="Picture Placeholder 2">
            <a:extLst>
              <a:ext uri="{FF2B5EF4-FFF2-40B4-BE49-F238E27FC236}">
                <a16:creationId xmlns:a16="http://schemas.microsoft.com/office/drawing/2014/main" id="{304CEAB8-9EEB-214D-8C2F-EC98B2FCD0C0}"/>
              </a:ext>
            </a:extLst>
          </p:cNvPr>
          <p:cNvSpPr>
            <a:spLocks noGrp="1" noChangeAspect="1"/>
          </p:cNvSpPr>
          <p:nvPr>
            <p:ph type="pic" sz="quarter" idx="19"/>
          </p:nvPr>
        </p:nvSpPr>
        <p:spPr>
          <a:xfrm>
            <a:off x="6426706"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2" name="Text Placeholder 16">
            <a:extLst>
              <a:ext uri="{FF2B5EF4-FFF2-40B4-BE49-F238E27FC236}">
                <a16:creationId xmlns:a16="http://schemas.microsoft.com/office/drawing/2014/main" id="{8207CBAE-5643-1B43-87D2-81EC2D696AF5}"/>
              </a:ext>
            </a:extLst>
          </p:cNvPr>
          <p:cNvSpPr>
            <a:spLocks noGrp="1"/>
          </p:cNvSpPr>
          <p:nvPr>
            <p:ph type="body" sz="quarter" idx="22"/>
          </p:nvPr>
        </p:nvSpPr>
        <p:spPr>
          <a:xfrm>
            <a:off x="7818981" y="4001717"/>
            <a:ext cx="3396416" cy="1751090"/>
          </a:xfrm>
        </p:spPr>
        <p:txBody>
          <a:bodyPr>
            <a:normAutofit/>
          </a:bodyPr>
          <a:lstStyle>
            <a:lvl1pPr marL="0" indent="0">
              <a:buNone/>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4A1BE50-3C46-434A-860D-C27D87407209}" type="datetime1">
              <a:rPr lang="en-CA" smtClean="0"/>
              <a:t>2024-10-17</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3B49D52E-6E64-424D-9315-C95FA7737A28}"/>
              </a:ext>
            </a:extLst>
          </p:cNvPr>
          <p:cNvCxnSpPr>
            <a:cxnSpLocks/>
          </p:cNvCxnSpPr>
          <p:nvPr userDrawn="1"/>
        </p:nvCxnSpPr>
        <p:spPr>
          <a:xfrm>
            <a:off x="774503" y="3695202"/>
            <a:ext cx="10642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1E9422-46C3-734C-A068-7F81B94FDCED}"/>
              </a:ext>
            </a:extLst>
          </p:cNvPr>
          <p:cNvCxnSpPr>
            <a:cxnSpLocks/>
          </p:cNvCxnSpPr>
          <p:nvPr userDrawn="1"/>
        </p:nvCxnSpPr>
        <p:spPr>
          <a:xfrm>
            <a:off x="6096000" y="1592263"/>
            <a:ext cx="0" cy="417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685300"/>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A5C6-B6D6-8F49-A809-D550B8736F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1592263"/>
            <a:ext cx="6429371" cy="417671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AF07C545-E8A2-214D-B8EA-9AF78FC07C66}"/>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8774C250-6ABF-5A48-BB1A-4E56FF798463}"/>
              </a:ext>
            </a:extLst>
          </p:cNvPr>
          <p:cNvSpPr>
            <a:spLocks noGrp="1"/>
          </p:cNvSpPr>
          <p:nvPr>
            <p:ph type="body" idx="14" hasCustomPrompt="1"/>
          </p:nvPr>
        </p:nvSpPr>
        <p:spPr>
          <a:xfrm>
            <a:off x="7761326" y="2124222"/>
            <a:ext cx="3575050" cy="2598864"/>
          </a:xfrm>
        </p:spPr>
        <p:txBody>
          <a:bodyPr>
            <a:norm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2200" b="0" i="0">
                <a:latin typeface="Times" pitchFamily="2" charset="0"/>
              </a:defRPr>
            </a:lvl1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en-CA" dirty="0"/>
              <a:t>Click to add quote text</a:t>
            </a:r>
          </a:p>
        </p:txBody>
      </p:sp>
      <p:sp>
        <p:nvSpPr>
          <p:cNvPr id="12" name="Picture Placeholder 2">
            <a:extLst>
              <a:ext uri="{FF2B5EF4-FFF2-40B4-BE49-F238E27FC236}">
                <a16:creationId xmlns:a16="http://schemas.microsoft.com/office/drawing/2014/main" id="{91E674F5-064B-E443-8C56-1A475A6506A2}"/>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dirty="0"/>
              <a:t>Add headshot here</a:t>
            </a:r>
          </a:p>
        </p:txBody>
      </p:sp>
      <p:sp>
        <p:nvSpPr>
          <p:cNvPr id="13" name="Text Placeholder 4">
            <a:extLst>
              <a:ext uri="{FF2B5EF4-FFF2-40B4-BE49-F238E27FC236}">
                <a16:creationId xmlns:a16="http://schemas.microsoft.com/office/drawing/2014/main" id="{C8D13537-522E-8546-9470-90870D36AA66}"/>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945AD138-30AA-0A47-B8AD-167AED96891C}"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D1BCEB1A-B3C9-B94C-964C-8D029A6DC9D7}"/>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7383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ubhead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D27-8C18-9747-95A9-63502B6FA4C0}"/>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Picture Placeholder 2">
            <a:extLst>
              <a:ext uri="{FF2B5EF4-FFF2-40B4-BE49-F238E27FC236}">
                <a16:creationId xmlns:a16="http://schemas.microsoft.com/office/drawing/2014/main" id="{8557193E-D5A9-FA49-A4C2-C6B4E15CAC04}"/>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21" name="Content Placeholder 2">
            <a:extLst>
              <a:ext uri="{FF2B5EF4-FFF2-40B4-BE49-F238E27FC236}">
                <a16:creationId xmlns:a16="http://schemas.microsoft.com/office/drawing/2014/main" id="{B68C4A1E-2A3E-B54A-9B93-C3517E010AE7}"/>
              </a:ext>
            </a:extLst>
          </p:cNvPr>
          <p:cNvSpPr>
            <a:spLocks noGrp="1"/>
          </p:cNvSpPr>
          <p:nvPr>
            <p:ph type="body" idx="17" hasCustomPrompt="1"/>
          </p:nvPr>
        </p:nvSpPr>
        <p:spPr>
          <a:xfrm>
            <a:off x="7761326" y="2124222"/>
            <a:ext cx="3575050" cy="2598864"/>
          </a:xfrm>
        </p:spPr>
        <p:txBody>
          <a:bodyPr>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22" name="Picture Placeholder 2">
            <a:extLst>
              <a:ext uri="{FF2B5EF4-FFF2-40B4-BE49-F238E27FC236}">
                <a16:creationId xmlns:a16="http://schemas.microsoft.com/office/drawing/2014/main" id="{8AE9CCAC-0C72-8248-A5D1-62CA8FEABECC}"/>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dirty="0"/>
              <a:t>Add headshot here</a:t>
            </a:r>
          </a:p>
        </p:txBody>
      </p:sp>
      <p:sp>
        <p:nvSpPr>
          <p:cNvPr id="23" name="Text Placeholder 4">
            <a:extLst>
              <a:ext uri="{FF2B5EF4-FFF2-40B4-BE49-F238E27FC236}">
                <a16:creationId xmlns:a16="http://schemas.microsoft.com/office/drawing/2014/main" id="{9980DE37-E068-5C4A-B802-DF0BDF99AF48}"/>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4990978-52AC-B046-97A0-FAFF4E4B51C4}"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8" name="Straight Connector 17">
            <a:extLst>
              <a:ext uri="{FF2B5EF4-FFF2-40B4-BE49-F238E27FC236}">
                <a16:creationId xmlns:a16="http://schemas.microsoft.com/office/drawing/2014/main" id="{603B8325-540B-6E4F-A47E-5BE09806C54F}"/>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19860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 Photo, Gradient Overlay">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6EF4062-3E45-BE44-8031-CA76D9A4701D}"/>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hasCustomPrompt="1"/>
          </p:nvPr>
        </p:nvSpPr>
        <p:spPr>
          <a:xfrm>
            <a:off x="0" y="0"/>
            <a:ext cx="12192000" cy="6858000"/>
          </a:xfrm>
        </p:spPr>
        <p:txBody>
          <a:bodyPr/>
          <a:lstStyle>
            <a:lvl1pPr marL="0" indent="0">
              <a:buNone/>
              <a:defRPr>
                <a:highlight>
                  <a:srgbClr val="FF0000"/>
                </a:highlight>
              </a:defRPr>
            </a:lvl1pPr>
          </a:lstStyle>
          <a:p>
            <a:r>
              <a:rPr lang="en-US" dirty="0"/>
              <a:t>To change or insert the background image, you will need to access it by first moving the gradient block that is placed over the image (this gradient helps to ensure legibility of the quote). To move the gradient block, select it and shift the position so you can click on the picture icon in the center of the slide. After inserting the image, move the gradient block back to its original position. </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0" y="0"/>
            <a:ext cx="8239125" cy="6858000"/>
          </a:xfrm>
          <a:gradFill>
            <a:gsLst>
              <a:gs pos="100000">
                <a:schemeClr val="bg1">
                  <a:alpha val="0"/>
                </a:schemeClr>
              </a:gs>
              <a:gs pos="65000">
                <a:schemeClr val="bg1">
                  <a:alpha val="46074"/>
                </a:schemeClr>
              </a:gs>
            </a:gsLst>
            <a:lin ang="0" scaled="0"/>
          </a:gra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800" b="0" i="0">
                <a:latin typeface="Times" pitchFamily="2" charset="0"/>
              </a:defRPr>
            </a:lvl1pPr>
          </a:lstStyle>
          <a:p>
            <a:pPr lvl="0"/>
            <a:r>
              <a:rPr lang="en-CA" dirty="0"/>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8" name="Date Placeholder 3">
            <a:extLst>
              <a:ext uri="{FF2B5EF4-FFF2-40B4-BE49-F238E27FC236}">
                <a16:creationId xmlns:a16="http://schemas.microsoft.com/office/drawing/2014/main" id="{CD953424-7352-F14E-98DA-56EFE40B055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CEBB640-AFD7-DC42-B000-990844F3B1D3}" type="datetime1">
              <a:rPr lang="en-CA" smtClean="0"/>
              <a:t>2024-10-17</a:t>
            </a:fld>
            <a:endParaRPr lang="en-CA"/>
          </a:p>
        </p:txBody>
      </p:sp>
      <p:sp>
        <p:nvSpPr>
          <p:cNvPr id="19" name="Footer Placeholder 4">
            <a:extLst>
              <a:ext uri="{FF2B5EF4-FFF2-40B4-BE49-F238E27FC236}">
                <a16:creationId xmlns:a16="http://schemas.microsoft.com/office/drawing/2014/main" id="{43657A8E-6A99-D24C-8885-D01CADD95493}"/>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20" name="Slide Number Placeholder 5">
            <a:extLst>
              <a:ext uri="{FF2B5EF4-FFF2-40B4-BE49-F238E27FC236}">
                <a16:creationId xmlns:a16="http://schemas.microsoft.com/office/drawing/2014/main" id="{775B80B7-B507-8145-8DBD-857CAFE74D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070790087"/>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 Photo, Dark Box">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4" name="Title 21">
            <a:extLst>
              <a:ext uri="{FF2B5EF4-FFF2-40B4-BE49-F238E27FC236}">
                <a16:creationId xmlns:a16="http://schemas.microsoft.com/office/drawing/2014/main" id="{42A0CCA8-0C1A-CE4E-8111-CB9CE02FC22A}"/>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accent6">
              <a:alpha val="95000"/>
            </a:schemeClr>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1" name="Date Placeholder 3">
            <a:extLst>
              <a:ext uri="{FF2B5EF4-FFF2-40B4-BE49-F238E27FC236}">
                <a16:creationId xmlns:a16="http://schemas.microsoft.com/office/drawing/2014/main" id="{A997FCAD-E718-4F4A-95DC-568DC7D1515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612DDD5-EE66-E446-8E65-0AD134A0D8FB}" type="datetime1">
              <a:rPr lang="en-CA" smtClean="0"/>
              <a:t>2024-10-17</a:t>
            </a:fld>
            <a:endParaRPr lang="en-CA"/>
          </a:p>
        </p:txBody>
      </p:sp>
      <p:sp>
        <p:nvSpPr>
          <p:cNvPr id="12" name="Footer Placeholder 4">
            <a:extLst>
              <a:ext uri="{FF2B5EF4-FFF2-40B4-BE49-F238E27FC236}">
                <a16:creationId xmlns:a16="http://schemas.microsoft.com/office/drawing/2014/main" id="{5A2C499F-AF7C-7745-A90D-D66D3088CC09}"/>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2797DF8F-A7DA-A649-B066-AF3F200344E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52437884"/>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guide id="2" pos="720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 Photo, Light Box">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72B287F2-1F1D-7646-9577-24C43117812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bg1"/>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0" name="Date Placeholder 3">
            <a:extLst>
              <a:ext uri="{FF2B5EF4-FFF2-40B4-BE49-F238E27FC236}">
                <a16:creationId xmlns:a16="http://schemas.microsoft.com/office/drawing/2014/main" id="{01684734-1509-7E44-A078-09DDA3D8EA07}"/>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2024-10-17</a:t>
            </a:fld>
            <a:endParaRPr lang="en-CA"/>
          </a:p>
        </p:txBody>
      </p:sp>
      <p:sp>
        <p:nvSpPr>
          <p:cNvPr id="11" name="Footer Placeholder 4">
            <a:extLst>
              <a:ext uri="{FF2B5EF4-FFF2-40B4-BE49-F238E27FC236}">
                <a16:creationId xmlns:a16="http://schemas.microsoft.com/office/drawing/2014/main" id="{20B57C5F-48F9-BD4A-9AC2-9A26E10386D1}"/>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7F9E328D-9FE1-2D40-B5F2-401DF0D4BFA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925719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guide id="2" pos="72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Caret Center">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96CB9824-D180-3B45-BCF0-C585AA3036D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type="body" idx="1" hasCustomPrompt="1"/>
          </p:nvPr>
        </p:nvSpPr>
        <p:spPr>
          <a:xfrm>
            <a:off x="2540908" y="1628775"/>
            <a:ext cx="7110184" cy="2386283"/>
          </a:xfrm>
        </p:spPr>
        <p:txBody>
          <a:bodyPr anchor="ctr" anchorCtr="0">
            <a:normAutofit/>
          </a:bodyPr>
          <a:lstStyle>
            <a:lvl1pPr marL="0" indent="0" algn="ctr">
              <a:lnSpc>
                <a:spcPct val="100000"/>
              </a:lnSpc>
              <a:spcBef>
                <a:spcPts val="1600"/>
              </a:spcBef>
              <a:buNone/>
              <a:defRPr sz="2200" b="0" i="0">
                <a:latin typeface="Times" pitchFamily="2" charset="0"/>
              </a:defRPr>
            </a:lvl1pPr>
          </a:lstStyle>
          <a:p>
            <a:pPr lvl="0"/>
            <a:r>
              <a:rPr lang="en-CA" dirty="0"/>
              <a:t>Click to add quote text</a:t>
            </a:r>
          </a:p>
        </p:txBody>
      </p:sp>
      <p:sp>
        <p:nvSpPr>
          <p:cNvPr id="3" name="Picture Placeholder 2">
            <a:extLst>
              <a:ext uri="{FF2B5EF4-FFF2-40B4-BE49-F238E27FC236}">
                <a16:creationId xmlns:a16="http://schemas.microsoft.com/office/drawing/2014/main" id="{D997E6A2-C6E8-454B-9B1F-479B38514FDF}"/>
              </a:ext>
            </a:extLst>
          </p:cNvPr>
          <p:cNvSpPr>
            <a:spLocks noGrp="1" noChangeAspect="1"/>
          </p:cNvSpPr>
          <p:nvPr>
            <p:ph type="pic" sz="quarter" idx="13" hasCustomPrompt="1"/>
          </p:nvPr>
        </p:nvSpPr>
        <p:spPr>
          <a:xfrm>
            <a:off x="5682000" y="4023185"/>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383D3051-3807-524C-BA10-05C263A690AC}"/>
              </a:ext>
            </a:extLst>
          </p:cNvPr>
          <p:cNvSpPr>
            <a:spLocks noGrp="1"/>
          </p:cNvSpPr>
          <p:nvPr>
            <p:ph type="body" sz="quarter" idx="14" hasCustomPrompt="1"/>
          </p:nvPr>
        </p:nvSpPr>
        <p:spPr>
          <a:xfrm>
            <a:off x="2540908" y="4937134"/>
            <a:ext cx="7110184" cy="691515"/>
          </a:xfrm>
        </p:spPr>
        <p:txBody>
          <a:bodyPr>
            <a:normAutofit/>
          </a:bodyPr>
          <a:lstStyle>
            <a:lvl1pPr marL="0" indent="0" algn="ctr">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CD907DBB-F883-8744-8E5B-DAD1898CEB39}"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pic>
        <p:nvPicPr>
          <p:cNvPr id="14" name="Picture 13">
            <a:extLst>
              <a:ext uri="{FF2B5EF4-FFF2-40B4-BE49-F238E27FC236}">
                <a16:creationId xmlns:a16="http://schemas.microsoft.com/office/drawing/2014/main" id="{EEBECD8F-3F15-1849-9853-9EDBB561FD32}"/>
              </a:ext>
            </a:extLst>
          </p:cNvPr>
          <p:cNvPicPr>
            <a:picLocks noChangeAspect="1"/>
          </p:cNvPicPr>
          <p:nvPr userDrawn="1"/>
        </p:nvPicPr>
        <p:blipFill>
          <a:blip r:embed="rId2"/>
          <a:stretch>
            <a:fillRect/>
          </a:stretch>
        </p:blipFill>
        <p:spPr>
          <a:xfrm>
            <a:off x="5647354" y="409262"/>
            <a:ext cx="897292" cy="458755"/>
          </a:xfrm>
          <a:prstGeom prst="rect">
            <a:avLst/>
          </a:prstGeom>
        </p:spPr>
      </p:pic>
    </p:spTree>
    <p:extLst>
      <p:ext uri="{BB962C8B-B14F-4D97-AF65-F5344CB8AC3E}">
        <p14:creationId xmlns:p14="http://schemas.microsoft.com/office/powerpoint/2010/main" val="14146002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dirty="0"/>
              <a:t>Presentation </a:t>
            </a:r>
            <a:br>
              <a:rPr lang="en-CA" dirty="0"/>
            </a:br>
            <a:r>
              <a:rPr lang="en-CA" dirty="0"/>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dirty="0"/>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and title</a:t>
            </a:r>
          </a:p>
        </p:txBody>
      </p:sp>
      <p:pic>
        <p:nvPicPr>
          <p:cNvPr id="11" name="Graphic 10">
            <a:extLst>
              <a:ext uri="{FF2B5EF4-FFF2-40B4-BE49-F238E27FC236}">
                <a16:creationId xmlns:a16="http://schemas.microsoft.com/office/drawing/2014/main" id="{FDE510C3-6162-FD47-924E-799B6F06C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2024-10-17</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D999B45A-4A7C-1E45-B009-0AEBF33D21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344820888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Caret Outlin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18DB0B79-3686-D644-A3EF-C076F083A46B}"/>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4" name="Picture Placeholder 2">
            <a:extLst>
              <a:ext uri="{FF2B5EF4-FFF2-40B4-BE49-F238E27FC236}">
                <a16:creationId xmlns:a16="http://schemas.microsoft.com/office/drawing/2014/main" id="{0E6DD0F2-DAD6-B143-B424-A51285AB6EA0}"/>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5" name="Content Placeholder 2">
            <a:extLst>
              <a:ext uri="{FF2B5EF4-FFF2-40B4-BE49-F238E27FC236}">
                <a16:creationId xmlns:a16="http://schemas.microsoft.com/office/drawing/2014/main" id="{3B85C700-D09B-1341-9627-A8A0D1B7AE67}"/>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16" name="Picture Placeholder 2">
            <a:extLst>
              <a:ext uri="{FF2B5EF4-FFF2-40B4-BE49-F238E27FC236}">
                <a16:creationId xmlns:a16="http://schemas.microsoft.com/office/drawing/2014/main" id="{31C5FF50-A4C5-B14B-9D56-D5CBA27F0BF8}"/>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dirty="0"/>
              <a:t>Add headshot here</a:t>
            </a:r>
          </a:p>
        </p:txBody>
      </p:sp>
      <p:sp>
        <p:nvSpPr>
          <p:cNvPr id="17" name="Text Placeholder 4">
            <a:extLst>
              <a:ext uri="{FF2B5EF4-FFF2-40B4-BE49-F238E27FC236}">
                <a16:creationId xmlns:a16="http://schemas.microsoft.com/office/drawing/2014/main" id="{A244E745-CA21-514D-B1CC-FBD53E0600B5}"/>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6504C069-273A-4F44-998A-E47B4AD126E9}"/>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F0BBA188-7DE9-E74A-A729-F4947148E915}"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477410798"/>
      </p:ext>
    </p:extLst>
  </p:cSld>
  <p:clrMapOvr>
    <a:masterClrMapping/>
  </p:clrMapOvr>
  <p:extLst>
    <p:ext uri="{DCECCB84-F9BA-43D5-87BE-67443E8EF086}">
      <p15:sldGuideLst xmlns:p15="http://schemas.microsoft.com/office/powerpoint/2012/main">
        <p15:guide id="3" pos="4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Caret Solid">
    <p:spTree>
      <p:nvGrpSpPr>
        <p:cNvPr id="1" name=""/>
        <p:cNvGrpSpPr/>
        <p:nvPr/>
      </p:nvGrpSpPr>
      <p:grpSpPr>
        <a:xfrm>
          <a:off x="0" y="0"/>
          <a:ext cx="0" cy="0"/>
          <a:chOff x="0" y="0"/>
          <a:chExt cx="0" cy="0"/>
        </a:xfrm>
      </p:grpSpPr>
      <p:sp>
        <p:nvSpPr>
          <p:cNvPr id="20" name="Title 21">
            <a:extLst>
              <a:ext uri="{FF2B5EF4-FFF2-40B4-BE49-F238E27FC236}">
                <a16:creationId xmlns:a16="http://schemas.microsoft.com/office/drawing/2014/main" id="{76B63AED-8803-184C-884D-1CBBBC81E2A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2" name="Picture Placeholder 2">
            <a:extLst>
              <a:ext uri="{FF2B5EF4-FFF2-40B4-BE49-F238E27FC236}">
                <a16:creationId xmlns:a16="http://schemas.microsoft.com/office/drawing/2014/main" id="{D3697183-5994-924B-B7EB-809F7D7CED19}"/>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4" name="Content Placeholder 2">
            <a:extLst>
              <a:ext uri="{FF2B5EF4-FFF2-40B4-BE49-F238E27FC236}">
                <a16:creationId xmlns:a16="http://schemas.microsoft.com/office/drawing/2014/main" id="{DA1902DA-7050-A846-BADD-F38E153E793A}"/>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18" name="Picture Placeholder 2">
            <a:extLst>
              <a:ext uri="{FF2B5EF4-FFF2-40B4-BE49-F238E27FC236}">
                <a16:creationId xmlns:a16="http://schemas.microsoft.com/office/drawing/2014/main" id="{CC557041-3D93-7F4A-A593-BCE75219AF23}"/>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9" name="Text Placeholder 4">
            <a:extLst>
              <a:ext uri="{FF2B5EF4-FFF2-40B4-BE49-F238E27FC236}">
                <a16:creationId xmlns:a16="http://schemas.microsoft.com/office/drawing/2014/main" id="{7039416B-DEE1-D643-9E4B-6B8453B7753B}"/>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pic>
        <p:nvPicPr>
          <p:cNvPr id="13" name="Picture 12">
            <a:extLst>
              <a:ext uri="{FF2B5EF4-FFF2-40B4-BE49-F238E27FC236}">
                <a16:creationId xmlns:a16="http://schemas.microsoft.com/office/drawing/2014/main" id="{F96D9D7E-EB46-9841-B85B-B38EFB95E948}"/>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4FE2773E-DFB3-194C-AE32-75EF3CE7EC69}" type="datetime1">
              <a:rPr lang="en-CA" smtClean="0"/>
              <a:t>2024-10-17</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326028820"/>
      </p:ext>
    </p:extLst>
  </p:cSld>
  <p:clrMapOvr>
    <a:masterClrMapping/>
  </p:clrMapOvr>
  <p:extLst>
    <p:ext uri="{DCECCB84-F9BA-43D5-87BE-67443E8EF086}">
      <p15:sldGuideLst xmlns:p15="http://schemas.microsoft.com/office/powerpoint/2012/main">
        <p15:guide id="2" pos="4203">
          <p15:clr>
            <a:srgbClr val="FBAE40"/>
          </p15:clr>
        </p15:guide>
        <p15:guide id="3" pos="4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3-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39C-01F5-B242-8776-B26D354AA1AE}"/>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1" y="1592265"/>
            <a:ext cx="6975474" cy="4905736"/>
          </a:xfrm>
        </p:spPr>
        <p:txBody>
          <a:bodyPr/>
          <a:lstStyle>
            <a:lvl1pPr marL="0" indent="0">
              <a:buNone/>
              <a:defRPr/>
            </a:lvl1pPr>
          </a:lstStyle>
          <a:p>
            <a:r>
              <a:rPr lang="en-US"/>
              <a:t>Click icon to add picture</a:t>
            </a:r>
            <a:endParaRPr lang="en-CA"/>
          </a:p>
        </p:txBody>
      </p:sp>
      <p:sp>
        <p:nvSpPr>
          <p:cNvPr id="13" name="Picture Placeholder 2">
            <a:extLst>
              <a:ext uri="{FF2B5EF4-FFF2-40B4-BE49-F238E27FC236}">
                <a16:creationId xmlns:a16="http://schemas.microsoft.com/office/drawing/2014/main" id="{D9138B82-0DB9-8A4F-B70E-D4F5116B8A98}"/>
              </a:ext>
            </a:extLst>
          </p:cNvPr>
          <p:cNvSpPr>
            <a:spLocks noGrp="1"/>
          </p:cNvSpPr>
          <p:nvPr>
            <p:ph type="pic" sz="quarter" idx="16"/>
          </p:nvPr>
        </p:nvSpPr>
        <p:spPr>
          <a:xfrm>
            <a:off x="7493961" y="1592264"/>
            <a:ext cx="4317038" cy="2384124"/>
          </a:xfrm>
        </p:spPr>
        <p:txBody>
          <a:bodyPr/>
          <a:lstStyle>
            <a:lvl1pPr marL="0" indent="0">
              <a:buNone/>
              <a:defRPr/>
            </a:lvl1pPr>
          </a:lstStyle>
          <a:p>
            <a:r>
              <a:rPr lang="en-US"/>
              <a:t>Click icon to add picture</a:t>
            </a:r>
            <a:endParaRPr lang="en-CA"/>
          </a:p>
        </p:txBody>
      </p:sp>
      <p:sp>
        <p:nvSpPr>
          <p:cNvPr id="8" name="Picture Placeholder 2">
            <a:extLst>
              <a:ext uri="{FF2B5EF4-FFF2-40B4-BE49-F238E27FC236}">
                <a16:creationId xmlns:a16="http://schemas.microsoft.com/office/drawing/2014/main" id="{08E55715-D9F0-EE4C-85D2-85080921B5A5}"/>
              </a:ext>
            </a:extLst>
          </p:cNvPr>
          <p:cNvSpPr>
            <a:spLocks noGrp="1"/>
          </p:cNvSpPr>
          <p:nvPr>
            <p:ph type="pic" sz="quarter" idx="17"/>
          </p:nvPr>
        </p:nvSpPr>
        <p:spPr>
          <a:xfrm>
            <a:off x="7493961" y="4113874"/>
            <a:ext cx="4317039" cy="2384124"/>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FD96FF29-7A2B-A842-910A-2007CA0FEA3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30FDA0-50E0-2247-AC06-2013F33A34DB}" type="datetime1">
              <a:rPr lang="en-CA" smtClean="0"/>
              <a:t>2024-10-17</a:t>
            </a:fld>
            <a:endParaRPr lang="en-CA"/>
          </a:p>
        </p:txBody>
      </p:sp>
      <p:sp>
        <p:nvSpPr>
          <p:cNvPr id="7" name="Footer Placeholder 4">
            <a:extLst>
              <a:ext uri="{FF2B5EF4-FFF2-40B4-BE49-F238E27FC236}">
                <a16:creationId xmlns:a16="http://schemas.microsoft.com/office/drawing/2014/main" id="{2EC2A6CF-F397-3D4E-868F-EF8632650B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6332AEE-00D5-7C49-84EF-F5A63120F76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814798225"/>
      </p:ext>
    </p:extLst>
  </p:cSld>
  <p:clrMapOvr>
    <a:masterClrMapping/>
  </p:clrMapOvr>
  <p:extLst>
    <p:ext uri="{DCECCB84-F9BA-43D5-87BE-67443E8EF086}">
      <p15:sldGuideLst xmlns:p15="http://schemas.microsoft.com/office/powerpoint/2012/main">
        <p15:guide id="2" pos="74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Portra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1000" y="1592263"/>
            <a:ext cx="5646173" cy="4897437"/>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6157825" y="1592263"/>
            <a:ext cx="2760033" cy="4897437"/>
          </a:xfrm>
        </p:spPr>
        <p:txBody>
          <a:bodyPr/>
          <a:lstStyle>
            <a:lvl1pPr marL="0" indent="0">
              <a:buNone/>
              <a:defRPr/>
            </a:lvl1pPr>
          </a:lstStyle>
          <a:p>
            <a:r>
              <a:rPr lang="en-US"/>
              <a:t>Click icon to add picture</a:t>
            </a:r>
            <a:endParaRPr lang="en-CA"/>
          </a:p>
        </p:txBody>
      </p:sp>
      <p:sp>
        <p:nvSpPr>
          <p:cNvPr id="17" name="Picture Placeholder 8">
            <a:extLst>
              <a:ext uri="{FF2B5EF4-FFF2-40B4-BE49-F238E27FC236}">
                <a16:creationId xmlns:a16="http://schemas.microsoft.com/office/drawing/2014/main" id="{AE425A02-2944-B845-84F2-C23E463C6877}"/>
              </a:ext>
            </a:extLst>
          </p:cNvPr>
          <p:cNvSpPr>
            <a:spLocks noGrp="1"/>
          </p:cNvSpPr>
          <p:nvPr>
            <p:ph type="pic" sz="quarter" idx="16"/>
          </p:nvPr>
        </p:nvSpPr>
        <p:spPr>
          <a:xfrm>
            <a:off x="9048509" y="1592263"/>
            <a:ext cx="2772016" cy="2383393"/>
          </a:xfrm>
        </p:spPr>
        <p:txBody>
          <a:bodyPr/>
          <a:lstStyle>
            <a:lvl1pPr marL="0" indent="0">
              <a:buNone/>
              <a:defRPr/>
            </a:lvl1pPr>
          </a:lstStyle>
          <a:p>
            <a:r>
              <a:rPr lang="en-US"/>
              <a:t>Click icon to add picture</a:t>
            </a:r>
            <a:endParaRPr lang="en-CA"/>
          </a:p>
        </p:txBody>
      </p:sp>
      <p:sp>
        <p:nvSpPr>
          <p:cNvPr id="8" name="Picture Placeholder 8">
            <a:extLst>
              <a:ext uri="{FF2B5EF4-FFF2-40B4-BE49-F238E27FC236}">
                <a16:creationId xmlns:a16="http://schemas.microsoft.com/office/drawing/2014/main" id="{F35F0148-0F87-2444-A30E-782BC0DC2381}"/>
              </a:ext>
            </a:extLst>
          </p:cNvPr>
          <p:cNvSpPr>
            <a:spLocks noGrp="1"/>
          </p:cNvSpPr>
          <p:nvPr>
            <p:ph type="pic" sz="quarter" idx="17"/>
          </p:nvPr>
        </p:nvSpPr>
        <p:spPr>
          <a:xfrm>
            <a:off x="9048509" y="4106306"/>
            <a:ext cx="2772016" cy="2383393"/>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99A9BCEF-2B29-204F-9F08-CF9966BE494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384AC89A-74C0-A141-AC19-24D0BC9EC8C8}" type="datetime1">
              <a:rPr lang="en-CA" smtClean="0"/>
              <a:t>2024-10-17</a:t>
            </a:fld>
            <a:endParaRPr lang="en-CA"/>
          </a:p>
        </p:txBody>
      </p:sp>
      <p:sp>
        <p:nvSpPr>
          <p:cNvPr id="10" name="Footer Placeholder 4">
            <a:extLst>
              <a:ext uri="{FF2B5EF4-FFF2-40B4-BE49-F238E27FC236}">
                <a16:creationId xmlns:a16="http://schemas.microsoft.com/office/drawing/2014/main" id="{FD8E52D8-040B-CA45-9774-084D3FBE2FE6}"/>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60C57911-EF85-FF45-ABDF-4831FCE2863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48701036"/>
      </p:ext>
    </p:extLst>
  </p:cSld>
  <p:clrMapOvr>
    <a:masterClrMapping/>
  </p:clrMapOvr>
  <p:extLst>
    <p:ext uri="{DCECCB84-F9BA-43D5-87BE-67443E8EF086}">
      <p15:sldGuideLst xmlns:p15="http://schemas.microsoft.com/office/powerpoint/2012/main">
        <p15:guide id="3" orient="horz" pos="408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Landsc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1" y="1592263"/>
            <a:ext cx="5636551" cy="2383394"/>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1" y="4106306"/>
            <a:ext cx="2745867" cy="2383393"/>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06307"/>
            <a:ext cx="2760033" cy="2383394"/>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1592263"/>
            <a:ext cx="5667174" cy="4897437"/>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24D8F17D-58AC-4A48-ACC7-C01C4FDD7852}"/>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A50BC24-C694-FD4B-A9C8-569DE95B292F}" type="datetime1">
              <a:rPr lang="en-CA" smtClean="0"/>
              <a:t>2024-10-17</a:t>
            </a:fld>
            <a:endParaRPr lang="en-CA"/>
          </a:p>
        </p:txBody>
      </p:sp>
      <p:sp>
        <p:nvSpPr>
          <p:cNvPr id="8" name="Footer Placeholder 4">
            <a:extLst>
              <a:ext uri="{FF2B5EF4-FFF2-40B4-BE49-F238E27FC236}">
                <a16:creationId xmlns:a16="http://schemas.microsoft.com/office/drawing/2014/main" id="{65CA8F87-AAC4-5A4F-8AEB-9676C30D221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A049D019-966E-2D4E-9A4E-FBF87A35A08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620513232"/>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Picture Gri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01206679-E526-204A-80B6-1C1A9F60BD1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0999" y="360000"/>
            <a:ext cx="6975475" cy="6138000"/>
          </a:xfrm>
        </p:spPr>
        <p:txBody>
          <a:bodyPr/>
          <a:lstStyle>
            <a:lvl1pPr marL="0" indent="0">
              <a:buNone/>
              <a:defRPr/>
            </a:lvl1pPr>
          </a:lstStyle>
          <a:p>
            <a:r>
              <a:rPr lang="en-US"/>
              <a:t>Click icon to add picture</a:t>
            </a:r>
            <a:endParaRPr lang="en-CA"/>
          </a:p>
        </p:txBody>
      </p:sp>
      <p:sp>
        <p:nvSpPr>
          <p:cNvPr id="14" name="Picture Placeholder 2">
            <a:extLst>
              <a:ext uri="{FF2B5EF4-FFF2-40B4-BE49-F238E27FC236}">
                <a16:creationId xmlns:a16="http://schemas.microsoft.com/office/drawing/2014/main" id="{73A85975-8933-B645-B749-E215636C3142}"/>
              </a:ext>
            </a:extLst>
          </p:cNvPr>
          <p:cNvSpPr>
            <a:spLocks noGrp="1"/>
          </p:cNvSpPr>
          <p:nvPr>
            <p:ph type="pic" sz="quarter" idx="18"/>
          </p:nvPr>
        </p:nvSpPr>
        <p:spPr>
          <a:xfrm>
            <a:off x="7493961" y="360000"/>
            <a:ext cx="4326564" cy="3004201"/>
          </a:xfrm>
        </p:spPr>
        <p:txBody>
          <a:bodyPr/>
          <a:lstStyle>
            <a:lvl1pPr marL="0" indent="0">
              <a:buNone/>
              <a:defRPr/>
            </a:lvl1pPr>
          </a:lstStyle>
          <a:p>
            <a:r>
              <a:rPr lang="en-US"/>
              <a:t>Click icon to add picture</a:t>
            </a:r>
            <a:endParaRPr lang="en-CA"/>
          </a:p>
        </p:txBody>
      </p:sp>
      <p:sp>
        <p:nvSpPr>
          <p:cNvPr id="16" name="Picture Placeholder 2">
            <a:extLst>
              <a:ext uri="{FF2B5EF4-FFF2-40B4-BE49-F238E27FC236}">
                <a16:creationId xmlns:a16="http://schemas.microsoft.com/office/drawing/2014/main" id="{7F5D70DB-41B6-544F-B9BB-7868CC42E9DF}"/>
              </a:ext>
            </a:extLst>
          </p:cNvPr>
          <p:cNvSpPr>
            <a:spLocks noGrp="1"/>
          </p:cNvSpPr>
          <p:nvPr>
            <p:ph type="pic" sz="quarter" idx="17"/>
          </p:nvPr>
        </p:nvSpPr>
        <p:spPr>
          <a:xfrm>
            <a:off x="7493961" y="3493799"/>
            <a:ext cx="4326564" cy="3004201"/>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16E70515-2881-B34E-8EF7-A54BA69746D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8D418B5-6136-3C43-85E3-AC211BB6822B}" type="datetime1">
              <a:rPr lang="en-CA" smtClean="0"/>
              <a:t>2024-10-17</a:t>
            </a:fld>
            <a:endParaRPr lang="en-CA"/>
          </a:p>
        </p:txBody>
      </p:sp>
      <p:sp>
        <p:nvSpPr>
          <p:cNvPr id="7" name="Footer Placeholder 4">
            <a:extLst>
              <a:ext uri="{FF2B5EF4-FFF2-40B4-BE49-F238E27FC236}">
                <a16:creationId xmlns:a16="http://schemas.microsoft.com/office/drawing/2014/main" id="{5DDF54F0-2665-8541-B525-4DE11A53C60B}"/>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5E824237-E327-DB48-A900-9276F13D0C9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55571343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Picture Grid (Portrait)">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73F59288-6160-0D42-91BB-837AF5117351}"/>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3458" y="360000"/>
            <a:ext cx="4195916" cy="6129700"/>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4717229" y="360000"/>
            <a:ext cx="4212919" cy="3000050"/>
          </a:xfrm>
        </p:spPr>
        <p:txBody>
          <a:bodyPr/>
          <a:lstStyle>
            <a:lvl1pPr marL="0" indent="0">
              <a:buNone/>
              <a:defRPr/>
            </a:lvl1pPr>
          </a:lstStyle>
          <a:p>
            <a:r>
              <a:rPr lang="en-US"/>
              <a:t>Click icon to add picture</a:t>
            </a:r>
            <a:endParaRPr lang="en-CA"/>
          </a:p>
        </p:txBody>
      </p:sp>
      <p:sp>
        <p:nvSpPr>
          <p:cNvPr id="15" name="Picture Placeholder 8">
            <a:extLst>
              <a:ext uri="{FF2B5EF4-FFF2-40B4-BE49-F238E27FC236}">
                <a16:creationId xmlns:a16="http://schemas.microsoft.com/office/drawing/2014/main" id="{12354A74-CC4D-FF48-B2CA-4F5C89BB8609}"/>
              </a:ext>
            </a:extLst>
          </p:cNvPr>
          <p:cNvSpPr>
            <a:spLocks noGrp="1"/>
          </p:cNvSpPr>
          <p:nvPr>
            <p:ph type="pic" sz="quarter" idx="15"/>
          </p:nvPr>
        </p:nvSpPr>
        <p:spPr>
          <a:xfrm>
            <a:off x="9068003" y="360000"/>
            <a:ext cx="2740539" cy="3000050"/>
          </a:xfrm>
        </p:spPr>
        <p:txBody>
          <a:bodyPr/>
          <a:lstStyle>
            <a:lvl1pPr marL="0" indent="0">
              <a:buNone/>
              <a:defRPr/>
            </a:lvl1pPr>
          </a:lstStyle>
          <a:p>
            <a:r>
              <a:rPr lang="en-US"/>
              <a:t>Click icon to add picture</a:t>
            </a:r>
            <a:endParaRPr lang="en-CA"/>
          </a:p>
        </p:txBody>
      </p:sp>
      <p:sp>
        <p:nvSpPr>
          <p:cNvPr id="11" name="Picture Placeholder 8">
            <a:extLst>
              <a:ext uri="{FF2B5EF4-FFF2-40B4-BE49-F238E27FC236}">
                <a16:creationId xmlns:a16="http://schemas.microsoft.com/office/drawing/2014/main" id="{82448F46-9EC7-D241-8D0D-C9F8CE444587}"/>
              </a:ext>
            </a:extLst>
          </p:cNvPr>
          <p:cNvSpPr>
            <a:spLocks noGrp="1"/>
          </p:cNvSpPr>
          <p:nvPr>
            <p:ph type="pic" sz="quarter" idx="16"/>
          </p:nvPr>
        </p:nvSpPr>
        <p:spPr>
          <a:xfrm>
            <a:off x="4717229" y="3489650"/>
            <a:ext cx="7103296" cy="300005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4F0BB453-DBEE-8444-B7F9-D23382304FA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6CFA513F-20A5-894E-99F3-C1EFF12BD93D}" type="datetime1">
              <a:rPr lang="en-CA" smtClean="0"/>
              <a:t>2024-10-17</a:t>
            </a:fld>
            <a:endParaRPr lang="en-CA"/>
          </a:p>
        </p:txBody>
      </p:sp>
      <p:sp>
        <p:nvSpPr>
          <p:cNvPr id="8" name="Footer Placeholder 4">
            <a:extLst>
              <a:ext uri="{FF2B5EF4-FFF2-40B4-BE49-F238E27FC236}">
                <a16:creationId xmlns:a16="http://schemas.microsoft.com/office/drawing/2014/main" id="{4E7EE71F-FAA0-7C4F-9A69-0E98D22224B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4835D0DC-5A49-864C-815F-CB2C50AE827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14615380"/>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Picture Grid (Landscape)">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D969E83F-05F7-8447-9C56-2938C4C2B4C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0" y="360000"/>
            <a:ext cx="5636552" cy="3706670"/>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0" y="4196268"/>
            <a:ext cx="2745868" cy="2293431"/>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96269"/>
            <a:ext cx="2760033" cy="2293431"/>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360001"/>
            <a:ext cx="5667174" cy="612970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1054E135-1818-6B43-9447-E5FA1C31B3B8}"/>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A7E2EB4-1937-884C-9F06-FADC31BB3F61}" type="datetime1">
              <a:rPr lang="en-CA" smtClean="0"/>
              <a:t>2024-10-17</a:t>
            </a:fld>
            <a:endParaRPr lang="en-CA"/>
          </a:p>
        </p:txBody>
      </p:sp>
      <p:sp>
        <p:nvSpPr>
          <p:cNvPr id="8" name="Footer Placeholder 4">
            <a:extLst>
              <a:ext uri="{FF2B5EF4-FFF2-40B4-BE49-F238E27FC236}">
                <a16:creationId xmlns:a16="http://schemas.microsoft.com/office/drawing/2014/main" id="{E41BE689-B32F-444E-B582-302A70D1C0E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51DACFED-F7F6-5C43-A0CA-88CB7E163BA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01092414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0C2BB71-3236-C942-9EDE-CD9030A2ACA3}" type="datetime1">
              <a:rPr lang="en-CA" smtClean="0"/>
              <a:t>2024-10-17</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393247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70F376-3BF1-E54D-94F7-DF7335A0D804}"/>
              </a:ext>
            </a:extLst>
          </p:cNvPr>
          <p:cNvSpPr>
            <a:spLocks noGrp="1"/>
          </p:cNvSpPr>
          <p:nvPr>
            <p:ph type="dt" sz="half" idx="10"/>
          </p:nvPr>
        </p:nvSpPr>
        <p:spPr/>
        <p:txBody>
          <a:bodyPr/>
          <a:lstStyle/>
          <a:p>
            <a:fld id="{101D422F-F6AE-9F4E-B031-6D2CB17B0ED9}" type="datetime1">
              <a:rPr lang="en-CA" smtClean="0"/>
              <a:t>2024-10-17</a:t>
            </a:fld>
            <a:endParaRPr lang="en-CA"/>
          </a:p>
        </p:txBody>
      </p:sp>
      <p:sp>
        <p:nvSpPr>
          <p:cNvPr id="4" name="Footer Placeholder 3">
            <a:extLst>
              <a:ext uri="{FF2B5EF4-FFF2-40B4-BE49-F238E27FC236}">
                <a16:creationId xmlns:a16="http://schemas.microsoft.com/office/drawing/2014/main" id="{5D2B8E35-E3AD-3047-8DE5-24B24F201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F3E1ED-7C41-E948-BDB5-0E3684C3F5A0}"/>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43459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F962485-AC32-914D-A988-5C5C7E35B882}"/>
              </a:ext>
            </a:extLst>
          </p:cNvPr>
          <p:cNvSpPr/>
          <p:nvPr userDrawn="1"/>
        </p:nvSpPr>
        <p:spPr>
          <a:xfrm>
            <a:off x="0" y="0"/>
            <a:ext cx="12192000" cy="3964781"/>
          </a:xfrm>
          <a:prstGeom prst="rect">
            <a:avLst/>
          </a:prstGeom>
          <a:gradFill>
            <a:gsLst>
              <a:gs pos="16000">
                <a:schemeClr val="bg1">
                  <a:alpha val="80838"/>
                </a:schemeClr>
              </a:gs>
              <a:gs pos="39000">
                <a:schemeClr val="bg1">
                  <a:alpha val="55628"/>
                </a:schemeClr>
              </a:gs>
              <a:gs pos="63000">
                <a:schemeClr val="bg1">
                  <a:alpha val="44000"/>
                </a:schemeClr>
              </a:gs>
              <a:gs pos="100000">
                <a:schemeClr val="bg1">
                  <a:alpha val="0"/>
                </a:schemeClr>
              </a:gs>
              <a:gs pos="81000">
                <a:schemeClr val="bg1">
                  <a:alpha val="1464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FE1E4563-D78D-9741-BE1F-E2796A4DE7DC}"/>
              </a:ext>
            </a:extLst>
          </p:cNvPr>
          <p:cNvPicPr>
            <a:picLocks noChangeAspect="1"/>
          </p:cNvPicPr>
          <p:nvPr userDrawn="1"/>
        </p:nvPicPr>
        <p:blipFill>
          <a:blip r:embed="rId3"/>
          <a:stretch>
            <a:fillRect/>
          </a:stretch>
        </p:blipFill>
        <p:spPr>
          <a:xfrm>
            <a:off x="10785046" y="367803"/>
            <a:ext cx="976588" cy="520650"/>
          </a:xfrm>
          <a:prstGeom prst="rect">
            <a:avLst/>
          </a:prstGeom>
        </p:spPr>
      </p:pic>
      <p:sp>
        <p:nvSpPr>
          <p:cNvPr id="10" name="Title 1">
            <a:extLst>
              <a:ext uri="{FF2B5EF4-FFF2-40B4-BE49-F238E27FC236}">
                <a16:creationId xmlns:a16="http://schemas.microsoft.com/office/drawing/2014/main" id="{7AB3015E-9C6A-8540-9BC5-F25CB2502775}"/>
              </a:ext>
            </a:extLst>
          </p:cNvPr>
          <p:cNvSpPr>
            <a:spLocks noGrp="1"/>
          </p:cNvSpPr>
          <p:nvPr>
            <p:ph type="ctrTitle" hasCustomPrompt="1"/>
          </p:nvPr>
        </p:nvSpPr>
        <p:spPr>
          <a:xfrm>
            <a:off x="375503" y="1521292"/>
            <a:ext cx="6434873" cy="1247626"/>
          </a:xfrm>
        </p:spPr>
        <p:txBody>
          <a:bodyPr anchor="t">
            <a:normAutofit/>
          </a:bodyPr>
          <a:lstStyle>
            <a:lvl1pPr algn="l">
              <a:defRPr sz="3200">
                <a:solidFill>
                  <a:schemeClr val="tx2"/>
                </a:solidFill>
              </a:defRPr>
            </a:lvl1pPr>
          </a:lstStyle>
          <a:p>
            <a:r>
              <a:rPr lang="en-CA" dirty="0"/>
              <a:t>Presentation </a:t>
            </a:r>
            <a:br>
              <a:rPr lang="en-CA" dirty="0"/>
            </a:br>
            <a:r>
              <a:rPr lang="en-CA" dirty="0"/>
              <a:t>Title</a:t>
            </a:r>
          </a:p>
        </p:txBody>
      </p:sp>
      <p:sp>
        <p:nvSpPr>
          <p:cNvPr id="11" name="Text Placeholder 2">
            <a:extLst>
              <a:ext uri="{FF2B5EF4-FFF2-40B4-BE49-F238E27FC236}">
                <a16:creationId xmlns:a16="http://schemas.microsoft.com/office/drawing/2014/main" id="{C9371049-C387-C743-B633-3F7BF1386CB4}"/>
              </a:ext>
            </a:extLst>
          </p:cNvPr>
          <p:cNvSpPr>
            <a:spLocks noGrp="1"/>
          </p:cNvSpPr>
          <p:nvPr>
            <p:ph type="body" sz="quarter" idx="10" hasCustomPrompt="1"/>
          </p:nvPr>
        </p:nvSpPr>
        <p:spPr>
          <a:xfrm>
            <a:off x="375504" y="2768917"/>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dirty="0"/>
              <a:t>Date</a:t>
            </a:r>
          </a:p>
        </p:txBody>
      </p:sp>
      <p:sp>
        <p:nvSpPr>
          <p:cNvPr id="12" name="Subtitle 2">
            <a:extLst>
              <a:ext uri="{FF2B5EF4-FFF2-40B4-BE49-F238E27FC236}">
                <a16:creationId xmlns:a16="http://schemas.microsoft.com/office/drawing/2014/main" id="{7E140334-0B02-EF46-8D1C-99C78CBFF5A9}"/>
              </a:ext>
            </a:extLst>
          </p:cNvPr>
          <p:cNvSpPr>
            <a:spLocks noGrp="1"/>
          </p:cNvSpPr>
          <p:nvPr>
            <p:ph type="subTitle" idx="1" hasCustomPrompt="1"/>
          </p:nvPr>
        </p:nvSpPr>
        <p:spPr>
          <a:xfrm>
            <a:off x="8493919" y="1691508"/>
            <a:ext cx="3322578"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pic>
        <p:nvPicPr>
          <p:cNvPr id="13" name="Graphic 12">
            <a:extLst>
              <a:ext uri="{FF2B5EF4-FFF2-40B4-BE49-F238E27FC236}">
                <a16:creationId xmlns:a16="http://schemas.microsoft.com/office/drawing/2014/main" id="{B0AF0184-9D94-4042-9955-564E83A834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B5EF329-1CB0-2C42-80E8-486CDC974695}" type="datetime1">
              <a:rPr lang="en-CA" smtClean="0"/>
              <a:t>2024-10-17</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712571839"/>
      </p:ext>
    </p:extLst>
  </p:cSld>
  <p:clrMapOvr>
    <a:masterClrMapping/>
  </p:clrMapOvr>
  <p:extLst>
    <p:ext uri="{DCECCB84-F9BA-43D5-87BE-67443E8EF086}">
      <p15:sldGuideLst xmlns:p15="http://schemas.microsoft.com/office/powerpoint/2012/main">
        <p15:guide id="1" orient="horz" pos="576" userDrawn="1">
          <p15:clr>
            <a:srgbClr val="F26B43"/>
          </p15:clr>
        </p15:guide>
        <p15:guide id="2" orient="horz" pos="10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sp>
        <p:nvSpPr>
          <p:cNvPr id="9" name="Date Placeholder 8">
            <a:extLst>
              <a:ext uri="{FF2B5EF4-FFF2-40B4-BE49-F238E27FC236}">
                <a16:creationId xmlns:a16="http://schemas.microsoft.com/office/drawing/2014/main" id="{CFB5BC00-CF23-B147-941C-D77565351FD3}"/>
              </a:ext>
            </a:extLst>
          </p:cNvPr>
          <p:cNvSpPr>
            <a:spLocks noGrp="1"/>
          </p:cNvSpPr>
          <p:nvPr>
            <p:ph type="dt" sz="half" idx="10"/>
          </p:nvPr>
        </p:nvSpPr>
        <p:spPr/>
        <p:txBody>
          <a:bodyPr/>
          <a:lstStyle/>
          <a:p>
            <a:fld id="{D9450FA4-61DB-484B-A2E6-BEA4A5888E82}" type="datetime1">
              <a:rPr lang="en-CA" smtClean="0"/>
              <a:t>2024-10-17</a:t>
            </a:fld>
            <a:endParaRPr lang="en-CA"/>
          </a:p>
        </p:txBody>
      </p:sp>
      <p:sp>
        <p:nvSpPr>
          <p:cNvPr id="10" name="Footer Placeholder 9">
            <a:extLst>
              <a:ext uri="{FF2B5EF4-FFF2-40B4-BE49-F238E27FC236}">
                <a16:creationId xmlns:a16="http://schemas.microsoft.com/office/drawing/2014/main" id="{23D8660F-54A9-2F46-A87C-89AA91AC10F6}"/>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8DD8FEDF-70C8-A144-BDC8-03E60A8D384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98659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Defy Gravity">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2221BF23-9200-7D47-BA13-6C83F7D7C3A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dirty="0"/>
              <a:t>Slides without a title in the content area requires a title for accessibility purposes.</a:t>
            </a:r>
            <a:br>
              <a:rPr lang="en-US" dirty="0"/>
            </a:br>
            <a:r>
              <a:rPr lang="en-US" dirty="0"/>
              <a:t>Click to add title — title will not appear in this presentation but will appear on screen readers.</a:t>
            </a:r>
            <a:endParaRPr lang="en-CA" dirty="0"/>
          </a:p>
        </p:txBody>
      </p:sp>
      <p:pic>
        <p:nvPicPr>
          <p:cNvPr id="3" name="Graphic 2">
            <a:extLst>
              <a:ext uri="{FF2B5EF4-FFF2-40B4-BE49-F238E27FC236}">
                <a16:creationId xmlns:a16="http://schemas.microsoft.com/office/drawing/2014/main" id="{D6D28ABB-00A7-A24D-917A-D7A3E90FC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24525305-72E1-4A42-A1C3-45F9B781C6D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2024-10-17</a:t>
            </a:fld>
            <a:endParaRPr lang="en-CA"/>
          </a:p>
        </p:txBody>
      </p:sp>
      <p:sp>
        <p:nvSpPr>
          <p:cNvPr id="8" name="Footer Placeholder 4">
            <a:extLst>
              <a:ext uri="{FF2B5EF4-FFF2-40B4-BE49-F238E27FC236}">
                <a16:creationId xmlns:a16="http://schemas.microsoft.com/office/drawing/2014/main" id="{B8FAEB46-5512-D443-84C3-9E31A072EC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684EACBE-4253-CE46-A2A2-163225A9DDC3}"/>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1788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Aerial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7BFE7F-5430-4948-8DBC-8FE8055978C8}"/>
              </a:ext>
            </a:extLst>
          </p:cNvPr>
          <p:cNvPicPr>
            <a:picLocks noChangeAspect="1"/>
          </p:cNvPicPr>
          <p:nvPr userDrawn="1"/>
        </p:nvPicPr>
        <p:blipFill rotWithShape="1">
          <a:blip r:embed="rId2">
            <a:alphaModFix amt="30000"/>
          </a:blip>
          <a:srcRect l="-14550" t="-10869" r="50000" b="-711"/>
          <a:stretch/>
        </p:blipFill>
        <p:spPr>
          <a:xfrm>
            <a:off x="4206240" y="53790"/>
            <a:ext cx="7985761" cy="6901948"/>
          </a:xfrm>
          <a:prstGeom prst="rect">
            <a:avLst/>
          </a:prstGeom>
        </p:spPr>
      </p:pic>
      <p:pic>
        <p:nvPicPr>
          <p:cNvPr id="3" name="Picture 2">
            <a:extLst>
              <a:ext uri="{FF2B5EF4-FFF2-40B4-BE49-F238E27FC236}">
                <a16:creationId xmlns:a16="http://schemas.microsoft.com/office/drawing/2014/main" id="{4858ABEB-A272-F042-B5CB-3AB1161AAB12}"/>
              </a:ext>
            </a:extLst>
          </p:cNvPr>
          <p:cNvPicPr>
            <a:picLocks noChangeAspect="1"/>
          </p:cNvPicPr>
          <p:nvPr userDrawn="1"/>
        </p:nvPicPr>
        <p:blipFill rotWithShape="1">
          <a:blip r:embed="rId3"/>
          <a:srcRect t="44138" b="2777"/>
          <a:stretch/>
        </p:blipFill>
        <p:spPr>
          <a:xfrm>
            <a:off x="457798" y="2167748"/>
            <a:ext cx="11276401" cy="3367147"/>
          </a:xfrm>
          <a:prstGeom prst="rect">
            <a:avLst/>
          </a:prstGeom>
        </p:spPr>
      </p:pic>
      <p:sp>
        <p:nvSpPr>
          <p:cNvPr id="18" name="Title 1">
            <a:extLst>
              <a:ext uri="{FF2B5EF4-FFF2-40B4-BE49-F238E27FC236}">
                <a16:creationId xmlns:a16="http://schemas.microsoft.com/office/drawing/2014/main" id="{5E521C3E-1847-E440-A0DC-3FBE3EBFC3F3}"/>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2"/>
                </a:solidFill>
              </a:defRPr>
            </a:lvl1pPr>
          </a:lstStyle>
          <a:p>
            <a:r>
              <a:rPr lang="en-CA" dirty="0"/>
              <a:t>Presentation </a:t>
            </a:r>
            <a:br>
              <a:rPr lang="en-CA" dirty="0"/>
            </a:br>
            <a:r>
              <a:rPr lang="en-CA" dirty="0"/>
              <a:t>Title</a:t>
            </a:r>
          </a:p>
        </p:txBody>
      </p:sp>
      <p:sp>
        <p:nvSpPr>
          <p:cNvPr id="20" name="Text Placeholder 2">
            <a:extLst>
              <a:ext uri="{FF2B5EF4-FFF2-40B4-BE49-F238E27FC236}">
                <a16:creationId xmlns:a16="http://schemas.microsoft.com/office/drawing/2014/main" id="{BD8075C3-DC41-7645-AD77-A006023CF0BF}"/>
              </a:ext>
            </a:extLst>
          </p:cNvPr>
          <p:cNvSpPr>
            <a:spLocks noGrp="1"/>
          </p:cNvSpPr>
          <p:nvPr>
            <p:ph type="body" sz="quarter" idx="10" hasCustomPrompt="1"/>
          </p:nvPr>
        </p:nvSpPr>
        <p:spPr>
          <a:xfrm>
            <a:off x="375504" y="1688950"/>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7" name="Subtitle 2">
            <a:extLst>
              <a:ext uri="{FF2B5EF4-FFF2-40B4-BE49-F238E27FC236}">
                <a16:creationId xmlns:a16="http://schemas.microsoft.com/office/drawing/2014/main" id="{A7F91E28-BECB-B047-9A53-42A27E8CAAF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pic>
        <p:nvPicPr>
          <p:cNvPr id="16" name="Graphic 15">
            <a:extLst>
              <a:ext uri="{FF2B5EF4-FFF2-40B4-BE49-F238E27FC236}">
                <a16:creationId xmlns:a16="http://schemas.microsoft.com/office/drawing/2014/main" id="{E5B048B4-711C-0F4D-B9A7-014D2AF0A7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0265" y="5944561"/>
            <a:ext cx="980558" cy="520650"/>
          </a:xfrm>
          <a:prstGeom prst="rect">
            <a:avLst/>
          </a:prstGeom>
        </p:spPr>
      </p:pic>
      <p:sp>
        <p:nvSpPr>
          <p:cNvPr id="10" name="Date Placeholder 3">
            <a:extLst>
              <a:ext uri="{FF2B5EF4-FFF2-40B4-BE49-F238E27FC236}">
                <a16:creationId xmlns:a16="http://schemas.microsoft.com/office/drawing/2014/main" id="{3C4B6C0A-7A6C-C345-A50B-5585B7EA862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FABCEAFD-23FC-F843-B313-4A6527D2976F}" type="datetime1">
              <a:rPr lang="en-CA" smtClean="0"/>
              <a:t>2024-10-17</a:t>
            </a:fld>
            <a:endParaRPr lang="en-CA"/>
          </a:p>
        </p:txBody>
      </p:sp>
      <p:sp>
        <p:nvSpPr>
          <p:cNvPr id="11" name="Footer Placeholder 4">
            <a:extLst>
              <a:ext uri="{FF2B5EF4-FFF2-40B4-BE49-F238E27FC236}">
                <a16:creationId xmlns:a16="http://schemas.microsoft.com/office/drawing/2014/main" id="{CD5326A4-2DB6-444B-B8FE-8804F232E3A9}"/>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9521C155-DF30-FC41-BF89-CD7F1132AB30}"/>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866949984"/>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649EA-C287-0447-9E98-D4DF15C0A446}"/>
              </a:ext>
            </a:extLst>
          </p:cNvPr>
          <p:cNvSpPr>
            <a:spLocks noGrp="1"/>
          </p:cNvSpPr>
          <p:nvPr>
            <p:ph type="ctrTitle" hasCustomPrompt="1"/>
          </p:nvPr>
        </p:nvSpPr>
        <p:spPr>
          <a:xfrm>
            <a:off x="393082" y="1692550"/>
            <a:ext cx="3559793" cy="1991742"/>
          </a:xfrm>
        </p:spPr>
        <p:txBody>
          <a:bodyPr anchor="t">
            <a:normAutofit/>
          </a:bodyPr>
          <a:lstStyle>
            <a:lvl1pPr algn="l">
              <a:defRPr sz="3200"/>
            </a:lvl1pPr>
          </a:lstStyle>
          <a:p>
            <a:r>
              <a:rPr lang="en-CA" dirty="0"/>
              <a:t>Presentation </a:t>
            </a:r>
            <a:br>
              <a:rPr lang="en-CA" dirty="0"/>
            </a:br>
            <a:r>
              <a:rPr lang="en-CA" dirty="0"/>
              <a:t>Title</a:t>
            </a:r>
          </a:p>
        </p:txBody>
      </p:sp>
      <p:sp>
        <p:nvSpPr>
          <p:cNvPr id="8" name="Subtitle 2">
            <a:extLst>
              <a:ext uri="{FF2B5EF4-FFF2-40B4-BE49-F238E27FC236}">
                <a16:creationId xmlns:a16="http://schemas.microsoft.com/office/drawing/2014/main" id="{E6528DC4-B78E-0948-B719-F5F7DB301229}"/>
              </a:ext>
            </a:extLst>
          </p:cNvPr>
          <p:cNvSpPr>
            <a:spLocks noGrp="1"/>
          </p:cNvSpPr>
          <p:nvPr>
            <p:ph type="subTitle" idx="1" hasCustomPrompt="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pic>
        <p:nvPicPr>
          <p:cNvPr id="7" name="Graphic 6">
            <a:extLst>
              <a:ext uri="{FF2B5EF4-FFF2-40B4-BE49-F238E27FC236}">
                <a16:creationId xmlns:a16="http://schemas.microsoft.com/office/drawing/2014/main" id="{3945316A-20F0-FF41-962C-0F434F6C0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5944561"/>
            <a:ext cx="980558" cy="520650"/>
          </a:xfrm>
          <a:prstGeom prst="rect">
            <a:avLst/>
          </a:prstGeom>
        </p:spPr>
      </p:pic>
      <p:sp>
        <p:nvSpPr>
          <p:cNvPr id="9" name="Picture Placeholder 4">
            <a:extLst>
              <a:ext uri="{FF2B5EF4-FFF2-40B4-BE49-F238E27FC236}">
                <a16:creationId xmlns:a16="http://schemas.microsoft.com/office/drawing/2014/main" id="{F5113323-CD94-E641-825C-596014456D02}"/>
              </a:ext>
            </a:extLst>
          </p:cNvPr>
          <p:cNvSpPr>
            <a:spLocks noGrp="1"/>
          </p:cNvSpPr>
          <p:nvPr>
            <p:ph type="pic" sz="quarter" idx="10"/>
          </p:nvPr>
        </p:nvSpPr>
        <p:spPr>
          <a:xfrm>
            <a:off x="4665662" y="368299"/>
            <a:ext cx="7145337" cy="6126163"/>
          </a:xfrm>
        </p:spPr>
        <p:txBody>
          <a:bodyPr/>
          <a:lstStyle>
            <a:lvl1pPr marL="0" indent="0">
              <a:buNone/>
              <a:defRPr/>
            </a:lvl1pPr>
          </a:lstStyle>
          <a:p>
            <a:r>
              <a:rPr lang="en-US"/>
              <a:t>Click icon to add picture</a:t>
            </a:r>
            <a:endParaRPr lang="en-CA"/>
          </a:p>
        </p:txBody>
      </p:sp>
      <p:pic>
        <p:nvPicPr>
          <p:cNvPr id="11" name="Graphic 10">
            <a:extLst>
              <a:ext uri="{FF2B5EF4-FFF2-40B4-BE49-F238E27FC236}">
                <a16:creationId xmlns:a16="http://schemas.microsoft.com/office/drawing/2014/main" id="{7962EEB4-E464-224E-8C5D-92EC37E1E4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10" name="Date Placeholder 3">
            <a:extLst>
              <a:ext uri="{FF2B5EF4-FFF2-40B4-BE49-F238E27FC236}">
                <a16:creationId xmlns:a16="http://schemas.microsoft.com/office/drawing/2014/main" id="{78D6E2B0-15D2-544E-A6E3-0D7BEEC226A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D4308F8A-4A23-8141-9042-05DC736F5477}" type="datetime1">
              <a:rPr lang="en-CA" smtClean="0"/>
              <a:t>2024-10-17</a:t>
            </a:fld>
            <a:endParaRPr lang="en-CA"/>
          </a:p>
        </p:txBody>
      </p:sp>
      <p:sp>
        <p:nvSpPr>
          <p:cNvPr id="12" name="Footer Placeholder 4">
            <a:extLst>
              <a:ext uri="{FF2B5EF4-FFF2-40B4-BE49-F238E27FC236}">
                <a16:creationId xmlns:a16="http://schemas.microsoft.com/office/drawing/2014/main" id="{73E48218-2121-3F40-896B-B5C22E1B4E9E}"/>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4" name="Slide Number Placeholder 5">
            <a:extLst>
              <a:ext uri="{FF2B5EF4-FFF2-40B4-BE49-F238E27FC236}">
                <a16:creationId xmlns:a16="http://schemas.microsoft.com/office/drawing/2014/main" id="{55C972A2-DA14-2142-B121-179D6EC85951}"/>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600292306"/>
      </p:ext>
    </p:extLst>
  </p:cSld>
  <p:clrMapOvr>
    <a:masterClrMapping/>
  </p:clrMapOvr>
  <p:extLst>
    <p:ext uri="{DCECCB84-F9BA-43D5-87BE-67443E8EF086}">
      <p15:sldGuideLst xmlns:p15="http://schemas.microsoft.com/office/powerpoint/2012/main">
        <p15:guide id="1" orient="horz" pos="57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Caret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81000" y="441325"/>
            <a:ext cx="8570913" cy="1566863"/>
          </a:xfrm>
        </p:spPr>
        <p:txBody>
          <a:bodyPr anchor="t">
            <a:normAutofit/>
          </a:bodyPr>
          <a:lstStyle>
            <a:lvl1pPr algn="l">
              <a:defRPr sz="3200"/>
            </a:lvl1pPr>
          </a:lstStyle>
          <a:p>
            <a:r>
              <a:rPr lang="en-CA" dirty="0"/>
              <a:t>Presentation </a:t>
            </a:r>
            <a:br>
              <a:rPr lang="en-CA" dirty="0"/>
            </a:br>
            <a:r>
              <a:rPr lang="en-CA" dirty="0"/>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615CD9-9C91-9145-8CC5-580808F1229D}" type="datetime1">
              <a:rPr lang="en-CA" smtClean="0"/>
              <a:t>2024-10-17</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7" name="Picture 6">
            <a:extLst>
              <a:ext uri="{FF2B5EF4-FFF2-40B4-BE49-F238E27FC236}">
                <a16:creationId xmlns:a16="http://schemas.microsoft.com/office/drawing/2014/main" id="{523C4290-005E-1044-8877-09850C8B2E8B}"/>
              </a:ext>
            </a:extLst>
          </p:cNvPr>
          <p:cNvPicPr>
            <a:picLocks noChangeAspect="1"/>
          </p:cNvPicPr>
          <p:nvPr userDrawn="1"/>
        </p:nvPicPr>
        <p:blipFill>
          <a:blip r:embed="rId2"/>
          <a:stretch>
            <a:fillRect/>
          </a:stretch>
        </p:blipFill>
        <p:spPr>
          <a:xfrm>
            <a:off x="3594410" y="2750152"/>
            <a:ext cx="5003180" cy="2557956"/>
          </a:xfrm>
          <a:prstGeom prst="rect">
            <a:avLst/>
          </a:prstGeom>
        </p:spPr>
      </p:pic>
      <p:pic>
        <p:nvPicPr>
          <p:cNvPr id="10" name="Graphic 9">
            <a:extLst>
              <a:ext uri="{FF2B5EF4-FFF2-40B4-BE49-F238E27FC236}">
                <a16:creationId xmlns:a16="http://schemas.microsoft.com/office/drawing/2014/main" id="{D54FBC3A-439A-A143-88B8-10FF2922A5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403146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Caret Outlin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26D92E2-ACCC-4D44-9CD7-A2DD39F68AC0}"/>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dirty="0"/>
              <a:t>Presentation </a:t>
            </a:r>
            <a:br>
              <a:rPr lang="en-CA" dirty="0"/>
            </a:br>
            <a:r>
              <a:rPr lang="en-CA" dirty="0"/>
              <a:t>Title</a:t>
            </a:r>
          </a:p>
        </p:txBody>
      </p:sp>
      <p:sp>
        <p:nvSpPr>
          <p:cNvPr id="9" name="Subtitle 2">
            <a:extLst>
              <a:ext uri="{FF2B5EF4-FFF2-40B4-BE49-F238E27FC236}">
                <a16:creationId xmlns:a16="http://schemas.microsoft.com/office/drawing/2014/main" id="{5DE7BCD7-B4AD-5E46-AC39-220479761A2F}"/>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4"/>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a:t>
            </a:r>
          </a:p>
        </p:txBody>
      </p:sp>
      <p:pic>
        <p:nvPicPr>
          <p:cNvPr id="18" name="Picture 17">
            <a:extLst>
              <a:ext uri="{FF2B5EF4-FFF2-40B4-BE49-F238E27FC236}">
                <a16:creationId xmlns:a16="http://schemas.microsoft.com/office/drawing/2014/main" id="{4B095F56-D6EF-1B47-9C08-6E023A49ABB1}"/>
              </a:ext>
            </a:extLst>
          </p:cNvPr>
          <p:cNvPicPr>
            <a:picLocks noChangeAspect="1"/>
          </p:cNvPicPr>
          <p:nvPr userDrawn="1"/>
        </p:nvPicPr>
        <p:blipFill rotWithShape="1">
          <a:blip r:embed="rId2">
            <a:alphaModFix/>
          </a:blip>
          <a:srcRect l="1820" t="-3413" r="29666" b="7896"/>
          <a:stretch/>
        </p:blipFill>
        <p:spPr>
          <a:xfrm>
            <a:off x="3948051" y="1111346"/>
            <a:ext cx="8243949" cy="5746654"/>
          </a:xfrm>
          <a:prstGeom prst="rect">
            <a:avLst/>
          </a:prstGeom>
        </p:spPr>
      </p:pic>
      <p:pic>
        <p:nvPicPr>
          <p:cNvPr id="8" name="Graphic 7">
            <a:extLst>
              <a:ext uri="{FF2B5EF4-FFF2-40B4-BE49-F238E27FC236}">
                <a16:creationId xmlns:a16="http://schemas.microsoft.com/office/drawing/2014/main" id="{8E0F1A32-E0EA-A748-A816-3BDA7D0E59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9A346C72-5BED-5F45-BE08-5991EEC3EFC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3A30B42-391E-AE46-B312-B98B91215D1D}" type="datetime1">
              <a:rPr lang="en-CA" smtClean="0"/>
              <a:t>2024-10-17</a:t>
            </a:fld>
            <a:endParaRPr lang="en-CA"/>
          </a:p>
        </p:txBody>
      </p:sp>
      <p:sp>
        <p:nvSpPr>
          <p:cNvPr id="7" name="Footer Placeholder 4">
            <a:extLst>
              <a:ext uri="{FF2B5EF4-FFF2-40B4-BE49-F238E27FC236}">
                <a16:creationId xmlns:a16="http://schemas.microsoft.com/office/drawing/2014/main" id="{BCCC25B4-1D37-0647-B375-93F5F1C322E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75689793-27E5-124B-978D-6BF703C28E9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0609927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441325"/>
            <a:ext cx="8570912"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1000" y="1592262"/>
            <a:ext cx="8570912"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7D9E4F-8117-414A-AA32-48A0F364B4B6}"/>
              </a:ext>
            </a:extLst>
          </p:cNvPr>
          <p:cNvSpPr>
            <a:spLocks noGrp="1"/>
          </p:cNvSpPr>
          <p:nvPr>
            <p:ph type="dt" sz="half" idx="2"/>
          </p:nvPr>
        </p:nvSpPr>
        <p:spPr>
          <a:xfrm>
            <a:off x="19844" y="6862062"/>
            <a:ext cx="2141538" cy="260079"/>
          </a:xfrm>
          <a:prstGeom prst="rect">
            <a:avLst/>
          </a:prstGeom>
        </p:spPr>
        <p:txBody>
          <a:bodyPr vert="horz" lIns="91440" tIns="45720" rIns="91440" bIns="45720" rtlCol="0" anchor="ctr"/>
          <a:lstStyle>
            <a:lvl1pPr algn="l">
              <a:defRPr sz="1200">
                <a:solidFill>
                  <a:schemeClr val="tx1">
                    <a:tint val="75000"/>
                  </a:schemeClr>
                </a:solidFill>
              </a:defRPr>
            </a:lvl1pPr>
          </a:lstStyle>
          <a:p>
            <a:fld id="{495C65DD-6F99-9B43-BBBE-412D03546892}" type="datetime1">
              <a:rPr lang="en-CA" smtClean="0"/>
              <a:t>2024-10-17</a:t>
            </a:fld>
            <a:endParaRPr lang="en-CA"/>
          </a:p>
        </p:txBody>
      </p:sp>
      <p:sp>
        <p:nvSpPr>
          <p:cNvPr id="5" name="Footer Placeholder 4">
            <a:extLst>
              <a:ext uri="{FF2B5EF4-FFF2-40B4-BE49-F238E27FC236}">
                <a16:creationId xmlns:a16="http://schemas.microsoft.com/office/drawing/2014/main" id="{92A3FA6A-6A21-2C4D-80E7-472BB9B590C9}"/>
              </a:ext>
            </a:extLst>
          </p:cNvPr>
          <p:cNvSpPr>
            <a:spLocks noGrp="1"/>
          </p:cNvSpPr>
          <p:nvPr>
            <p:ph type="ftr" sz="quarter" idx="3"/>
          </p:nvPr>
        </p:nvSpPr>
        <p:spPr>
          <a:xfrm>
            <a:off x="2524125" y="6229815"/>
            <a:ext cx="8575675" cy="260079"/>
          </a:xfrm>
          <a:prstGeom prst="rect">
            <a:avLst/>
          </a:prstGeom>
        </p:spPr>
        <p:txBody>
          <a:bodyPr vert="horz" lIns="91440" tIns="45720" rIns="91440" bIns="45720" rtlCol="0" anchor="b"/>
          <a:lstStyle>
            <a:lvl1pPr algn="r">
              <a:defRPr sz="1200">
                <a:solidFill>
                  <a:schemeClr val="tx1">
                    <a:tint val="75000"/>
                  </a:schemeClr>
                </a:solidFill>
              </a:defRPr>
            </a:lvl1pPr>
          </a:lstStyle>
          <a:p>
            <a:endParaRPr lang="en-CA"/>
          </a:p>
        </p:txBody>
      </p:sp>
      <p:sp>
        <p:nvSpPr>
          <p:cNvPr id="7" name="Slide Number Placeholder 6">
            <a:extLst>
              <a:ext uri="{FF2B5EF4-FFF2-40B4-BE49-F238E27FC236}">
                <a16:creationId xmlns:a16="http://schemas.microsoft.com/office/drawing/2014/main" id="{7AD69A23-1B35-CA4B-914C-DFDB1F88ED8B}"/>
              </a:ext>
            </a:extLst>
          </p:cNvPr>
          <p:cNvSpPr>
            <a:spLocks noGrp="1"/>
          </p:cNvSpPr>
          <p:nvPr>
            <p:ph type="sldNum" sz="quarter" idx="4"/>
          </p:nvPr>
        </p:nvSpPr>
        <p:spPr>
          <a:xfrm>
            <a:off x="11099800" y="6229815"/>
            <a:ext cx="711199" cy="264676"/>
          </a:xfrm>
          <a:prstGeom prst="rect">
            <a:avLst/>
          </a:prstGeom>
        </p:spPr>
        <p:txBody>
          <a:bodyPr vert="horz" lIns="91440" tIns="45720" rIns="91440" bIns="45720" rtlCol="0" anchor="ctr"/>
          <a:lstStyle>
            <a:lvl1pPr algn="r">
              <a:defRPr sz="1000">
                <a:solidFill>
                  <a:schemeClr val="tx1"/>
                </a:solidFill>
              </a:defRPr>
            </a:lvl1pPr>
          </a:lstStyle>
          <a:p>
            <a:fld id="{E4ECB127-6B1D-4440-BB59-CB7FB51359B3}" type="slidenum">
              <a:rPr lang="en-CA" smtClean="0"/>
              <a:pPr/>
              <a:t>‹#›</a:t>
            </a:fld>
            <a:endParaRPr lang="en-CA"/>
          </a:p>
        </p:txBody>
      </p:sp>
      <p:pic>
        <p:nvPicPr>
          <p:cNvPr id="11" name="Graphic 10">
            <a:extLst>
              <a:ext uri="{FF2B5EF4-FFF2-40B4-BE49-F238E27FC236}">
                <a16:creationId xmlns:a16="http://schemas.microsoft.com/office/drawing/2014/main" id="{2B14473B-1DC1-9140-A0CE-09C4EFC44F7B}"/>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457200" y="5933280"/>
            <a:ext cx="1587500" cy="571500"/>
          </a:xfrm>
          <a:prstGeom prst="rect">
            <a:avLst/>
          </a:prstGeom>
        </p:spPr>
      </p:pic>
    </p:spTree>
    <p:extLst>
      <p:ext uri="{BB962C8B-B14F-4D97-AF65-F5344CB8AC3E}">
        <p14:creationId xmlns:p14="http://schemas.microsoft.com/office/powerpoint/2010/main" val="1256069002"/>
      </p:ext>
    </p:extLst>
  </p:cSld>
  <p:clrMap bg1="lt1" tx1="dk1" bg2="lt2" tx2="dk2" accent1="accent1" accent2="accent2" accent3="accent3" accent4="accent4" accent5="accent5" accent6="accent6" hlink="hlink" folHlink="folHlink"/>
  <p:sldLayoutIdLst>
    <p:sldLayoutId id="2147483776" r:id="rId1"/>
    <p:sldLayoutId id="2147483771" r:id="rId2"/>
    <p:sldLayoutId id="2147483675" r:id="rId3"/>
    <p:sldLayoutId id="2147483714" r:id="rId4"/>
    <p:sldLayoutId id="2147483775" r:id="rId5"/>
    <p:sldLayoutId id="2147483680" r:id="rId6"/>
    <p:sldLayoutId id="2147483719" r:id="rId7"/>
    <p:sldLayoutId id="2147483787" r:id="rId8"/>
    <p:sldLayoutId id="2147483679" r:id="rId9"/>
    <p:sldLayoutId id="2147483677" r:id="rId10"/>
    <p:sldLayoutId id="2147483778" r:id="rId11"/>
    <p:sldLayoutId id="2147483663" r:id="rId12"/>
    <p:sldLayoutId id="2147483683" r:id="rId13"/>
    <p:sldLayoutId id="2147483682" r:id="rId14"/>
    <p:sldLayoutId id="2147483678" r:id="rId15"/>
    <p:sldLayoutId id="2147483684" r:id="rId16"/>
    <p:sldLayoutId id="2147483777" r:id="rId17"/>
    <p:sldLayoutId id="2147483686" r:id="rId18"/>
    <p:sldLayoutId id="2147483779" r:id="rId19"/>
    <p:sldLayoutId id="2147483780" r:id="rId20"/>
    <p:sldLayoutId id="2147483692" r:id="rId21"/>
    <p:sldLayoutId id="2147483689" r:id="rId22"/>
    <p:sldLayoutId id="2147483695" r:id="rId23"/>
    <p:sldLayoutId id="2147483710" r:id="rId24"/>
    <p:sldLayoutId id="2147483783" r:id="rId25"/>
    <p:sldLayoutId id="2147483693" r:id="rId26"/>
    <p:sldLayoutId id="2147483784" r:id="rId27"/>
    <p:sldLayoutId id="2147483711" r:id="rId28"/>
    <p:sldLayoutId id="2147483712" r:id="rId29"/>
    <p:sldLayoutId id="2147483757" r:id="rId30"/>
    <p:sldLayoutId id="2147483708" r:id="rId31"/>
    <p:sldLayoutId id="2147483707" r:id="rId32"/>
    <p:sldLayoutId id="2147483706" r:id="rId33"/>
    <p:sldLayoutId id="2147483768" r:id="rId34"/>
    <p:sldLayoutId id="2147483769" r:id="rId35"/>
    <p:sldLayoutId id="2147483788" r:id="rId36"/>
    <p:sldLayoutId id="2147483789" r:id="rId37"/>
    <p:sldLayoutId id="2147483790" r:id="rId38"/>
    <p:sldLayoutId id="2147483725" r:id="rId39"/>
    <p:sldLayoutId id="2147483697" r:id="rId40"/>
    <p:sldLayoutId id="2147483699" r:id="rId41"/>
    <p:sldLayoutId id="2147483721" r:id="rId42"/>
    <p:sldLayoutId id="2147483720" r:id="rId43"/>
    <p:sldLayoutId id="2147483764" r:id="rId44"/>
    <p:sldLayoutId id="2147483722" r:id="rId45"/>
    <p:sldLayoutId id="2147483723" r:id="rId46"/>
    <p:sldLayoutId id="2147483765" r:id="rId47"/>
    <p:sldLayoutId id="2147483767" r:id="rId48"/>
    <p:sldLayoutId id="2147483781" r:id="rId49"/>
    <p:sldLayoutId id="2147483782" r:id="rId50"/>
    <p:sldLayoutId id="2147483760" r:id="rId51"/>
  </p:sldLayoutIdLs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userDrawn="1">
          <p15:clr>
            <a:srgbClr val="5ACBF0"/>
          </p15:clr>
        </p15:guide>
        <p15:guide id="7" orient="horz" pos="278" userDrawn="1">
          <p15:clr>
            <a:srgbClr val="5ACBF0"/>
          </p15:clr>
        </p15:guide>
        <p15:guide id="9" pos="240" userDrawn="1">
          <p15:clr>
            <a:srgbClr val="F26B43"/>
          </p15:clr>
        </p15:guide>
        <p15:guide id="10" pos="7440" userDrawn="1">
          <p15:clr>
            <a:srgbClr val="F26B43"/>
          </p15:clr>
        </p15:guide>
        <p15:guide id="11" orient="horz" pos="228" userDrawn="1">
          <p15:clr>
            <a:srgbClr val="F26B43"/>
          </p15:clr>
        </p15:guide>
        <p15:guide id="12" orient="horz" pos="4091" userDrawn="1">
          <p15:clr>
            <a:srgbClr val="F26B43"/>
          </p15:clr>
        </p15:guide>
        <p15:guide id="13" pos="288" userDrawn="1">
          <p15:clr>
            <a:srgbClr val="5ACBF0"/>
          </p15:clr>
        </p15:guide>
        <p15:guide id="14" pos="7392" userDrawn="1">
          <p15:clr>
            <a:srgbClr val="5ACBF0"/>
          </p15:clr>
        </p15:guide>
        <p15:guide id="15" orient="horz" pos="3744" userDrawn="1">
          <p15:clr>
            <a:srgbClr val="F26B43"/>
          </p15:clr>
        </p15:guide>
        <p15:guide id="16" pos="672" userDrawn="1">
          <p15:clr>
            <a:srgbClr val="FDE53C"/>
          </p15:clr>
        </p15:guide>
        <p15:guide id="17" pos="1139" userDrawn="1">
          <p15:clr>
            <a:srgbClr val="FDE53C"/>
          </p15:clr>
        </p15:guide>
        <p15:guide id="18" pos="1590" userDrawn="1">
          <p15:clr>
            <a:srgbClr val="FDE53C"/>
          </p15:clr>
        </p15:guide>
        <p15:guide id="19" pos="2040" userDrawn="1">
          <p15:clr>
            <a:srgbClr val="9FCC3B"/>
          </p15:clr>
        </p15:guide>
        <p15:guide id="20" pos="2490" userDrawn="1">
          <p15:clr>
            <a:srgbClr val="FDE53C"/>
          </p15:clr>
        </p15:guide>
        <p15:guide id="21" pos="2939" userDrawn="1">
          <p15:clr>
            <a:srgbClr val="FDE53C"/>
          </p15:clr>
        </p15:guide>
        <p15:guide id="22" pos="3391" userDrawn="1">
          <p15:clr>
            <a:srgbClr val="FDE53C"/>
          </p15:clr>
        </p15:guide>
        <p15:guide id="23" pos="3840" userDrawn="1">
          <p15:clr>
            <a:srgbClr val="5ACBF0"/>
          </p15:clr>
        </p15:guide>
        <p15:guide id="24" pos="4290" userDrawn="1">
          <p15:clr>
            <a:srgbClr val="FDE53C"/>
          </p15:clr>
        </p15:guide>
        <p15:guide id="25" pos="4740" userDrawn="1">
          <p15:clr>
            <a:srgbClr val="FDE53C"/>
          </p15:clr>
        </p15:guide>
        <p15:guide id="26" pos="5190" userDrawn="1">
          <p15:clr>
            <a:srgbClr val="FDE53C"/>
          </p15:clr>
        </p15:guide>
        <p15:guide id="27" pos="5639" userDrawn="1">
          <p15:clr>
            <a:srgbClr val="9FCC3B"/>
          </p15:clr>
        </p15:guide>
        <p15:guide id="28" pos="6089" userDrawn="1">
          <p15:clr>
            <a:srgbClr val="FDE53C"/>
          </p15:clr>
        </p15:guide>
        <p15:guide id="29" pos="6539" userDrawn="1">
          <p15:clr>
            <a:srgbClr val="FDE53C"/>
          </p15:clr>
        </p15:guide>
        <p15:guide id="30" pos="6992" userDrawn="1">
          <p15:clr>
            <a:srgbClr val="FDE53C"/>
          </p15:clr>
        </p15:guide>
        <p15:guide id="31" orient="horz" pos="100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9DB5-8FB9-5849-9A30-EA6745E452F2}"/>
              </a:ext>
            </a:extLst>
          </p:cNvPr>
          <p:cNvSpPr>
            <a:spLocks noGrp="1"/>
          </p:cNvSpPr>
          <p:nvPr>
            <p:ph type="ctrTitle"/>
          </p:nvPr>
        </p:nvSpPr>
        <p:spPr/>
        <p:txBody>
          <a:bodyPr/>
          <a:lstStyle/>
          <a:p>
            <a:r>
              <a:rPr lang="en-CA" b="0" dirty="0">
                <a:ea typeface="+mj-lt"/>
                <a:cs typeface="+mj-lt"/>
              </a:rPr>
              <a:t>From Vision to Reality: Launching a Portfolio Visualization Tool for Fundraising Success</a:t>
            </a:r>
            <a:endParaRPr lang="en-US" dirty="0"/>
          </a:p>
        </p:txBody>
      </p:sp>
      <p:sp>
        <p:nvSpPr>
          <p:cNvPr id="3" name="Subtitle 2">
            <a:extLst>
              <a:ext uri="{FF2B5EF4-FFF2-40B4-BE49-F238E27FC236}">
                <a16:creationId xmlns:a16="http://schemas.microsoft.com/office/drawing/2014/main" id="{6F201B05-FFCC-D14F-AF7D-6BB98818346F}"/>
              </a:ext>
            </a:extLst>
          </p:cNvPr>
          <p:cNvSpPr>
            <a:spLocks noGrp="1"/>
          </p:cNvSpPr>
          <p:nvPr>
            <p:ph type="subTitle" idx="1"/>
          </p:nvPr>
        </p:nvSpPr>
        <p:spPr>
          <a:xfrm>
            <a:off x="367632" y="2170153"/>
            <a:ext cx="3585243" cy="1904071"/>
          </a:xfrm>
        </p:spPr>
        <p:txBody>
          <a:bodyPr vert="horz" lIns="91440" tIns="182880" rIns="91440" bIns="45720" rtlCol="0" anchor="t">
            <a:noAutofit/>
          </a:bodyPr>
          <a:lstStyle/>
          <a:p>
            <a:r>
              <a:rPr lang="en-CA" dirty="0"/>
              <a:t>Presented by:</a:t>
            </a:r>
          </a:p>
          <a:p>
            <a:r>
              <a:rPr lang="en-CA" b="1" dirty="0"/>
              <a:t>Zoe Fine  </a:t>
            </a:r>
            <a:br>
              <a:rPr lang="en-CA" b="1" dirty="0"/>
            </a:br>
            <a:r>
              <a:rPr lang="en-CA" b="1" dirty="0">
                <a:cs typeface="Arial"/>
              </a:rPr>
              <a:t>Manager, Prospect Management </a:t>
            </a:r>
            <a:endParaRPr lang="en-CA" dirty="0">
              <a:cs typeface="Arial"/>
            </a:endParaRPr>
          </a:p>
          <a:p>
            <a:r>
              <a:rPr lang="en-CA" b="1" dirty="0">
                <a:cs typeface="Arial"/>
              </a:rPr>
              <a:t>Laura Cline  </a:t>
            </a:r>
            <a:br>
              <a:rPr lang="en-CA" b="1" dirty="0">
                <a:cs typeface="Arial"/>
              </a:rPr>
            </a:br>
            <a:r>
              <a:rPr lang="en-CA" b="1" dirty="0">
                <a:cs typeface="Arial"/>
              </a:rPr>
              <a:t>Business Intelligence Analyst </a:t>
            </a:r>
          </a:p>
          <a:p>
            <a:endParaRPr lang="en-CA" dirty="0">
              <a:cs typeface="Arial"/>
            </a:endParaRPr>
          </a:p>
        </p:txBody>
      </p:sp>
      <p:sp>
        <p:nvSpPr>
          <p:cNvPr id="4" name="Slide Number Placeholder 3">
            <a:extLst>
              <a:ext uri="{FF2B5EF4-FFF2-40B4-BE49-F238E27FC236}">
                <a16:creationId xmlns:a16="http://schemas.microsoft.com/office/drawing/2014/main" id="{88F757A2-8E55-8444-85A8-7EAFBA2AE8AC}"/>
              </a:ext>
            </a:extLst>
          </p:cNvPr>
          <p:cNvSpPr>
            <a:spLocks noGrp="1"/>
          </p:cNvSpPr>
          <p:nvPr>
            <p:ph type="sldNum" sz="quarter" idx="12"/>
          </p:nvPr>
        </p:nvSpPr>
        <p:spPr/>
        <p:txBody>
          <a:bodyPr/>
          <a:lstStyle/>
          <a:p>
            <a:fld id="{1BD90C89-BB05-D647-8C9B-C2376028CB3D}" type="slidenum">
              <a:rPr lang="en-CA" smtClean="0"/>
              <a:pPr/>
              <a:t>1</a:t>
            </a:fld>
            <a:endParaRPr lang="en-CA"/>
          </a:p>
        </p:txBody>
      </p:sp>
    </p:spTree>
    <p:extLst>
      <p:ext uri="{BB962C8B-B14F-4D97-AF65-F5344CB8AC3E}">
        <p14:creationId xmlns:p14="http://schemas.microsoft.com/office/powerpoint/2010/main" val="315188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9ED34-519A-8C4F-864C-967C0538C5F1}"/>
              </a:ext>
            </a:extLst>
          </p:cNvPr>
          <p:cNvSpPr>
            <a:spLocks noGrp="1"/>
          </p:cNvSpPr>
          <p:nvPr>
            <p:ph type="sldNum" sz="quarter" idx="12"/>
          </p:nvPr>
        </p:nvSpPr>
        <p:spPr/>
        <p:txBody>
          <a:bodyPr/>
          <a:lstStyle/>
          <a:p>
            <a:fld id="{E4ECB127-6B1D-4440-BB59-CB7FB51359B3}" type="slidenum">
              <a:rPr lang="en-CA" smtClean="0"/>
              <a:pPr/>
              <a:t>10</a:t>
            </a:fld>
            <a:endParaRPr lang="en-CA"/>
          </a:p>
        </p:txBody>
      </p:sp>
      <p:sp>
        <p:nvSpPr>
          <p:cNvPr id="18" name="Text Placeholder 17">
            <a:extLst>
              <a:ext uri="{FF2B5EF4-FFF2-40B4-BE49-F238E27FC236}">
                <a16:creationId xmlns:a16="http://schemas.microsoft.com/office/drawing/2014/main" id="{BF6EABEF-7217-DB4F-9822-BD65FEA249E3}"/>
              </a:ext>
            </a:extLst>
          </p:cNvPr>
          <p:cNvSpPr>
            <a:spLocks noGrp="1"/>
          </p:cNvSpPr>
          <p:nvPr>
            <p:ph type="body" sz="quarter" idx="16"/>
          </p:nvPr>
        </p:nvSpPr>
        <p:spPr/>
        <p:txBody>
          <a:bodyPr vert="horz" lIns="91440" tIns="45720" rIns="91440" bIns="45720" rtlCol="0" anchor="t">
            <a:normAutofit/>
          </a:bodyPr>
          <a:lstStyle/>
          <a:p>
            <a:r>
              <a:rPr lang="en-CA" dirty="0">
                <a:cs typeface="Arial"/>
              </a:rPr>
              <a:t>Disseminated Prospects Tab</a:t>
            </a:r>
          </a:p>
        </p:txBody>
      </p:sp>
      <p:sp>
        <p:nvSpPr>
          <p:cNvPr id="4" name="Content Placeholder 3">
            <a:extLst>
              <a:ext uri="{FF2B5EF4-FFF2-40B4-BE49-F238E27FC236}">
                <a16:creationId xmlns:a16="http://schemas.microsoft.com/office/drawing/2014/main" id="{ADCFED13-A542-074B-B2E3-F904BF20C4EE}"/>
              </a:ext>
            </a:extLst>
          </p:cNvPr>
          <p:cNvSpPr>
            <a:spLocks noGrp="1"/>
          </p:cNvSpPr>
          <p:nvPr>
            <p:ph idx="17"/>
          </p:nvPr>
        </p:nvSpPr>
        <p:spPr/>
        <p:txBody>
          <a:bodyPr vert="horz" lIns="91440" tIns="45720" rIns="91440" bIns="45720" rtlCol="0" anchor="t">
            <a:normAutofit/>
          </a:bodyPr>
          <a:lstStyle/>
          <a:p>
            <a:pPr marL="172720" indent="-172720"/>
            <a:r>
              <a:rPr lang="en-CA" b="1" dirty="0">
                <a:cs typeface="Arial"/>
              </a:rPr>
              <a:t>Monitor Prospect Assignments:</a:t>
            </a:r>
            <a:r>
              <a:rPr lang="en-CA" dirty="0">
                <a:cs typeface="Arial"/>
              </a:rPr>
              <a:t> Clear view on which prospects have been assigned to specific fundraisers or teams</a:t>
            </a:r>
            <a:endParaRPr lang="en-US" dirty="0"/>
          </a:p>
          <a:p>
            <a:pPr marL="172720" indent="-172720"/>
            <a:r>
              <a:rPr lang="en-CA" b="1" dirty="0">
                <a:cs typeface="Arial"/>
              </a:rPr>
              <a:t>Optimize Prospect Management:</a:t>
            </a:r>
            <a:r>
              <a:rPr lang="en-CA" dirty="0">
                <a:cs typeface="Arial"/>
              </a:rPr>
              <a:t> Identify any prospects that need reassignments or further attention to maximize fundraising efforts </a:t>
            </a:r>
          </a:p>
          <a:p>
            <a:pPr marL="172720" indent="-172720"/>
            <a:r>
              <a:rPr lang="en-CA" b="1" dirty="0">
                <a:cs typeface="Arial"/>
              </a:rPr>
              <a:t>Track Progress:</a:t>
            </a:r>
            <a:r>
              <a:rPr lang="en-CA" dirty="0">
                <a:cs typeface="Arial"/>
              </a:rPr>
              <a:t> Provide insights into the status of disseminated prospects to help with moves management and strategic planning </a:t>
            </a:r>
          </a:p>
        </p:txBody>
      </p:sp>
      <p:sp>
        <p:nvSpPr>
          <p:cNvPr id="19" name="Text Placeholder 18">
            <a:extLst>
              <a:ext uri="{FF2B5EF4-FFF2-40B4-BE49-F238E27FC236}">
                <a16:creationId xmlns:a16="http://schemas.microsoft.com/office/drawing/2014/main" id="{F83746D2-48C4-7641-8665-10F3A26FF67A}"/>
              </a:ext>
            </a:extLst>
          </p:cNvPr>
          <p:cNvSpPr>
            <a:spLocks noGrp="1"/>
          </p:cNvSpPr>
          <p:nvPr>
            <p:ph type="body" sz="quarter" idx="18"/>
          </p:nvPr>
        </p:nvSpPr>
        <p:spPr/>
        <p:txBody>
          <a:bodyPr vert="horz" lIns="91440" tIns="45720" rIns="91440" bIns="45720" rtlCol="0" anchor="t">
            <a:normAutofit/>
          </a:bodyPr>
          <a:lstStyle/>
          <a:p>
            <a:r>
              <a:rPr lang="en-CA" dirty="0">
                <a:cs typeface="Arial"/>
              </a:rPr>
              <a:t>Radar Charts</a:t>
            </a:r>
          </a:p>
        </p:txBody>
      </p:sp>
      <p:sp>
        <p:nvSpPr>
          <p:cNvPr id="7" name="Content Placeholder 6">
            <a:extLst>
              <a:ext uri="{FF2B5EF4-FFF2-40B4-BE49-F238E27FC236}">
                <a16:creationId xmlns:a16="http://schemas.microsoft.com/office/drawing/2014/main" id="{DDCACFB5-4086-324E-8D1A-2F6B72E36156}"/>
              </a:ext>
            </a:extLst>
          </p:cNvPr>
          <p:cNvSpPr>
            <a:spLocks noGrp="1"/>
          </p:cNvSpPr>
          <p:nvPr>
            <p:ph idx="19"/>
          </p:nvPr>
        </p:nvSpPr>
        <p:spPr/>
        <p:txBody>
          <a:bodyPr vert="horz" lIns="91440" tIns="45720" rIns="91440" bIns="45720" rtlCol="0" anchor="t">
            <a:normAutofit/>
          </a:bodyPr>
          <a:lstStyle/>
          <a:p>
            <a:pPr marL="172720" indent="-172720"/>
            <a:r>
              <a:rPr lang="en-CA" dirty="0">
                <a:cs typeface="Arial" panose="020B0604020202020204"/>
              </a:rPr>
              <a:t>Visualize multiple Key Performance Indictors (KPIs) for a single prospect or to compare prospects in one chart</a:t>
            </a:r>
          </a:p>
          <a:p>
            <a:pPr marL="172720" indent="-172720"/>
            <a:r>
              <a:rPr lang="en-CA" dirty="0">
                <a:cs typeface="Arial" panose="020B0604020202020204"/>
              </a:rPr>
              <a:t>Highlight strengths and weaknesses across multiple areas, helping fundraisers prioritize and strengthen their prospect pool </a:t>
            </a:r>
          </a:p>
        </p:txBody>
      </p:sp>
      <p:sp>
        <p:nvSpPr>
          <p:cNvPr id="8" name="Text Placeholder 7">
            <a:extLst>
              <a:ext uri="{FF2B5EF4-FFF2-40B4-BE49-F238E27FC236}">
                <a16:creationId xmlns:a16="http://schemas.microsoft.com/office/drawing/2014/main" id="{77552ACE-3287-F44B-9226-F2711C012691}"/>
              </a:ext>
            </a:extLst>
          </p:cNvPr>
          <p:cNvSpPr>
            <a:spLocks noGrp="1"/>
          </p:cNvSpPr>
          <p:nvPr>
            <p:ph type="body" sz="quarter" idx="20"/>
          </p:nvPr>
        </p:nvSpPr>
        <p:spPr/>
        <p:txBody>
          <a:bodyPr vert="horz" lIns="91440" tIns="45720" rIns="91440" bIns="45720" rtlCol="0" anchor="t">
            <a:normAutofit/>
          </a:bodyPr>
          <a:lstStyle/>
          <a:p>
            <a:r>
              <a:rPr lang="en-CA" dirty="0" err="1">
                <a:cs typeface="Arial"/>
              </a:rPr>
              <a:t>ThemeMapper</a:t>
            </a:r>
            <a:r>
              <a:rPr lang="en-CA" dirty="0">
                <a:cs typeface="Arial"/>
              </a:rPr>
              <a:t> AI </a:t>
            </a:r>
          </a:p>
        </p:txBody>
      </p:sp>
      <p:sp>
        <p:nvSpPr>
          <p:cNvPr id="9" name="Content Placeholder 8">
            <a:extLst>
              <a:ext uri="{FF2B5EF4-FFF2-40B4-BE49-F238E27FC236}">
                <a16:creationId xmlns:a16="http://schemas.microsoft.com/office/drawing/2014/main" id="{CFFB6C6C-0DD3-D34D-9805-C46092F73BD2}"/>
              </a:ext>
            </a:extLst>
          </p:cNvPr>
          <p:cNvSpPr>
            <a:spLocks noGrp="1"/>
          </p:cNvSpPr>
          <p:nvPr>
            <p:ph idx="21"/>
          </p:nvPr>
        </p:nvSpPr>
        <p:spPr/>
        <p:txBody>
          <a:bodyPr vert="horz" lIns="91440" tIns="45720" rIns="91440" bIns="45720" rtlCol="0" anchor="t">
            <a:normAutofit/>
          </a:bodyPr>
          <a:lstStyle/>
          <a:p>
            <a:pPr marL="172720" indent="-172720"/>
            <a:r>
              <a:rPr lang="en-CA" dirty="0">
                <a:cs typeface="Arial"/>
              </a:rPr>
              <a:t>Developed an Artificial Intelligence tool that matches all our fundraising opportunities, events, interaction comments, research projects and more to the University of Toronto Defy Gravity's Seven Campaign Themes </a:t>
            </a:r>
            <a:endParaRPr lang="en-US" dirty="0">
              <a:cs typeface="Arial"/>
            </a:endParaRPr>
          </a:p>
          <a:p>
            <a:pPr marL="172720" indent="-172720"/>
            <a:r>
              <a:rPr lang="en-CA" dirty="0">
                <a:cs typeface="Arial"/>
              </a:rPr>
              <a:t>Highlights each prospect's current interests based on their past engagement history</a:t>
            </a:r>
            <a:endParaRPr lang="en-US" dirty="0"/>
          </a:p>
          <a:p>
            <a:pPr marL="172720" indent="-172720"/>
            <a:r>
              <a:rPr lang="en-CA" dirty="0">
                <a:cs typeface="Arial"/>
              </a:rPr>
              <a:t>Suggests relevant fundraising opportunities and upcoming events tailored to those interests </a:t>
            </a:r>
          </a:p>
        </p:txBody>
      </p:sp>
      <p:sp>
        <p:nvSpPr>
          <p:cNvPr id="5" name="Title 4">
            <a:extLst>
              <a:ext uri="{FF2B5EF4-FFF2-40B4-BE49-F238E27FC236}">
                <a16:creationId xmlns:a16="http://schemas.microsoft.com/office/drawing/2014/main" id="{4EA24481-0D48-254C-A661-6636F66FE558}"/>
              </a:ext>
            </a:extLst>
          </p:cNvPr>
          <p:cNvSpPr>
            <a:spLocks noGrp="1"/>
          </p:cNvSpPr>
          <p:nvPr>
            <p:ph type="title"/>
          </p:nvPr>
        </p:nvSpPr>
        <p:spPr/>
        <p:txBody>
          <a:bodyPr/>
          <a:lstStyle/>
          <a:p>
            <a:r>
              <a:rPr lang="en-CA" dirty="0"/>
              <a:t>Divisional Portfolio Review: </a:t>
            </a:r>
            <a:br>
              <a:rPr lang="en-CA" dirty="0"/>
            </a:br>
            <a:r>
              <a:rPr lang="en-CA" dirty="0">
                <a:cs typeface="Arial"/>
              </a:rPr>
              <a:t>Next Steps</a:t>
            </a:r>
            <a:endParaRPr lang="en-CA" dirty="0"/>
          </a:p>
        </p:txBody>
      </p:sp>
      <p:pic>
        <p:nvPicPr>
          <p:cNvPr id="6" name="Picture 5" descr="A blue triangle in a web&#10;&#10;Description automatically generated">
            <a:extLst>
              <a:ext uri="{FF2B5EF4-FFF2-40B4-BE49-F238E27FC236}">
                <a16:creationId xmlns:a16="http://schemas.microsoft.com/office/drawing/2014/main" id="{F93640C4-7CCF-A226-1D86-C67ABBF501E6}"/>
              </a:ext>
            </a:extLst>
          </p:cNvPr>
          <p:cNvPicPr>
            <a:picLocks noChangeAspect="1"/>
          </p:cNvPicPr>
          <p:nvPr/>
        </p:nvPicPr>
        <p:blipFill>
          <a:blip r:embed="rId3"/>
          <a:stretch>
            <a:fillRect/>
          </a:stretch>
        </p:blipFill>
        <p:spPr>
          <a:xfrm>
            <a:off x="4438641" y="4052207"/>
            <a:ext cx="3301111" cy="2577193"/>
          </a:xfrm>
          <a:prstGeom prst="rect">
            <a:avLst/>
          </a:prstGeom>
        </p:spPr>
      </p:pic>
    </p:spTree>
    <p:extLst>
      <p:ext uri="{BB962C8B-B14F-4D97-AF65-F5344CB8AC3E}">
        <p14:creationId xmlns:p14="http://schemas.microsoft.com/office/powerpoint/2010/main" val="97182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C47BB-08D7-CC70-9DAD-F6AD5F1DC08D}"/>
              </a:ext>
            </a:extLst>
          </p:cNvPr>
          <p:cNvSpPr>
            <a:spLocks noGrp="1"/>
          </p:cNvSpPr>
          <p:nvPr>
            <p:ph type="sldNum" sz="quarter" idx="12"/>
          </p:nvPr>
        </p:nvSpPr>
        <p:spPr/>
        <p:txBody>
          <a:bodyPr/>
          <a:lstStyle/>
          <a:p>
            <a:fld id="{1BD90C89-BB05-D647-8C9B-C2376028CB3D}" type="slidenum">
              <a:rPr lang="en-CA" smtClean="0"/>
              <a:pPr/>
              <a:t>11</a:t>
            </a:fld>
            <a:endParaRPr lang="en-CA"/>
          </a:p>
        </p:txBody>
      </p:sp>
      <p:sp>
        <p:nvSpPr>
          <p:cNvPr id="3" name="Title 2">
            <a:extLst>
              <a:ext uri="{FF2B5EF4-FFF2-40B4-BE49-F238E27FC236}">
                <a16:creationId xmlns:a16="http://schemas.microsoft.com/office/drawing/2014/main" id="{C105912B-ECF7-746A-3A9A-EF0AFDFB02B1}"/>
              </a:ext>
            </a:extLst>
          </p:cNvPr>
          <p:cNvSpPr>
            <a:spLocks noGrp="1"/>
          </p:cNvSpPr>
          <p:nvPr>
            <p:ph type="ctrTitle"/>
          </p:nvPr>
        </p:nvSpPr>
        <p:spPr>
          <a:xfrm>
            <a:off x="695325" y="1712161"/>
            <a:ext cx="6358605" cy="2846178"/>
          </a:xfrm>
        </p:spPr>
        <p:txBody>
          <a:bodyPr/>
          <a:lstStyle/>
          <a:p>
            <a:r>
              <a:rPr lang="en-CA" sz="2600" dirty="0">
                <a:cs typeface="Arial"/>
              </a:rPr>
              <a:t>Questions? </a:t>
            </a:r>
          </a:p>
        </p:txBody>
      </p:sp>
    </p:spTree>
    <p:extLst>
      <p:ext uri="{BB962C8B-B14F-4D97-AF65-F5344CB8AC3E}">
        <p14:creationId xmlns:p14="http://schemas.microsoft.com/office/powerpoint/2010/main" val="41210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6B0604-7FF2-5442-B348-7F3B9E1719B3}"/>
              </a:ext>
            </a:extLst>
          </p:cNvPr>
          <p:cNvSpPr>
            <a:spLocks noGrp="1"/>
          </p:cNvSpPr>
          <p:nvPr>
            <p:ph type="title"/>
          </p:nvPr>
        </p:nvSpPr>
        <p:spPr>
          <a:xfrm>
            <a:off x="381001" y="722062"/>
            <a:ext cx="8570912" cy="989849"/>
          </a:xfrm>
        </p:spPr>
        <p:txBody>
          <a:bodyPr/>
          <a:lstStyle/>
          <a:p>
            <a:r>
              <a:rPr lang="en-CA" dirty="0"/>
              <a:t>University of Toronto </a:t>
            </a:r>
            <a:endParaRPr lang="en-US" dirty="0"/>
          </a:p>
        </p:txBody>
      </p:sp>
      <p:sp>
        <p:nvSpPr>
          <p:cNvPr id="30" name="Content Placeholder 29">
            <a:extLst>
              <a:ext uri="{FF2B5EF4-FFF2-40B4-BE49-F238E27FC236}">
                <a16:creationId xmlns:a16="http://schemas.microsoft.com/office/drawing/2014/main" id="{595F8D82-DB48-1F41-B4C5-C0042B1CB315}"/>
              </a:ext>
            </a:extLst>
          </p:cNvPr>
          <p:cNvSpPr>
            <a:spLocks noGrp="1"/>
          </p:cNvSpPr>
          <p:nvPr>
            <p:ph idx="1"/>
          </p:nvPr>
        </p:nvSpPr>
        <p:spPr>
          <a:xfrm>
            <a:off x="380999" y="1351631"/>
            <a:ext cx="7056330" cy="4617190"/>
          </a:xfrm>
          <a:ln>
            <a:noFill/>
          </a:ln>
        </p:spPr>
        <p:txBody>
          <a:bodyPr vert="horz" lIns="91440" tIns="45720" rIns="91440" bIns="45720" rtlCol="0" anchor="t">
            <a:normAutofit/>
          </a:bodyPr>
          <a:lstStyle/>
          <a:p>
            <a:pPr marL="0" indent="0">
              <a:buNone/>
            </a:pPr>
            <a:r>
              <a:rPr lang="en-CA" b="1" dirty="0">
                <a:solidFill>
                  <a:schemeClr val="accent2"/>
                </a:solidFill>
                <a:cs typeface="Arial"/>
              </a:rPr>
              <a:t>Advancement at the University of Toronto </a:t>
            </a:r>
            <a:endParaRPr lang="en-CA" b="1" dirty="0">
              <a:solidFill>
                <a:schemeClr val="accent2"/>
              </a:solidFill>
            </a:endParaRPr>
          </a:p>
          <a:p>
            <a:pPr marL="285750" indent="-285750">
              <a:lnSpc>
                <a:spcPct val="100000"/>
              </a:lnSpc>
              <a:spcBef>
                <a:spcPts val="500"/>
              </a:spcBef>
            </a:pPr>
            <a:r>
              <a:rPr lang="en-CA" dirty="0">
                <a:ea typeface="+mn-lt"/>
                <a:cs typeface="+mn-lt"/>
              </a:rPr>
              <a:t>Advancement Activities at the University of Toronto can be best described as operating under a coordinated decentralized model, </a:t>
            </a:r>
            <a:endParaRPr lang="en-CA">
              <a:ea typeface="+mn-lt"/>
              <a:cs typeface="+mn-lt"/>
            </a:endParaRPr>
          </a:p>
          <a:p>
            <a:pPr marL="285750" indent="-285750">
              <a:lnSpc>
                <a:spcPct val="100000"/>
              </a:lnSpc>
              <a:spcBef>
                <a:spcPts val="500"/>
              </a:spcBef>
            </a:pPr>
            <a:r>
              <a:rPr lang="en-US" dirty="0">
                <a:ea typeface="+mn-lt"/>
                <a:cs typeface="+mn-lt"/>
              </a:rPr>
              <a:t>Divisions and faculties managing their own business plans and strategies. </a:t>
            </a:r>
            <a:endParaRPr lang="en-CA" dirty="0">
              <a:cs typeface="Arial"/>
            </a:endParaRPr>
          </a:p>
          <a:p>
            <a:pPr marL="0" indent="0">
              <a:lnSpc>
                <a:spcPct val="100000"/>
              </a:lnSpc>
              <a:spcBef>
                <a:spcPts val="0"/>
              </a:spcBef>
              <a:buNone/>
            </a:pPr>
            <a:endParaRPr lang="en-CA" b="1" dirty="0">
              <a:solidFill>
                <a:srgbClr val="00A189"/>
              </a:solidFill>
            </a:endParaRPr>
          </a:p>
          <a:p>
            <a:pPr marL="0" indent="0">
              <a:lnSpc>
                <a:spcPct val="100000"/>
              </a:lnSpc>
              <a:spcBef>
                <a:spcPts val="0"/>
              </a:spcBef>
              <a:buNone/>
            </a:pPr>
            <a:r>
              <a:rPr lang="en-CA" b="1" dirty="0">
                <a:solidFill>
                  <a:srgbClr val="00A189"/>
                </a:solidFill>
              </a:rPr>
              <a:t>Prospect Management (PM) Team </a:t>
            </a:r>
            <a:endParaRPr lang="en-CA" b="1" dirty="0">
              <a:solidFill>
                <a:srgbClr val="000000"/>
              </a:solidFill>
              <a:ea typeface="+mn-lt"/>
              <a:cs typeface="+mn-lt"/>
            </a:endParaRPr>
          </a:p>
          <a:p>
            <a:pPr marL="285750" indent="-285750">
              <a:lnSpc>
                <a:spcPct val="100000"/>
              </a:lnSpc>
              <a:spcBef>
                <a:spcPts val="500"/>
              </a:spcBef>
            </a:pPr>
            <a:r>
              <a:rPr lang="en-CA" dirty="0">
                <a:solidFill>
                  <a:srgbClr val="000000"/>
                </a:solidFill>
                <a:ea typeface="+mn-lt"/>
                <a:cs typeface="+mn-lt"/>
              </a:rPr>
              <a:t>Prospect Management at the University of Toronto is a university-wide approach to managing and tracking major, principal, and gift planning prospects. </a:t>
            </a:r>
            <a:endParaRPr lang="en-CA" b="1" dirty="0">
              <a:solidFill>
                <a:srgbClr val="000000"/>
              </a:solidFill>
              <a:ea typeface="+mn-lt"/>
              <a:cs typeface="+mn-lt"/>
            </a:endParaRPr>
          </a:p>
          <a:p>
            <a:pPr marL="285750" indent="-285750">
              <a:lnSpc>
                <a:spcPct val="100000"/>
              </a:lnSpc>
              <a:spcBef>
                <a:spcPts val="500"/>
              </a:spcBef>
            </a:pPr>
            <a:r>
              <a:rPr lang="en-CA" dirty="0">
                <a:solidFill>
                  <a:srgbClr val="000000"/>
                </a:solidFill>
                <a:cs typeface="Arial"/>
              </a:rPr>
              <a:t>4 FTE, liaison model supporting approx. 90 major gift fundraisers </a:t>
            </a:r>
          </a:p>
          <a:p>
            <a:pPr marL="285750" indent="0">
              <a:lnSpc>
                <a:spcPct val="100000"/>
              </a:lnSpc>
              <a:spcBef>
                <a:spcPts val="500"/>
              </a:spcBef>
            </a:pPr>
            <a:endParaRPr lang="en-CA" dirty="0">
              <a:solidFill>
                <a:srgbClr val="000000"/>
              </a:solidFill>
              <a:cs typeface="Arial"/>
            </a:endParaRPr>
          </a:p>
          <a:p>
            <a:pPr marL="0" indent="0">
              <a:lnSpc>
                <a:spcPct val="100000"/>
              </a:lnSpc>
              <a:spcBef>
                <a:spcPts val="500"/>
              </a:spcBef>
              <a:buNone/>
            </a:pPr>
            <a:r>
              <a:rPr lang="en-CA" b="1" dirty="0">
                <a:solidFill>
                  <a:schemeClr val="accent1"/>
                </a:solidFill>
              </a:rPr>
              <a:t>Business Intelligence &amp; Analytics (BIA) Team </a:t>
            </a:r>
            <a:endParaRPr lang="en-CA" b="1" dirty="0">
              <a:solidFill>
                <a:schemeClr val="accent1"/>
              </a:solidFill>
              <a:cs typeface="Arial"/>
            </a:endParaRPr>
          </a:p>
          <a:p>
            <a:pPr marL="285750" indent="-285750">
              <a:lnSpc>
                <a:spcPct val="100000"/>
              </a:lnSpc>
              <a:spcBef>
                <a:spcPts val="500"/>
              </a:spcBef>
            </a:pPr>
            <a:r>
              <a:rPr lang="en-CA" dirty="0"/>
              <a:t>The BIA Team focuses on leveraging data to support fundraising, alumni engagement and strategic decision making across the University of Toronto</a:t>
            </a:r>
            <a:endParaRPr lang="en-CA" dirty="0">
              <a:cs typeface="Arial"/>
            </a:endParaRPr>
          </a:p>
          <a:p>
            <a:pPr marL="285750" indent="-285750">
              <a:lnSpc>
                <a:spcPct val="100000"/>
              </a:lnSpc>
              <a:spcBef>
                <a:spcPts val="500"/>
              </a:spcBef>
            </a:pPr>
            <a:r>
              <a:rPr lang="en-CA" dirty="0">
                <a:cs typeface="Arial"/>
              </a:rPr>
              <a:t>Build dashboards, reports and machine learning models to track and enhance the effectiveness of Advancement activities </a:t>
            </a:r>
          </a:p>
          <a:p>
            <a:pPr marL="285750" indent="-285750">
              <a:lnSpc>
                <a:spcPct val="100000"/>
              </a:lnSpc>
              <a:spcBef>
                <a:spcPts val="500"/>
              </a:spcBef>
            </a:pPr>
            <a:r>
              <a:rPr lang="en-CA" dirty="0">
                <a:cs typeface="Arial"/>
              </a:rPr>
              <a:t>1 Director and 1 Business Intelligence Analyst </a:t>
            </a:r>
          </a:p>
        </p:txBody>
      </p:sp>
      <p:sp>
        <p:nvSpPr>
          <p:cNvPr id="3" name="Slide Number Placeholder 2">
            <a:extLst>
              <a:ext uri="{FF2B5EF4-FFF2-40B4-BE49-F238E27FC236}">
                <a16:creationId xmlns:a16="http://schemas.microsoft.com/office/drawing/2014/main" id="{17E68CE4-16CF-5840-9350-B20B8D34294B}"/>
              </a:ext>
            </a:extLst>
          </p:cNvPr>
          <p:cNvSpPr>
            <a:spLocks noGrp="1"/>
          </p:cNvSpPr>
          <p:nvPr>
            <p:ph type="sldNum" sz="quarter" idx="12"/>
          </p:nvPr>
        </p:nvSpPr>
        <p:spPr/>
        <p:txBody>
          <a:bodyPr/>
          <a:lstStyle/>
          <a:p>
            <a:fld id="{E4ECB127-6B1D-4440-BB59-CB7FB51359B3}" type="slidenum">
              <a:rPr lang="en-CA" smtClean="0"/>
              <a:pPr/>
              <a:t>2</a:t>
            </a:fld>
            <a:endParaRPr lang="en-CA"/>
          </a:p>
        </p:txBody>
      </p:sp>
      <p:grpSp>
        <p:nvGrpSpPr>
          <p:cNvPr id="24" name="Group 23">
            <a:extLst>
              <a:ext uri="{FF2B5EF4-FFF2-40B4-BE49-F238E27FC236}">
                <a16:creationId xmlns:a16="http://schemas.microsoft.com/office/drawing/2014/main" id="{EA39C177-4E49-C14A-9BE4-01EFA0F4AF9F}"/>
              </a:ext>
            </a:extLst>
          </p:cNvPr>
          <p:cNvGrpSpPr/>
          <p:nvPr/>
        </p:nvGrpSpPr>
        <p:grpSpPr>
          <a:xfrm>
            <a:off x="7447016" y="1046492"/>
            <a:ext cx="3873028" cy="4411484"/>
            <a:chOff x="7312950" y="1046492"/>
            <a:chExt cx="3873028" cy="4411484"/>
          </a:xfrm>
        </p:grpSpPr>
        <p:sp>
          <p:nvSpPr>
            <p:cNvPr id="9" name="Oval 8">
              <a:extLst>
                <a:ext uri="{FF2B5EF4-FFF2-40B4-BE49-F238E27FC236}">
                  <a16:creationId xmlns:a16="http://schemas.microsoft.com/office/drawing/2014/main" id="{9B29F597-D1D8-BF4C-B674-61DD3581C4C4}"/>
                </a:ext>
              </a:extLst>
            </p:cNvPr>
            <p:cNvSpPr/>
            <p:nvPr/>
          </p:nvSpPr>
          <p:spPr>
            <a:xfrm>
              <a:off x="7312950" y="1046492"/>
              <a:ext cx="2271974" cy="2271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lstStyle/>
            <a:p>
              <a:pPr lvl="0" algn="ctr"/>
              <a:r>
                <a:rPr lang="en-CA" sz="3600" b="1" dirty="0">
                  <a:solidFill>
                    <a:srgbClr val="FFFFFF"/>
                  </a:solidFill>
                  <a:cs typeface="Arial"/>
                </a:rPr>
                <a:t>$4B</a:t>
              </a:r>
              <a:endParaRPr lang="en-CA" sz="3600" b="1" dirty="0">
                <a:solidFill>
                  <a:srgbClr val="FFFFFF"/>
                </a:solidFill>
                <a:cs typeface="Arial" panose="020B0604020202020204" pitchFamily="34" charset="0"/>
              </a:endParaRPr>
            </a:p>
            <a:p>
              <a:pPr algn="ctr"/>
              <a:r>
                <a:rPr lang="en-CA" sz="1200" dirty="0">
                  <a:solidFill>
                    <a:srgbClr val="FFFFFF"/>
                  </a:solidFill>
                  <a:cs typeface="Arial"/>
                </a:rPr>
                <a:t>Defy Gravity Campaign Goal </a:t>
              </a:r>
            </a:p>
          </p:txBody>
        </p:sp>
        <p:sp>
          <p:nvSpPr>
            <p:cNvPr id="11" name="Oval 10">
              <a:extLst>
                <a:ext uri="{FF2B5EF4-FFF2-40B4-BE49-F238E27FC236}">
                  <a16:creationId xmlns:a16="http://schemas.microsoft.com/office/drawing/2014/main" id="{C569A444-4683-C64E-9391-93FB64D5255D}"/>
                </a:ext>
              </a:extLst>
            </p:cNvPr>
            <p:cNvSpPr/>
            <p:nvPr/>
          </p:nvSpPr>
          <p:spPr>
            <a:xfrm>
              <a:off x="9679837" y="2761554"/>
              <a:ext cx="1506141" cy="1506141"/>
            </a:xfrm>
            <a:prstGeom prst="ellipse">
              <a:avLst/>
            </a:prstGeom>
            <a:solidFill>
              <a:srgbClr val="00A18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lstStyle/>
            <a:p>
              <a:pPr lvl="0" algn="ctr"/>
              <a:r>
                <a:rPr lang="en-CA" sz="3200" b="1" dirty="0">
                  <a:solidFill>
                    <a:srgbClr val="FFFFFF"/>
                  </a:solidFill>
                  <a:cs typeface="Arial" panose="020B0604020202020204" pitchFamily="34" charset="0"/>
                </a:rPr>
                <a:t>90</a:t>
              </a:r>
            </a:p>
            <a:p>
              <a:pPr algn="ctr"/>
              <a:r>
                <a:rPr lang="en-CA" sz="1200" dirty="0">
                  <a:solidFill>
                    <a:srgbClr val="FFFFFF"/>
                  </a:solidFill>
                  <a:cs typeface="Arial"/>
                </a:rPr>
                <a:t>Major Gift Fundraisers </a:t>
              </a:r>
            </a:p>
          </p:txBody>
        </p:sp>
        <p:sp>
          <p:nvSpPr>
            <p:cNvPr id="12" name="Oval 11">
              <a:extLst>
                <a:ext uri="{FF2B5EF4-FFF2-40B4-BE49-F238E27FC236}">
                  <a16:creationId xmlns:a16="http://schemas.microsoft.com/office/drawing/2014/main" id="{07D70F04-CF2C-E949-83F1-EE1A650DA609}"/>
                </a:ext>
              </a:extLst>
            </p:cNvPr>
            <p:cNvSpPr/>
            <p:nvPr/>
          </p:nvSpPr>
          <p:spPr>
            <a:xfrm>
              <a:off x="7495210" y="3951835"/>
              <a:ext cx="1506141" cy="1506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nchorCtr="0"/>
            <a:lstStyle/>
            <a:p>
              <a:pPr lvl="0" algn="ctr"/>
              <a:r>
                <a:rPr lang="en-CA" sz="3200" b="1" dirty="0">
                  <a:solidFill>
                    <a:srgbClr val="FFFFFF"/>
                  </a:solidFill>
                  <a:cs typeface="Arial"/>
                </a:rPr>
                <a:t>6</a:t>
              </a:r>
              <a:endParaRPr lang="en-CA" sz="3200" b="1" dirty="0">
                <a:solidFill>
                  <a:srgbClr val="FFFFFF"/>
                </a:solidFill>
                <a:cs typeface="Arial" panose="020B0604020202020204" pitchFamily="34" charset="0"/>
              </a:endParaRPr>
            </a:p>
            <a:p>
              <a:pPr algn="ctr"/>
              <a:r>
                <a:rPr lang="en-CA" sz="1200" dirty="0">
                  <a:solidFill>
                    <a:srgbClr val="FFFFFF"/>
                  </a:solidFill>
                  <a:cs typeface="Arial"/>
                </a:rPr>
                <a:t>BI and PM Team Staff </a:t>
              </a:r>
            </a:p>
          </p:txBody>
        </p:sp>
      </p:grpSp>
    </p:spTree>
    <p:extLst>
      <p:ext uri="{BB962C8B-B14F-4D97-AF65-F5344CB8AC3E}">
        <p14:creationId xmlns:p14="http://schemas.microsoft.com/office/powerpoint/2010/main" val="193032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B04C3-B59E-BA4B-8D32-0A76BD5AD8D4}"/>
              </a:ext>
            </a:extLst>
          </p:cNvPr>
          <p:cNvSpPr>
            <a:spLocks noGrp="1"/>
          </p:cNvSpPr>
          <p:nvPr>
            <p:ph type="sldNum" sz="quarter" idx="12"/>
          </p:nvPr>
        </p:nvSpPr>
        <p:spPr/>
        <p:txBody>
          <a:bodyPr/>
          <a:lstStyle/>
          <a:p>
            <a:fld id="{1BD90C89-BB05-D647-8C9B-C2376028CB3D}" type="slidenum">
              <a:rPr lang="en-CA" smtClean="0"/>
              <a:pPr/>
              <a:t>3</a:t>
            </a:fld>
            <a:endParaRPr lang="en-CA"/>
          </a:p>
        </p:txBody>
      </p:sp>
      <p:sp>
        <p:nvSpPr>
          <p:cNvPr id="2" name="Title 1">
            <a:extLst>
              <a:ext uri="{FF2B5EF4-FFF2-40B4-BE49-F238E27FC236}">
                <a16:creationId xmlns:a16="http://schemas.microsoft.com/office/drawing/2014/main" id="{CD5C613E-07A0-544B-BA3F-F06FFA4BF402}"/>
              </a:ext>
            </a:extLst>
          </p:cNvPr>
          <p:cNvSpPr>
            <a:spLocks noGrp="1"/>
          </p:cNvSpPr>
          <p:nvPr>
            <p:ph type="ctrTitle"/>
          </p:nvPr>
        </p:nvSpPr>
        <p:spPr/>
        <p:txBody>
          <a:bodyPr/>
          <a:lstStyle/>
          <a:p>
            <a:r>
              <a:rPr lang="en-CA" dirty="0">
                <a:cs typeface="Arial"/>
              </a:rPr>
              <a:t>Where We Started </a:t>
            </a:r>
          </a:p>
        </p:txBody>
      </p:sp>
    </p:spTree>
    <p:extLst>
      <p:ext uri="{BB962C8B-B14F-4D97-AF65-F5344CB8AC3E}">
        <p14:creationId xmlns:p14="http://schemas.microsoft.com/office/powerpoint/2010/main" val="364364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33E00-E8B0-6E4C-803D-07CD0CCAAC23}"/>
              </a:ext>
            </a:extLst>
          </p:cNvPr>
          <p:cNvSpPr>
            <a:spLocks noGrp="1"/>
          </p:cNvSpPr>
          <p:nvPr>
            <p:ph type="body" idx="1"/>
          </p:nvPr>
        </p:nvSpPr>
        <p:spPr>
          <a:xfrm>
            <a:off x="381002" y="1431842"/>
            <a:ext cx="5002212" cy="389819"/>
          </a:xfrm>
        </p:spPr>
        <p:txBody>
          <a:bodyPr>
            <a:normAutofit/>
          </a:bodyPr>
          <a:lstStyle/>
          <a:p>
            <a:r>
              <a:rPr lang="en-CA" sz="1600" dirty="0">
                <a:cs typeface="Arial"/>
              </a:rPr>
              <a:t>Pivot Tables: Pros and Cons </a:t>
            </a:r>
          </a:p>
        </p:txBody>
      </p:sp>
      <p:sp>
        <p:nvSpPr>
          <p:cNvPr id="7" name="Content Placeholder 6">
            <a:extLst>
              <a:ext uri="{FF2B5EF4-FFF2-40B4-BE49-F238E27FC236}">
                <a16:creationId xmlns:a16="http://schemas.microsoft.com/office/drawing/2014/main" id="{454AEDB5-CE50-D74F-91F4-467DAEDDFA4E}"/>
              </a:ext>
            </a:extLst>
          </p:cNvPr>
          <p:cNvSpPr>
            <a:spLocks noGrp="1"/>
          </p:cNvSpPr>
          <p:nvPr>
            <p:ph sz="half" idx="2"/>
          </p:nvPr>
        </p:nvSpPr>
        <p:spPr>
          <a:xfrm>
            <a:off x="381001" y="1990196"/>
            <a:ext cx="5002212" cy="3284148"/>
          </a:xfrm>
        </p:spPr>
        <p:txBody>
          <a:bodyPr vert="horz" lIns="91440" tIns="45720" rIns="91440" bIns="45720" rtlCol="0" anchor="t">
            <a:noAutofit/>
          </a:bodyPr>
          <a:lstStyle/>
          <a:p>
            <a:pPr marL="172720" indent="-172720"/>
            <a:r>
              <a:rPr lang="en-CA" sz="1550" b="1" dirty="0">
                <a:cs typeface="Arial" panose="020B0604020202020204"/>
              </a:rPr>
              <a:t>Visualization Kickoff:</a:t>
            </a:r>
            <a:r>
              <a:rPr lang="en-CA" sz="1550" dirty="0">
                <a:cs typeface="Arial" panose="020B0604020202020204"/>
              </a:rPr>
              <a:t> Represents the first step in the Prospect Management team's visualization journey </a:t>
            </a:r>
            <a:endParaRPr lang="en-CA">
              <a:cs typeface="Arial" panose="020B0604020202020204"/>
            </a:endParaRPr>
          </a:p>
          <a:p>
            <a:pPr marL="172720" indent="-172720"/>
            <a:r>
              <a:rPr lang="en-CA" sz="1550" b="1" dirty="0">
                <a:ea typeface="+mn-lt"/>
                <a:cs typeface="+mn-lt"/>
              </a:rPr>
              <a:t>Flexibility: </a:t>
            </a:r>
            <a:r>
              <a:rPr lang="en-CA" sz="1550" dirty="0">
                <a:ea typeface="+mn-lt"/>
                <a:cs typeface="+mn-lt"/>
              </a:rPr>
              <a:t>Creating pivot tables allowed for flexibility and customization with tracking key metrics </a:t>
            </a:r>
          </a:p>
          <a:p>
            <a:pPr marL="172720" indent="-172720"/>
            <a:r>
              <a:rPr lang="en-CA" sz="1550" b="1" dirty="0">
                <a:ea typeface="+mn-lt"/>
                <a:cs typeface="+mn-lt"/>
              </a:rPr>
              <a:t>Preparation Time</a:t>
            </a:r>
            <a:r>
              <a:rPr lang="en-CA" sz="1550" dirty="0">
                <a:ea typeface="+mn-lt"/>
                <a:cs typeface="+mn-lt"/>
              </a:rPr>
              <a:t>: Setting up pivot tables requires careful organization of data, selecting fields, and defining calculations, which can be time-consuming.</a:t>
            </a:r>
            <a:endParaRPr lang="en-CA" sz="1550" dirty="0">
              <a:cs typeface="Arial"/>
            </a:endParaRPr>
          </a:p>
          <a:p>
            <a:pPr marL="172720" indent="-172720"/>
            <a:r>
              <a:rPr lang="en-CA" sz="1550" b="1" dirty="0">
                <a:cs typeface="Arial"/>
              </a:rPr>
              <a:t>Data Integrity:</a:t>
            </a:r>
            <a:r>
              <a:rPr lang="en-CA" sz="1550" dirty="0">
                <a:cs typeface="Arial"/>
              </a:rPr>
              <a:t> Manual data manipulation makes it difficult to achieve consistent result. </a:t>
            </a:r>
          </a:p>
          <a:p>
            <a:pPr marL="172720" indent="-172720"/>
            <a:endParaRPr lang="en-CA" dirty="0"/>
          </a:p>
          <a:p>
            <a:pPr marL="172720" indent="-172720"/>
            <a:endParaRPr lang="en-CA" dirty="0">
              <a:cs typeface="Arial" panose="020B0604020202020204"/>
            </a:endParaRPr>
          </a:p>
          <a:p>
            <a:pPr marL="172720" indent="-172720"/>
            <a:endParaRPr lang="en-CA">
              <a:cs typeface="Arial" panose="020B0604020202020204"/>
            </a:endParaRPr>
          </a:p>
          <a:p>
            <a:pPr marL="0" indent="0">
              <a:buNone/>
            </a:pPr>
            <a:endParaRPr lang="en-CA"/>
          </a:p>
        </p:txBody>
      </p:sp>
      <p:sp>
        <p:nvSpPr>
          <p:cNvPr id="4" name="Text Placeholder 3">
            <a:extLst>
              <a:ext uri="{FF2B5EF4-FFF2-40B4-BE49-F238E27FC236}">
                <a16:creationId xmlns:a16="http://schemas.microsoft.com/office/drawing/2014/main" id="{C5D9381F-BCB6-4E42-9648-FFC67A2C7244}"/>
              </a:ext>
            </a:extLst>
          </p:cNvPr>
          <p:cNvSpPr>
            <a:spLocks noGrp="1"/>
          </p:cNvSpPr>
          <p:nvPr>
            <p:ph type="body" sz="quarter" idx="3"/>
          </p:nvPr>
        </p:nvSpPr>
        <p:spPr>
          <a:xfrm>
            <a:off x="6096000" y="1428880"/>
            <a:ext cx="5003800" cy="389819"/>
          </a:xfrm>
        </p:spPr>
        <p:txBody>
          <a:bodyPr>
            <a:normAutofit/>
          </a:bodyPr>
          <a:lstStyle/>
          <a:p>
            <a:r>
              <a:rPr lang="en-CA" sz="1600" dirty="0"/>
              <a:t>Tableau Report: Pros and Cons </a:t>
            </a:r>
            <a:endParaRPr lang="en-CA" sz="1600">
              <a:cs typeface="Arial"/>
            </a:endParaRPr>
          </a:p>
        </p:txBody>
      </p:sp>
      <p:sp>
        <p:nvSpPr>
          <p:cNvPr id="5" name="Content Placeholder 4">
            <a:extLst>
              <a:ext uri="{FF2B5EF4-FFF2-40B4-BE49-F238E27FC236}">
                <a16:creationId xmlns:a16="http://schemas.microsoft.com/office/drawing/2014/main" id="{9E72201E-5BC8-E147-8A02-BBCE7E92A148}"/>
              </a:ext>
            </a:extLst>
          </p:cNvPr>
          <p:cNvSpPr>
            <a:spLocks noGrp="1"/>
          </p:cNvSpPr>
          <p:nvPr>
            <p:ph sz="quarter" idx="4"/>
          </p:nvPr>
        </p:nvSpPr>
        <p:spPr>
          <a:xfrm>
            <a:off x="6096000" y="1990196"/>
            <a:ext cx="5003800" cy="3778779"/>
          </a:xfrm>
        </p:spPr>
        <p:txBody>
          <a:bodyPr vert="horz" lIns="91440" tIns="45720" rIns="91440" bIns="45720" rtlCol="0" anchor="t">
            <a:normAutofit/>
          </a:bodyPr>
          <a:lstStyle/>
          <a:p>
            <a:pPr marL="172720" indent="-172720"/>
            <a:r>
              <a:rPr lang="en-CA" sz="1550" b="1" dirty="0">
                <a:ea typeface="+mn-lt"/>
                <a:cs typeface="+mn-lt"/>
              </a:rPr>
              <a:t>Advanced Analytics</a:t>
            </a:r>
            <a:r>
              <a:rPr lang="en-CA" sz="1550" dirty="0">
                <a:ea typeface="+mn-lt"/>
                <a:cs typeface="+mn-lt"/>
              </a:rPr>
              <a:t>: Offers robust analytical capabilities, including trend analysis and forecasting.</a:t>
            </a:r>
            <a:r>
              <a:rPr lang="en-CA" sz="1550" dirty="0"/>
              <a:t> </a:t>
            </a:r>
            <a:endParaRPr lang="en-CA" sz="1550" dirty="0">
              <a:cs typeface="Arial"/>
            </a:endParaRPr>
          </a:p>
          <a:p>
            <a:pPr marL="172720" indent="-172720"/>
            <a:r>
              <a:rPr lang="en-CA" sz="1550" b="1" dirty="0">
                <a:ea typeface="+mn-lt"/>
                <a:cs typeface="+mn-lt"/>
              </a:rPr>
              <a:t>Interactive Dashboards</a:t>
            </a:r>
            <a:r>
              <a:rPr lang="en-CA" sz="1550" dirty="0">
                <a:ea typeface="+mn-lt"/>
                <a:cs typeface="+mn-lt"/>
              </a:rPr>
              <a:t>: Users can create dynamic dashboards that allow for real-time data exploration and interaction.</a:t>
            </a:r>
            <a:endParaRPr lang="en-CA" sz="1550" dirty="0">
              <a:cs typeface="Arial"/>
            </a:endParaRPr>
          </a:p>
          <a:p>
            <a:pPr marL="172720" indent="-172720"/>
            <a:r>
              <a:rPr lang="en-CA" sz="1550" b="1" dirty="0">
                <a:ea typeface="+mn-lt"/>
                <a:cs typeface="+mn-lt"/>
              </a:rPr>
              <a:t>Customizable Visualizations</a:t>
            </a:r>
            <a:r>
              <a:rPr lang="en-CA" sz="1550" dirty="0">
                <a:ea typeface="+mn-lt"/>
                <a:cs typeface="+mn-lt"/>
              </a:rPr>
              <a:t>: Wide range of chart types and customizable options to suit different data storytelling needs.</a:t>
            </a:r>
            <a:endParaRPr lang="en-CA" sz="1550" dirty="0">
              <a:cs typeface="Arial"/>
            </a:endParaRPr>
          </a:p>
          <a:p>
            <a:pPr marL="172720" indent="-172720"/>
            <a:r>
              <a:rPr lang="en-CA" sz="1550" b="1" dirty="0">
                <a:cs typeface="Arial"/>
              </a:rPr>
              <a:t>Access: </a:t>
            </a:r>
            <a:r>
              <a:rPr lang="en-CA" sz="1550" dirty="0">
                <a:cs typeface="Arial"/>
              </a:rPr>
              <a:t>Only select members had access to Tableau</a:t>
            </a:r>
            <a:endParaRPr lang="en-CA" sz="1550" dirty="0"/>
          </a:p>
          <a:p>
            <a:pPr marL="172720" indent="-172720"/>
            <a:endParaRPr lang="en-CA" sz="1550" dirty="0">
              <a:cs typeface="Arial"/>
            </a:endParaRPr>
          </a:p>
        </p:txBody>
      </p:sp>
      <p:sp>
        <p:nvSpPr>
          <p:cNvPr id="3" name="Slide Number Placeholder 2">
            <a:extLst>
              <a:ext uri="{FF2B5EF4-FFF2-40B4-BE49-F238E27FC236}">
                <a16:creationId xmlns:a16="http://schemas.microsoft.com/office/drawing/2014/main" id="{EE986DCE-CD22-5D40-A169-3734A2706A6F}"/>
              </a:ext>
            </a:extLst>
          </p:cNvPr>
          <p:cNvSpPr>
            <a:spLocks noGrp="1"/>
          </p:cNvSpPr>
          <p:nvPr>
            <p:ph type="sldNum" sz="quarter" idx="12"/>
          </p:nvPr>
        </p:nvSpPr>
        <p:spPr/>
        <p:txBody>
          <a:bodyPr/>
          <a:lstStyle/>
          <a:p>
            <a:fld id="{E4ECB127-6B1D-4440-BB59-CB7FB51359B3}" type="slidenum">
              <a:rPr lang="en-CA" smtClean="0"/>
              <a:pPr/>
              <a:t>4</a:t>
            </a:fld>
            <a:endParaRPr lang="en-CA"/>
          </a:p>
        </p:txBody>
      </p:sp>
      <p:sp>
        <p:nvSpPr>
          <p:cNvPr id="2" name="Title 1">
            <a:extLst>
              <a:ext uri="{FF2B5EF4-FFF2-40B4-BE49-F238E27FC236}">
                <a16:creationId xmlns:a16="http://schemas.microsoft.com/office/drawing/2014/main" id="{38C4CF96-8A04-FD4C-890B-CD49C476130B}"/>
              </a:ext>
            </a:extLst>
          </p:cNvPr>
          <p:cNvSpPr>
            <a:spLocks noGrp="1"/>
          </p:cNvSpPr>
          <p:nvPr>
            <p:ph type="title"/>
          </p:nvPr>
        </p:nvSpPr>
        <p:spPr/>
        <p:txBody>
          <a:bodyPr/>
          <a:lstStyle/>
          <a:p>
            <a:r>
              <a:rPr lang="en-CA" dirty="0"/>
              <a:t>The Problem: </a:t>
            </a:r>
            <a:br>
              <a:rPr lang="en-CA" dirty="0">
                <a:cs typeface="Arial"/>
              </a:rPr>
            </a:br>
            <a:r>
              <a:rPr lang="en-CA" dirty="0">
                <a:cs typeface="Arial"/>
              </a:rPr>
              <a:t>How to Present Key Portfolio Data and Metrics? </a:t>
            </a:r>
            <a:endParaRPr lang="en-US" dirty="0"/>
          </a:p>
        </p:txBody>
      </p:sp>
    </p:spTree>
    <p:extLst>
      <p:ext uri="{BB962C8B-B14F-4D97-AF65-F5344CB8AC3E}">
        <p14:creationId xmlns:p14="http://schemas.microsoft.com/office/powerpoint/2010/main" val="8386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E4306-F81B-054E-8651-35D31893A09B}"/>
              </a:ext>
            </a:extLst>
          </p:cNvPr>
          <p:cNvSpPr>
            <a:spLocks noGrp="1"/>
          </p:cNvSpPr>
          <p:nvPr>
            <p:ph type="sldNum" sz="quarter" idx="12"/>
          </p:nvPr>
        </p:nvSpPr>
        <p:spPr/>
        <p:txBody>
          <a:bodyPr/>
          <a:lstStyle/>
          <a:p>
            <a:fld id="{E4ECB127-6B1D-4440-BB59-CB7FB51359B3}" type="slidenum">
              <a:rPr lang="en-CA" smtClean="0"/>
              <a:pPr/>
              <a:t>5</a:t>
            </a:fld>
            <a:endParaRPr lang="en-CA"/>
          </a:p>
        </p:txBody>
      </p:sp>
      <p:pic>
        <p:nvPicPr>
          <p:cNvPr id="23" name="Picture Placeholder 22" descr="Meeting with solid fill">
            <a:extLst>
              <a:ext uri="{FF2B5EF4-FFF2-40B4-BE49-F238E27FC236}">
                <a16:creationId xmlns:a16="http://schemas.microsoft.com/office/drawing/2014/main" id="{F3A5B437-4019-8842-847C-69B645267DE8}"/>
              </a:ext>
            </a:extLst>
          </p:cNvPr>
          <p:cNvPicPr>
            <a:picLocks noGrp="1" noChangeAspect="1"/>
          </p:cNvPicPr>
          <p:nvPr>
            <p:ph type="pic" sz="quarter" idx="17"/>
          </p:nvPr>
        </p:nvPicPr>
        <p:blipFill rotWithShape="1">
          <a:blip r:embed="rId3">
            <a:extLst>
              <a:ext uri="{96DAC541-7B7A-43D3-8B79-37D633B846F1}">
                <asvg:svgBlip xmlns:asvg="http://schemas.microsoft.com/office/drawing/2016/SVG/main" r:embed="rId4"/>
              </a:ext>
            </a:extLst>
          </a:blip>
          <a:srcRect/>
          <a:stretch/>
        </p:blipFill>
        <p:spPr>
          <a:xfrm>
            <a:off x="893653" y="4003260"/>
            <a:ext cx="1137600" cy="1137600"/>
          </a:xfrm>
        </p:spPr>
      </p:pic>
      <p:pic>
        <p:nvPicPr>
          <p:cNvPr id="16" name="Picture Placeholder 15" descr="Target with solid fill">
            <a:extLst>
              <a:ext uri="{FF2B5EF4-FFF2-40B4-BE49-F238E27FC236}">
                <a16:creationId xmlns:a16="http://schemas.microsoft.com/office/drawing/2014/main" id="{889B0050-B77E-034D-BE10-D0C5C5E17F3A}"/>
              </a:ext>
            </a:extLst>
          </p:cNvPr>
          <p:cNvPicPr>
            <a:picLocks noGrp="1" noChangeAspect="1"/>
          </p:cNvPicPr>
          <p:nvPr>
            <p:ph type="pic" sz="quarter" idx="19"/>
          </p:nvPr>
        </p:nvPicPr>
        <p:blipFill>
          <a:blip r:embed="rId5">
            <a:extLst>
              <a:ext uri="{96DAC541-7B7A-43D3-8B79-37D633B846F1}">
                <asvg:svgBlip xmlns:asvg="http://schemas.microsoft.com/office/drawing/2016/SVG/main" r:embed="rId6"/>
              </a:ext>
            </a:extLst>
          </a:blip>
          <a:srcRect/>
          <a:stretch>
            <a:fillRect/>
          </a:stretch>
        </p:blipFill>
        <p:spPr>
          <a:xfrm>
            <a:off x="6426706" y="4003260"/>
            <a:ext cx="1137600" cy="1137600"/>
          </a:xfrm>
        </p:spPr>
      </p:pic>
      <p:sp>
        <p:nvSpPr>
          <p:cNvPr id="3" name="Title 2">
            <a:extLst>
              <a:ext uri="{FF2B5EF4-FFF2-40B4-BE49-F238E27FC236}">
                <a16:creationId xmlns:a16="http://schemas.microsoft.com/office/drawing/2014/main" id="{C7AB6FDE-F4E5-9541-B546-E2CE962DFFC1}"/>
              </a:ext>
            </a:extLst>
          </p:cNvPr>
          <p:cNvSpPr>
            <a:spLocks noGrp="1"/>
          </p:cNvSpPr>
          <p:nvPr>
            <p:ph type="title"/>
          </p:nvPr>
        </p:nvSpPr>
        <p:spPr>
          <a:xfrm>
            <a:off x="381001" y="441325"/>
            <a:ext cx="11434980" cy="989849"/>
          </a:xfrm>
        </p:spPr>
        <p:txBody>
          <a:bodyPr/>
          <a:lstStyle/>
          <a:p>
            <a:r>
              <a:rPr lang="en-CA" dirty="0"/>
              <a:t>Portfolio Visualization Project – Project Goals</a:t>
            </a:r>
            <a:endParaRPr lang="en-CA" dirty="0">
              <a:cs typeface="Arial"/>
            </a:endParaRPr>
          </a:p>
        </p:txBody>
      </p:sp>
      <p:sp>
        <p:nvSpPr>
          <p:cNvPr id="9" name="Text Placeholder 8">
            <a:extLst>
              <a:ext uri="{FF2B5EF4-FFF2-40B4-BE49-F238E27FC236}">
                <a16:creationId xmlns:a16="http://schemas.microsoft.com/office/drawing/2014/main" id="{37181BAE-5E83-8041-85A4-F57605AAF5A5}"/>
              </a:ext>
            </a:extLst>
          </p:cNvPr>
          <p:cNvSpPr>
            <a:spLocks noGrp="1"/>
          </p:cNvSpPr>
          <p:nvPr>
            <p:ph type="body" sz="quarter" idx="21"/>
          </p:nvPr>
        </p:nvSpPr>
        <p:spPr/>
        <p:txBody>
          <a:bodyPr vert="horz" lIns="91440" tIns="45720" rIns="91440" bIns="45720" rtlCol="0" anchor="t">
            <a:normAutofit/>
          </a:bodyPr>
          <a:lstStyle/>
          <a:p>
            <a:r>
              <a:rPr lang="en-CA" b="1" dirty="0">
                <a:solidFill>
                  <a:schemeClr val="accent3"/>
                </a:solidFill>
              </a:rPr>
              <a:t>Communication and Collaboration</a:t>
            </a:r>
            <a:br>
              <a:rPr lang="en-CA" b="1" dirty="0"/>
            </a:br>
            <a:r>
              <a:rPr lang="en-CA" dirty="0">
                <a:ea typeface="+mn-lt"/>
                <a:cs typeface="+mn-lt"/>
              </a:rPr>
              <a:t>Foster alignment and collaboration across the DUA by ensuring that everyone has a shared, consistent understanding of portfolio insights. This helps keep everyone on the same page and working toward common goals.</a:t>
            </a:r>
            <a:endParaRPr lang="en-CA" dirty="0"/>
          </a:p>
          <a:p>
            <a:endParaRPr lang="en-CA" b="1" dirty="0"/>
          </a:p>
        </p:txBody>
      </p:sp>
      <p:sp>
        <p:nvSpPr>
          <p:cNvPr id="11" name="Text Placeholder 10">
            <a:extLst>
              <a:ext uri="{FF2B5EF4-FFF2-40B4-BE49-F238E27FC236}">
                <a16:creationId xmlns:a16="http://schemas.microsoft.com/office/drawing/2014/main" id="{E991D4D9-FA25-6D42-8D80-032C38D73D5F}"/>
              </a:ext>
            </a:extLst>
          </p:cNvPr>
          <p:cNvSpPr>
            <a:spLocks noGrp="1"/>
          </p:cNvSpPr>
          <p:nvPr>
            <p:ph type="body" sz="quarter" idx="22"/>
          </p:nvPr>
        </p:nvSpPr>
        <p:spPr/>
        <p:txBody>
          <a:bodyPr vert="horz" lIns="91440" tIns="45720" rIns="91440" bIns="45720" rtlCol="0" anchor="t">
            <a:normAutofit/>
          </a:bodyPr>
          <a:lstStyle/>
          <a:p>
            <a:r>
              <a:rPr lang="en-CA" b="1" dirty="0">
                <a:solidFill>
                  <a:schemeClr val="accent3"/>
                </a:solidFill>
              </a:rPr>
              <a:t>Decision-Making Support</a:t>
            </a:r>
            <a:br>
              <a:rPr lang="en-CA" b="1" dirty="0"/>
            </a:br>
            <a:r>
              <a:rPr lang="en-CA" dirty="0"/>
              <a:t>Help divisions identify strengths, opportunities and risks, enabling them to make strategic adjustments, allocate resources effectively, and optimize fundraising efforts</a:t>
            </a:r>
            <a:br>
              <a:rPr lang="en-CA" dirty="0"/>
            </a:br>
            <a:endParaRPr lang="en-CA" dirty="0">
              <a:cs typeface="Arial"/>
            </a:endParaRPr>
          </a:p>
        </p:txBody>
      </p:sp>
      <p:pic>
        <p:nvPicPr>
          <p:cNvPr id="12" name="Picture Placeholder 11" descr="Pie chart with solid fill">
            <a:extLst>
              <a:ext uri="{FF2B5EF4-FFF2-40B4-BE49-F238E27FC236}">
                <a16:creationId xmlns:a16="http://schemas.microsoft.com/office/drawing/2014/main" id="{F7CCAE23-01F2-1A4B-8FD5-00DE96101E4E}"/>
              </a:ext>
            </a:extLst>
          </p:cNvPr>
          <p:cNvPicPr>
            <a:picLocks noGrp="1" noChangeAspect="1"/>
          </p:cNvPicPr>
          <p:nvPr>
            <p:ph type="pic" sz="quarter" idx="23"/>
          </p:nvPr>
        </p:nvPicPr>
        <p:blipFill rotWithShape="1">
          <a:blip r:embed="rId7">
            <a:extLst>
              <a:ext uri="{96DAC541-7B7A-43D3-8B79-37D633B846F1}">
                <asvg:svgBlip xmlns:asvg="http://schemas.microsoft.com/office/drawing/2016/SVG/main" r:embed="rId8"/>
              </a:ext>
            </a:extLst>
          </a:blip>
          <a:srcRect/>
          <a:stretch/>
        </p:blipFill>
        <p:spPr>
          <a:xfrm>
            <a:off x="893653" y="1593274"/>
            <a:ext cx="1137600" cy="1137600"/>
          </a:xfrm>
        </p:spPr>
      </p:pic>
      <p:pic>
        <p:nvPicPr>
          <p:cNvPr id="28" name="Picture Placeholder 27" descr="Address Book with solid fill">
            <a:extLst>
              <a:ext uri="{FF2B5EF4-FFF2-40B4-BE49-F238E27FC236}">
                <a16:creationId xmlns:a16="http://schemas.microsoft.com/office/drawing/2014/main" id="{15AA29FC-D21B-214E-B69E-4B4C14BEAEA2}"/>
              </a:ext>
            </a:extLst>
          </p:cNvPr>
          <p:cNvPicPr>
            <a:picLocks noGrp="1" noChangeAspect="1"/>
          </p:cNvPicPr>
          <p:nvPr>
            <p:ph type="pic" sz="quarter" idx="24"/>
          </p:nvPr>
        </p:nvPicPr>
        <p:blipFill rotWithShape="1">
          <a:blip r:embed="rId9">
            <a:extLst>
              <a:ext uri="{96DAC541-7B7A-43D3-8B79-37D633B846F1}">
                <asvg:svgBlip xmlns:asvg="http://schemas.microsoft.com/office/drawing/2016/SVG/main" r:embed="rId10"/>
              </a:ext>
            </a:extLst>
          </a:blip>
          <a:srcRect/>
          <a:stretch/>
        </p:blipFill>
        <p:spPr>
          <a:xfrm>
            <a:off x="6426706" y="1593274"/>
            <a:ext cx="1137600" cy="1137600"/>
          </a:xfrm>
        </p:spPr>
      </p:pic>
      <p:sp>
        <p:nvSpPr>
          <p:cNvPr id="5" name="Text Placeholder 4">
            <a:extLst>
              <a:ext uri="{FF2B5EF4-FFF2-40B4-BE49-F238E27FC236}">
                <a16:creationId xmlns:a16="http://schemas.microsoft.com/office/drawing/2014/main" id="{6CBC8F2A-6E52-3246-9606-F424DECA42F2}"/>
              </a:ext>
            </a:extLst>
          </p:cNvPr>
          <p:cNvSpPr>
            <a:spLocks noGrp="1"/>
          </p:cNvSpPr>
          <p:nvPr>
            <p:ph type="body" sz="quarter" idx="25"/>
          </p:nvPr>
        </p:nvSpPr>
        <p:spPr/>
        <p:txBody>
          <a:bodyPr vert="horz" lIns="91440" tIns="45720" rIns="91440" bIns="45720" rtlCol="0" anchor="t">
            <a:normAutofit/>
          </a:bodyPr>
          <a:lstStyle/>
          <a:p>
            <a:r>
              <a:rPr lang="en-CA" b="1" dirty="0">
                <a:solidFill>
                  <a:schemeClr val="accent3"/>
                </a:solidFill>
              </a:rPr>
              <a:t>Data Visualization </a:t>
            </a:r>
            <a:br>
              <a:rPr lang="en-CA" b="1" dirty="0"/>
            </a:br>
            <a:r>
              <a:rPr lang="en-CA" dirty="0"/>
              <a:t>Present fundraisers' portfolio data in a visually intuitive way, enabling quick understanding of performance trends and metrics through charts, graphs, and other visual tools. </a:t>
            </a:r>
            <a:endParaRPr lang="en-CA" dirty="0">
              <a:cs typeface="Arial"/>
            </a:endParaRPr>
          </a:p>
        </p:txBody>
      </p:sp>
      <p:sp>
        <p:nvSpPr>
          <p:cNvPr id="7" name="Text Placeholder 6">
            <a:extLst>
              <a:ext uri="{FF2B5EF4-FFF2-40B4-BE49-F238E27FC236}">
                <a16:creationId xmlns:a16="http://schemas.microsoft.com/office/drawing/2014/main" id="{626F7CFD-65B5-8241-9EB5-48CADDBB6AB4}"/>
              </a:ext>
            </a:extLst>
          </p:cNvPr>
          <p:cNvSpPr>
            <a:spLocks noGrp="1"/>
          </p:cNvSpPr>
          <p:nvPr>
            <p:ph type="body" sz="quarter" idx="26"/>
          </p:nvPr>
        </p:nvSpPr>
        <p:spPr/>
        <p:txBody>
          <a:bodyPr vert="horz" lIns="91440" tIns="45720" rIns="91440" bIns="45720" rtlCol="0" anchor="t">
            <a:normAutofit/>
          </a:bodyPr>
          <a:lstStyle/>
          <a:p>
            <a:r>
              <a:rPr lang="en-CA" b="1" dirty="0">
                <a:solidFill>
                  <a:schemeClr val="accent3"/>
                </a:solidFill>
              </a:rPr>
              <a:t>Portfolio Tracking </a:t>
            </a:r>
            <a:br>
              <a:rPr lang="en-CA" b="1" dirty="0"/>
            </a:br>
            <a:r>
              <a:rPr lang="en-CA" dirty="0">
                <a:ea typeface="+mn-lt"/>
                <a:cs typeface="+mn-lt"/>
              </a:rPr>
              <a:t>Track the composition of fundraising portfolios. This clear, visual summary helps fundraisers quickly identify areas that need improvement and focus efforts where they can have the most impact.</a:t>
            </a:r>
          </a:p>
          <a:p>
            <a:endParaRPr lang="en-CA" dirty="0">
              <a:cs typeface="Arial"/>
            </a:endParaRPr>
          </a:p>
        </p:txBody>
      </p:sp>
    </p:spTree>
    <p:extLst>
      <p:ext uri="{BB962C8B-B14F-4D97-AF65-F5344CB8AC3E}">
        <p14:creationId xmlns:p14="http://schemas.microsoft.com/office/powerpoint/2010/main" val="387226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9ED34-519A-8C4F-864C-967C0538C5F1}"/>
              </a:ext>
            </a:extLst>
          </p:cNvPr>
          <p:cNvSpPr>
            <a:spLocks noGrp="1"/>
          </p:cNvSpPr>
          <p:nvPr>
            <p:ph type="sldNum" sz="quarter" idx="12"/>
          </p:nvPr>
        </p:nvSpPr>
        <p:spPr/>
        <p:txBody>
          <a:bodyPr/>
          <a:lstStyle/>
          <a:p>
            <a:fld id="{E4ECB127-6B1D-4440-BB59-CB7FB51359B3}" type="slidenum">
              <a:rPr lang="en-CA" smtClean="0"/>
              <a:pPr/>
              <a:t>6</a:t>
            </a:fld>
            <a:endParaRPr lang="en-CA"/>
          </a:p>
        </p:txBody>
      </p:sp>
      <p:sp>
        <p:nvSpPr>
          <p:cNvPr id="18" name="Text Placeholder 17">
            <a:extLst>
              <a:ext uri="{FF2B5EF4-FFF2-40B4-BE49-F238E27FC236}">
                <a16:creationId xmlns:a16="http://schemas.microsoft.com/office/drawing/2014/main" id="{BF6EABEF-7217-DB4F-9822-BD65FEA249E3}"/>
              </a:ext>
            </a:extLst>
          </p:cNvPr>
          <p:cNvSpPr>
            <a:spLocks noGrp="1"/>
          </p:cNvSpPr>
          <p:nvPr>
            <p:ph type="body" sz="quarter" idx="16"/>
          </p:nvPr>
        </p:nvSpPr>
        <p:spPr/>
        <p:txBody>
          <a:bodyPr vert="horz" lIns="91440" tIns="45720" rIns="91440" bIns="45720" rtlCol="0" anchor="t">
            <a:normAutofit/>
          </a:bodyPr>
          <a:lstStyle/>
          <a:p>
            <a:r>
              <a:rPr lang="en-CA" sz="1800" dirty="0">
                <a:cs typeface="Arial"/>
              </a:rPr>
              <a:t>Identify Key Stakeholders </a:t>
            </a:r>
          </a:p>
        </p:txBody>
      </p:sp>
      <p:sp>
        <p:nvSpPr>
          <p:cNvPr id="4" name="Content Placeholder 3">
            <a:extLst>
              <a:ext uri="{FF2B5EF4-FFF2-40B4-BE49-F238E27FC236}">
                <a16:creationId xmlns:a16="http://schemas.microsoft.com/office/drawing/2014/main" id="{ADCFED13-A542-074B-B2E3-F904BF20C4EE}"/>
              </a:ext>
            </a:extLst>
          </p:cNvPr>
          <p:cNvSpPr>
            <a:spLocks noGrp="1"/>
          </p:cNvSpPr>
          <p:nvPr>
            <p:ph idx="17"/>
          </p:nvPr>
        </p:nvSpPr>
        <p:spPr>
          <a:xfrm>
            <a:off x="381000" y="2289741"/>
            <a:ext cx="3571873" cy="3623008"/>
          </a:xfrm>
        </p:spPr>
        <p:txBody>
          <a:bodyPr vert="horz" lIns="91440" tIns="45720" rIns="91440" bIns="45720" rtlCol="0" anchor="t">
            <a:normAutofit/>
          </a:bodyPr>
          <a:lstStyle/>
          <a:p>
            <a:pPr marL="172720" indent="-172720"/>
            <a:r>
              <a:rPr lang="en-CA" sz="1600" dirty="0">
                <a:cs typeface="Arial"/>
              </a:rPr>
              <a:t>Information Management </a:t>
            </a:r>
            <a:endParaRPr lang="en-US" sz="1600">
              <a:cs typeface="Arial"/>
            </a:endParaRPr>
          </a:p>
          <a:p>
            <a:pPr marL="172720" indent="-172720"/>
            <a:r>
              <a:rPr lang="en-CA" sz="1600" dirty="0">
                <a:cs typeface="Arial"/>
              </a:rPr>
              <a:t>Prospect Management </a:t>
            </a:r>
          </a:p>
          <a:p>
            <a:pPr marL="172720" indent="-172720"/>
            <a:r>
              <a:rPr lang="en-CA" sz="1600" dirty="0">
                <a:cs typeface="Arial"/>
              </a:rPr>
              <a:t>Development Officers, Managers, and Executive Directors</a:t>
            </a:r>
          </a:p>
          <a:p>
            <a:pPr marL="172720" indent="-172720"/>
            <a:r>
              <a:rPr lang="en-CA" sz="1600" dirty="0">
                <a:cs typeface="Arial"/>
              </a:rPr>
              <a:t>Senior Leadership </a:t>
            </a:r>
          </a:p>
        </p:txBody>
      </p:sp>
      <p:sp>
        <p:nvSpPr>
          <p:cNvPr id="19" name="Text Placeholder 18">
            <a:extLst>
              <a:ext uri="{FF2B5EF4-FFF2-40B4-BE49-F238E27FC236}">
                <a16:creationId xmlns:a16="http://schemas.microsoft.com/office/drawing/2014/main" id="{F83746D2-48C4-7641-8665-10F3A26FF67A}"/>
              </a:ext>
            </a:extLst>
          </p:cNvPr>
          <p:cNvSpPr>
            <a:spLocks noGrp="1"/>
          </p:cNvSpPr>
          <p:nvPr>
            <p:ph type="body" sz="quarter" idx="18"/>
          </p:nvPr>
        </p:nvSpPr>
        <p:spPr/>
        <p:txBody>
          <a:bodyPr vert="horz" lIns="91440" tIns="45720" rIns="91440" bIns="45720" rtlCol="0" anchor="t">
            <a:normAutofit/>
          </a:bodyPr>
          <a:lstStyle/>
          <a:p>
            <a:r>
              <a:rPr lang="en-CA" sz="1800" dirty="0">
                <a:cs typeface="Arial"/>
              </a:rPr>
              <a:t>Test, Test, Test! </a:t>
            </a:r>
          </a:p>
        </p:txBody>
      </p:sp>
      <p:sp>
        <p:nvSpPr>
          <p:cNvPr id="7" name="Content Placeholder 6">
            <a:extLst>
              <a:ext uri="{FF2B5EF4-FFF2-40B4-BE49-F238E27FC236}">
                <a16:creationId xmlns:a16="http://schemas.microsoft.com/office/drawing/2014/main" id="{DDCACFB5-4086-324E-8D1A-2F6B72E36156}"/>
              </a:ext>
            </a:extLst>
          </p:cNvPr>
          <p:cNvSpPr>
            <a:spLocks noGrp="1"/>
          </p:cNvSpPr>
          <p:nvPr>
            <p:ph idx="19"/>
          </p:nvPr>
        </p:nvSpPr>
        <p:spPr>
          <a:xfrm>
            <a:off x="4308348" y="2289741"/>
            <a:ext cx="3575304" cy="3623008"/>
          </a:xfrm>
        </p:spPr>
        <p:txBody>
          <a:bodyPr vert="horz" lIns="91440" tIns="45720" rIns="91440" bIns="45720" rtlCol="0" anchor="t">
            <a:normAutofit/>
          </a:bodyPr>
          <a:lstStyle/>
          <a:p>
            <a:pPr marL="172720" indent="-172720"/>
            <a:r>
              <a:rPr lang="en-CA" sz="1600" dirty="0">
                <a:cs typeface="Arial" panose="020B0604020202020204"/>
              </a:rPr>
              <a:t>Created a team of "Super Users" </a:t>
            </a:r>
          </a:p>
          <a:p>
            <a:pPr marL="172720" indent="-172720"/>
            <a:r>
              <a:rPr lang="en-CA" sz="1600" dirty="0">
                <a:cs typeface="Arial" panose="020B0604020202020204"/>
              </a:rPr>
              <a:t>Provided testing prompts and a shared worksheet to add feedback </a:t>
            </a:r>
          </a:p>
          <a:p>
            <a:pPr marL="172720" indent="-172720"/>
            <a:r>
              <a:rPr lang="en-CA" sz="1600" dirty="0">
                <a:cs typeface="Arial" panose="020B0604020202020204"/>
              </a:rPr>
              <a:t>The Prospect Management team reviewed and analyzed feedback. </a:t>
            </a:r>
          </a:p>
          <a:p>
            <a:pPr marL="172720" indent="-172720"/>
            <a:r>
              <a:rPr lang="en-CA" sz="1600" dirty="0">
                <a:cs typeface="Arial" panose="020B0604020202020204"/>
              </a:rPr>
              <a:t>Integrated high priority feedback </a:t>
            </a:r>
          </a:p>
          <a:p>
            <a:pPr marL="172720" indent="-172720"/>
            <a:r>
              <a:rPr lang="en-CA" sz="1600" dirty="0">
                <a:cs typeface="Arial" panose="020B0604020202020204"/>
              </a:rPr>
              <a:t>Presented final draft version of the report to Senior Leadership</a:t>
            </a:r>
          </a:p>
        </p:txBody>
      </p:sp>
      <p:sp>
        <p:nvSpPr>
          <p:cNvPr id="8" name="Text Placeholder 7">
            <a:extLst>
              <a:ext uri="{FF2B5EF4-FFF2-40B4-BE49-F238E27FC236}">
                <a16:creationId xmlns:a16="http://schemas.microsoft.com/office/drawing/2014/main" id="{77552ACE-3287-F44B-9226-F2711C012691}"/>
              </a:ext>
            </a:extLst>
          </p:cNvPr>
          <p:cNvSpPr>
            <a:spLocks noGrp="1"/>
          </p:cNvSpPr>
          <p:nvPr>
            <p:ph type="body" sz="quarter" idx="20"/>
          </p:nvPr>
        </p:nvSpPr>
        <p:spPr>
          <a:xfrm>
            <a:off x="8235696" y="1592263"/>
            <a:ext cx="3589681" cy="377144"/>
          </a:xfrm>
        </p:spPr>
        <p:txBody>
          <a:bodyPr vert="horz" lIns="91440" tIns="45720" rIns="91440" bIns="45720" rtlCol="0" anchor="t">
            <a:noAutofit/>
          </a:bodyPr>
          <a:lstStyle/>
          <a:p>
            <a:r>
              <a:rPr lang="en-CA" sz="1800" dirty="0">
                <a:cs typeface="Arial"/>
              </a:rPr>
              <a:t>Communications and Roll Out Plan </a:t>
            </a:r>
          </a:p>
        </p:txBody>
      </p:sp>
      <p:sp>
        <p:nvSpPr>
          <p:cNvPr id="9" name="Content Placeholder 8">
            <a:extLst>
              <a:ext uri="{FF2B5EF4-FFF2-40B4-BE49-F238E27FC236}">
                <a16:creationId xmlns:a16="http://schemas.microsoft.com/office/drawing/2014/main" id="{CFFB6C6C-0DD3-D34D-9805-C46092F73BD2}"/>
              </a:ext>
            </a:extLst>
          </p:cNvPr>
          <p:cNvSpPr>
            <a:spLocks noGrp="1"/>
          </p:cNvSpPr>
          <p:nvPr>
            <p:ph idx="21"/>
          </p:nvPr>
        </p:nvSpPr>
        <p:spPr>
          <a:xfrm>
            <a:off x="8250072" y="2289741"/>
            <a:ext cx="3575304" cy="3623008"/>
          </a:xfrm>
        </p:spPr>
        <p:txBody>
          <a:bodyPr vert="horz" lIns="91440" tIns="45720" rIns="91440" bIns="45720" rtlCol="0" anchor="t">
            <a:normAutofit/>
          </a:bodyPr>
          <a:lstStyle/>
          <a:p>
            <a:pPr marL="172720" indent="-172720"/>
            <a:r>
              <a:rPr lang="en-CA" sz="1600" dirty="0">
                <a:cs typeface="Arial"/>
              </a:rPr>
              <a:t>Email communication sent to all advancement staff </a:t>
            </a:r>
          </a:p>
          <a:p>
            <a:pPr marL="172720" indent="-172720"/>
            <a:r>
              <a:rPr lang="en-CA" sz="1600" dirty="0">
                <a:cs typeface="Arial"/>
              </a:rPr>
              <a:t>All staff drop-in training session and walkthrough. </a:t>
            </a:r>
          </a:p>
          <a:p>
            <a:pPr marL="172720" indent="-172720"/>
            <a:r>
              <a:rPr lang="en-CA" sz="1600" dirty="0">
                <a:cs typeface="Arial"/>
              </a:rPr>
              <a:t>Individual walkthrough scheduled with divisions and faculties by request </a:t>
            </a:r>
          </a:p>
          <a:p>
            <a:pPr marL="172720" indent="-172720"/>
            <a:r>
              <a:rPr lang="en-CA" sz="1600" dirty="0">
                <a:cs typeface="Arial"/>
              </a:rPr>
              <a:t>Call for additional feedback </a:t>
            </a:r>
          </a:p>
          <a:p>
            <a:pPr marL="172720" indent="-172720"/>
            <a:r>
              <a:rPr lang="en-CA" sz="1600" dirty="0">
                <a:cs typeface="Arial"/>
              </a:rPr>
              <a:t>Integration into Portfolio Reviews </a:t>
            </a:r>
          </a:p>
        </p:txBody>
      </p:sp>
      <p:sp>
        <p:nvSpPr>
          <p:cNvPr id="5" name="Title 4">
            <a:extLst>
              <a:ext uri="{FF2B5EF4-FFF2-40B4-BE49-F238E27FC236}">
                <a16:creationId xmlns:a16="http://schemas.microsoft.com/office/drawing/2014/main" id="{4EA24481-0D48-254C-A661-6636F66FE558}"/>
              </a:ext>
            </a:extLst>
          </p:cNvPr>
          <p:cNvSpPr>
            <a:spLocks noGrp="1"/>
          </p:cNvSpPr>
          <p:nvPr>
            <p:ph type="title"/>
          </p:nvPr>
        </p:nvSpPr>
        <p:spPr/>
        <p:txBody>
          <a:bodyPr/>
          <a:lstStyle/>
          <a:p>
            <a:r>
              <a:rPr lang="en-CA" dirty="0"/>
              <a:t>Portfolio Visualization Project: </a:t>
            </a:r>
            <a:br>
              <a:rPr lang="en-CA" dirty="0"/>
            </a:br>
            <a:r>
              <a:rPr lang="en-CA" dirty="0"/>
              <a:t>The Rollout </a:t>
            </a:r>
          </a:p>
        </p:txBody>
      </p:sp>
    </p:spTree>
    <p:extLst>
      <p:ext uri="{BB962C8B-B14F-4D97-AF65-F5344CB8AC3E}">
        <p14:creationId xmlns:p14="http://schemas.microsoft.com/office/powerpoint/2010/main" val="126102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B04C3-B59E-BA4B-8D32-0A76BD5AD8D4}"/>
              </a:ext>
            </a:extLst>
          </p:cNvPr>
          <p:cNvSpPr>
            <a:spLocks noGrp="1"/>
          </p:cNvSpPr>
          <p:nvPr>
            <p:ph type="sldNum" sz="quarter" idx="12"/>
          </p:nvPr>
        </p:nvSpPr>
        <p:spPr/>
        <p:txBody>
          <a:bodyPr/>
          <a:lstStyle/>
          <a:p>
            <a:fld id="{1BD90C89-BB05-D647-8C9B-C2376028CB3D}" type="slidenum">
              <a:rPr lang="en-CA" smtClean="0"/>
              <a:pPr/>
              <a:t>7</a:t>
            </a:fld>
            <a:endParaRPr lang="en-CA"/>
          </a:p>
        </p:txBody>
      </p:sp>
      <p:sp>
        <p:nvSpPr>
          <p:cNvPr id="2" name="Title 1">
            <a:extLst>
              <a:ext uri="{FF2B5EF4-FFF2-40B4-BE49-F238E27FC236}">
                <a16:creationId xmlns:a16="http://schemas.microsoft.com/office/drawing/2014/main" id="{CD5C613E-07A0-544B-BA3F-F06FFA4BF402}"/>
              </a:ext>
            </a:extLst>
          </p:cNvPr>
          <p:cNvSpPr>
            <a:spLocks noGrp="1"/>
          </p:cNvSpPr>
          <p:nvPr>
            <p:ph type="ctrTitle"/>
          </p:nvPr>
        </p:nvSpPr>
        <p:spPr/>
        <p:txBody>
          <a:bodyPr/>
          <a:lstStyle/>
          <a:p>
            <a:r>
              <a:rPr lang="en-CA" dirty="0">
                <a:cs typeface="Arial"/>
              </a:rPr>
              <a:t>Divisional Portfolio Review Dashboard </a:t>
            </a:r>
          </a:p>
        </p:txBody>
      </p:sp>
    </p:spTree>
    <p:extLst>
      <p:ext uri="{BB962C8B-B14F-4D97-AF65-F5344CB8AC3E}">
        <p14:creationId xmlns:p14="http://schemas.microsoft.com/office/powerpoint/2010/main" val="141944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fld id="{E4ECB127-6B1D-4440-BB59-CB7FB51359B3}" type="slidenum">
              <a:rPr lang="en-CA" smtClean="0"/>
              <a:pPr/>
              <a:t>8</a:t>
            </a:fld>
            <a:endParaRPr lang="en-CA"/>
          </a:p>
        </p:txBody>
      </p:sp>
      <p:pic>
        <p:nvPicPr>
          <p:cNvPr id="7" name="Picture 6" descr="A screenshot of a computer&#10;&#10;Description automatically generated">
            <a:extLst>
              <a:ext uri="{FF2B5EF4-FFF2-40B4-BE49-F238E27FC236}">
                <a16:creationId xmlns:a16="http://schemas.microsoft.com/office/drawing/2014/main" id="{713099D1-743E-8D19-A664-B913E80E1D1C}"/>
              </a:ext>
            </a:extLst>
          </p:cNvPr>
          <p:cNvPicPr>
            <a:picLocks noChangeAspect="1"/>
          </p:cNvPicPr>
          <p:nvPr/>
        </p:nvPicPr>
        <p:blipFill>
          <a:blip r:embed="rId3"/>
          <a:stretch>
            <a:fillRect/>
          </a:stretch>
        </p:blipFill>
        <p:spPr>
          <a:xfrm>
            <a:off x="1315399" y="256908"/>
            <a:ext cx="9200790" cy="5722547"/>
          </a:xfrm>
          <a:prstGeom prst="rect">
            <a:avLst/>
          </a:prstGeom>
        </p:spPr>
      </p:pic>
    </p:spTree>
    <p:extLst>
      <p:ext uri="{BB962C8B-B14F-4D97-AF65-F5344CB8AC3E}">
        <p14:creationId xmlns:p14="http://schemas.microsoft.com/office/powerpoint/2010/main" val="33321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C47BB-08D7-CC70-9DAD-F6AD5F1DC08D}"/>
              </a:ext>
            </a:extLst>
          </p:cNvPr>
          <p:cNvSpPr>
            <a:spLocks noGrp="1"/>
          </p:cNvSpPr>
          <p:nvPr>
            <p:ph type="sldNum" sz="quarter" idx="12"/>
          </p:nvPr>
        </p:nvSpPr>
        <p:spPr/>
        <p:txBody>
          <a:bodyPr/>
          <a:lstStyle/>
          <a:p>
            <a:fld id="{1BD90C89-BB05-D647-8C9B-C2376028CB3D}" type="slidenum">
              <a:rPr lang="en-CA" smtClean="0"/>
              <a:pPr/>
              <a:t>9</a:t>
            </a:fld>
            <a:endParaRPr lang="en-CA"/>
          </a:p>
        </p:txBody>
      </p:sp>
      <p:sp>
        <p:nvSpPr>
          <p:cNvPr id="3" name="Title 2">
            <a:extLst>
              <a:ext uri="{FF2B5EF4-FFF2-40B4-BE49-F238E27FC236}">
                <a16:creationId xmlns:a16="http://schemas.microsoft.com/office/drawing/2014/main" id="{C105912B-ECF7-746A-3A9A-EF0AFDFB02B1}"/>
              </a:ext>
            </a:extLst>
          </p:cNvPr>
          <p:cNvSpPr>
            <a:spLocks noGrp="1"/>
          </p:cNvSpPr>
          <p:nvPr>
            <p:ph type="ctrTitle"/>
          </p:nvPr>
        </p:nvSpPr>
        <p:spPr>
          <a:xfrm>
            <a:off x="695325" y="1712161"/>
            <a:ext cx="6358605" cy="2846178"/>
          </a:xfrm>
        </p:spPr>
        <p:txBody>
          <a:bodyPr/>
          <a:lstStyle/>
          <a:p>
            <a:r>
              <a:rPr lang="en-CA" sz="2600" dirty="0">
                <a:cs typeface="Arial"/>
              </a:rPr>
              <a:t>Divisional Portfolio Review Dashboard Next Steps </a:t>
            </a:r>
            <a:endParaRPr lang="en-US" dirty="0"/>
          </a:p>
        </p:txBody>
      </p:sp>
    </p:spTree>
    <p:extLst>
      <p:ext uri="{BB962C8B-B14F-4D97-AF65-F5344CB8AC3E}">
        <p14:creationId xmlns:p14="http://schemas.microsoft.com/office/powerpoint/2010/main" val="4112550793"/>
      </p:ext>
    </p:extLst>
  </p:cSld>
  <p:clrMapOvr>
    <a:masterClrMapping/>
  </p:clrMapOvr>
</p:sld>
</file>

<file path=ppt/theme/theme1.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4c-FINAL" id="{27AE89B6-AE73-7147-9415-5A70A1FD918B}" vid="{6C16C174-1EC8-5B47-9EBB-EB75FAEE11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b9160f-35c5-43da-a25e-68c0ac3be49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6B8B3E97CF1C4588715E7AAAA04F90" ma:contentTypeVersion="10" ma:contentTypeDescription="Create a new document." ma:contentTypeScope="" ma:versionID="26bf3c0222ce7856aab2b7a684c669a6">
  <xsd:schema xmlns:xsd="http://www.w3.org/2001/XMLSchema" xmlns:xs="http://www.w3.org/2001/XMLSchema" xmlns:p="http://schemas.microsoft.com/office/2006/metadata/properties" xmlns:ns2="f6b9160f-35c5-43da-a25e-68c0ac3be494" targetNamespace="http://schemas.microsoft.com/office/2006/metadata/properties" ma:root="true" ma:fieldsID="a652a51137602d3fa260fbc5d87b6a64" ns2:_="">
    <xsd:import namespace="f6b9160f-35c5-43da-a25e-68c0ac3be49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9160f-35c5-43da-a25e-68c0ac3be4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04D40-D352-4205-BEBB-99523D4CB57B}">
  <ds:schemaRefs>
    <ds:schemaRef ds:uri="http://schemas.microsoft.com/office/2006/documentManagement/types"/>
    <ds:schemaRef ds:uri="http://purl.org/dc/dcmitype/"/>
    <ds:schemaRef ds:uri="76927355-584f-4bc3-9b09-55987a89d7dc"/>
    <ds:schemaRef ds:uri="http://schemas.microsoft.com/office/2006/metadata/properties"/>
    <ds:schemaRef ds:uri="815a20d1-38b0-43c4-8b87-0ea2d0614826"/>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 ds:uri="f6b9160f-35c5-43da-a25e-68c0ac3be494"/>
  </ds:schemaRefs>
</ds:datastoreItem>
</file>

<file path=customXml/itemProps2.xml><?xml version="1.0" encoding="utf-8"?>
<ds:datastoreItem xmlns:ds="http://schemas.openxmlformats.org/officeDocument/2006/customXml" ds:itemID="{16737852-DDFF-49C0-8DDA-077B4D80A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9160f-35c5-43da-a25e-68c0ac3be4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58DD39-1E2E-43EC-B232-637ED844BD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DefyGravity-Template</Template>
  <TotalTime>75</TotalTime>
  <Words>2791</Words>
  <Application>Microsoft Office PowerPoint</Application>
  <PresentationFormat>Widescreen</PresentationFormat>
  <Paragraphs>165</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Courier New</vt:lpstr>
      <vt:lpstr>System Font Regular</vt:lpstr>
      <vt:lpstr>Times</vt:lpstr>
      <vt:lpstr>U of T Defy Gravity 2021</vt:lpstr>
      <vt:lpstr>From Vision to Reality: Launching a Portfolio Visualization Tool for Fundraising Success</vt:lpstr>
      <vt:lpstr>University of Toronto </vt:lpstr>
      <vt:lpstr>Where We Started </vt:lpstr>
      <vt:lpstr>The Problem:  How to Present Key Portfolio Data and Metrics? </vt:lpstr>
      <vt:lpstr>Portfolio Visualization Project – Project Goals</vt:lpstr>
      <vt:lpstr>Portfolio Visualization Project:  The Rollout </vt:lpstr>
      <vt:lpstr>Divisional Portfolio Review Dashboard </vt:lpstr>
      <vt:lpstr>PowerPoint Presentation</vt:lpstr>
      <vt:lpstr>Divisional Portfolio Review Dashboard Next Steps </vt:lpstr>
      <vt:lpstr>Divisional Portfolio Review:  Next Steps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Zoe Fine</dc:creator>
  <cp:lastModifiedBy>Zoe Fine</cp:lastModifiedBy>
  <cp:revision>1097</cp:revision>
  <cp:lastPrinted>2021-12-03T21:16:07Z</cp:lastPrinted>
  <dcterms:created xsi:type="dcterms:W3CDTF">2024-09-30T15:56:38Z</dcterms:created>
  <dcterms:modified xsi:type="dcterms:W3CDTF">2024-10-17T12:11:47Z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0x010100396B8B3E97CF1C4588715E7AAAA04F90</vt:lpwstr>
  </property>
  <property fmtid="{D5CDD505-2E9C-101B-9397-08002B2CF9AE}" pid="3" name="MediaServiceImageTags">
    <vt:lpwstr/>
  </property>
</Properties>
</file>