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B0604020202020204" charset="0"/>
      <p:regular r:id="rId16"/>
      <p:bold r:id="rId17"/>
      <p:italic r:id="rId18"/>
      <p:boldItalic r:id="rId19"/>
    </p:embeddedFont>
    <p:embeddedFont>
      <p:font typeface="Raleway" panose="020B0604020202020204"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605"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b9a0b07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814cf7d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814cf7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965474a9_3_37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e965474a9_3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070ce99df4_0_4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070ce99df4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070ce99df4_0_4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070ce99df4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5b15f0a3_5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2363054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251bb473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251bb473_0_6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b9a0b074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b9a0b074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06104b82d7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06104b82d7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06104b82d7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06104b82d7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070ce99df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070ce99df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akshat.thakur@ubc.ca"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hyperlink" Target="http://linkedin.com/in/akshatthaku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9.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Data-Driven Donor Identification </a:t>
            </a:r>
            <a:r>
              <a:rPr lang="en" sz="2533" dirty="0"/>
              <a:t>Leveraging </a:t>
            </a:r>
            <a:r>
              <a:rPr lang="en" sz="2533" dirty="0">
                <a:highlight>
                  <a:schemeClr val="lt2"/>
                </a:highlight>
              </a:rPr>
              <a:t>Predictive Analytics</a:t>
            </a:r>
            <a:r>
              <a:rPr lang="en" sz="2533" dirty="0"/>
              <a:t> in Prospect Research</a:t>
            </a:r>
            <a:endParaRPr sz="2533" dirty="0"/>
          </a:p>
        </p:txBody>
      </p:sp>
      <p:sp>
        <p:nvSpPr>
          <p:cNvPr id="86" name="Google Shape;86;p13"/>
          <p:cNvSpPr txBox="1">
            <a:spLocks noGrp="1"/>
          </p:cNvSpPr>
          <p:nvPr>
            <p:ph type="subTitle" idx="1"/>
          </p:nvPr>
        </p:nvSpPr>
        <p:spPr>
          <a:xfrm>
            <a:off x="598100" y="3454751"/>
            <a:ext cx="8222100" cy="978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800" dirty="0"/>
              <a:t>Akshat Thakur</a:t>
            </a:r>
            <a:endParaRPr sz="1800" dirty="0"/>
          </a:p>
          <a:p>
            <a:pPr marL="0" lvl="0" indent="0" algn="l" rtl="0">
              <a:spcBef>
                <a:spcPts val="0"/>
              </a:spcBef>
              <a:spcAft>
                <a:spcPts val="0"/>
              </a:spcAft>
              <a:buNone/>
            </a:pPr>
            <a:r>
              <a:rPr lang="en" sz="1800" dirty="0">
                <a:solidFill>
                  <a:schemeClr val="lt2"/>
                </a:solidFill>
              </a:rPr>
              <a:t>Data Analyst</a:t>
            </a:r>
            <a:endParaRPr sz="1800" dirty="0">
              <a:solidFill>
                <a:schemeClr val="lt2"/>
              </a:solidFill>
            </a:endParaRPr>
          </a:p>
          <a:p>
            <a:pPr marL="0" lvl="0" indent="0" algn="l" rtl="0">
              <a:spcBef>
                <a:spcPts val="0"/>
              </a:spcBef>
              <a:spcAft>
                <a:spcPts val="0"/>
              </a:spcAft>
              <a:buNone/>
            </a:pPr>
            <a:r>
              <a:rPr lang="en" sz="1800" dirty="0">
                <a:solidFill>
                  <a:schemeClr val="lt2"/>
                </a:solidFill>
              </a:rPr>
              <a:t>University of British Columbia</a:t>
            </a:r>
            <a:endParaRPr sz="1800" dirty="0">
              <a:solidFill>
                <a:schemeClr val="lt2"/>
              </a:solidFill>
            </a:endParaRPr>
          </a:p>
        </p:txBody>
      </p:sp>
      <p:pic>
        <p:nvPicPr>
          <p:cNvPr id="87" name="Google Shape;87;p13"/>
          <p:cNvPicPr preferRelativeResize="0"/>
          <p:nvPr/>
        </p:nvPicPr>
        <p:blipFill rotWithShape="1">
          <a:blip r:embed="rId3">
            <a:alphaModFix/>
          </a:blip>
          <a:srcRect r="84054"/>
          <a:stretch/>
        </p:blipFill>
        <p:spPr>
          <a:xfrm>
            <a:off x="8380550" y="206500"/>
            <a:ext cx="564244" cy="72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490250" y="526350"/>
            <a:ext cx="7169400" cy="4090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5"/>
                </a:solidFill>
              </a:rPr>
              <a:t>Helpful, right?</a:t>
            </a:r>
            <a:endParaRPr>
              <a:solidFill>
                <a:schemeClr val="accent5"/>
              </a:solidFill>
            </a:endParaRPr>
          </a:p>
          <a:p>
            <a:pPr marL="0" lvl="0" indent="0" algn="l" rtl="0">
              <a:spcBef>
                <a:spcPts val="0"/>
              </a:spcBef>
              <a:spcAft>
                <a:spcPts val="0"/>
              </a:spcAft>
              <a:buNone/>
            </a:pPr>
            <a:r>
              <a:rPr lang="en"/>
              <a:t>Well, all of that is contingent on having </a:t>
            </a:r>
            <a:r>
              <a:rPr lang="en">
                <a:highlight>
                  <a:schemeClr val="lt2"/>
                </a:highlight>
              </a:rPr>
              <a:t>good data</a:t>
            </a:r>
            <a:r>
              <a:rPr lang="en"/>
              <a:t>.</a:t>
            </a:r>
            <a:endParaRPr/>
          </a:p>
          <a:p>
            <a:pPr marL="0" lvl="0" indent="0" algn="l" rtl="0">
              <a:spcBef>
                <a:spcPts val="0"/>
              </a:spcBef>
              <a:spcAft>
                <a:spcPts val="0"/>
              </a:spcAft>
              <a:buNone/>
            </a:pPr>
            <a:r>
              <a:rPr lang="en"/>
              <a:t>And </a:t>
            </a:r>
            <a:r>
              <a:rPr lang="en">
                <a:highlight>
                  <a:schemeClr val="lt2"/>
                </a:highlight>
              </a:rPr>
              <a:t>good data people</a:t>
            </a:r>
            <a:r>
              <a:rPr lang="en"/>
              <a:t>.</a:t>
            </a:r>
            <a:endParaRPr/>
          </a:p>
        </p:txBody>
      </p:sp>
      <p:pic>
        <p:nvPicPr>
          <p:cNvPr id="165" name="Google Shape;165;p22"/>
          <p:cNvPicPr preferRelativeResize="0"/>
          <p:nvPr/>
        </p:nvPicPr>
        <p:blipFill rotWithShape="1">
          <a:blip r:embed="rId3">
            <a:alphaModFix/>
          </a:blip>
          <a:srcRect r="84054"/>
          <a:stretch/>
        </p:blipFill>
        <p:spPr>
          <a:xfrm>
            <a:off x="8380550" y="206500"/>
            <a:ext cx="564244" cy="72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pic>
        <p:nvPicPr>
          <p:cNvPr id="170" name="Google Shape;170;p23"/>
          <p:cNvPicPr preferRelativeResize="0"/>
          <p:nvPr/>
        </p:nvPicPr>
        <p:blipFill>
          <a:blip r:embed="rId3">
            <a:alphaModFix/>
          </a:blip>
          <a:stretch>
            <a:fillRect/>
          </a:stretch>
        </p:blipFill>
        <p:spPr>
          <a:xfrm>
            <a:off x="29813" y="3469075"/>
            <a:ext cx="9084375" cy="4274701"/>
          </a:xfrm>
          <a:prstGeom prst="rect">
            <a:avLst/>
          </a:prstGeom>
          <a:noFill/>
          <a:ln>
            <a:noFill/>
          </a:ln>
        </p:spPr>
      </p:pic>
      <p:sp>
        <p:nvSpPr>
          <p:cNvPr id="171" name="Google Shape;171;p23"/>
          <p:cNvSpPr txBox="1">
            <a:spLocks noGrp="1"/>
          </p:cNvSpPr>
          <p:nvPr>
            <p:ph type="body" idx="1"/>
          </p:nvPr>
        </p:nvSpPr>
        <p:spPr>
          <a:xfrm>
            <a:off x="299800" y="321625"/>
            <a:ext cx="4033800" cy="904800"/>
          </a:xfrm>
          <a:prstGeom prst="rect">
            <a:avLst/>
          </a:prstGeom>
        </p:spPr>
        <p:txBody>
          <a:bodyPr spcFirstLastPara="1" wrap="square" lIns="91425" tIns="91425" rIns="91425" bIns="91425" anchor="ctr" anchorCtr="0">
            <a:normAutofit/>
          </a:bodyPr>
          <a:lstStyle/>
          <a:p>
            <a:pPr marL="0" lvl="0" indent="0" algn="l" rtl="0">
              <a:spcBef>
                <a:spcPts val="0"/>
              </a:spcBef>
              <a:spcAft>
                <a:spcPts val="1600"/>
              </a:spcAft>
              <a:buNone/>
            </a:pPr>
            <a:r>
              <a:rPr lang="en" sz="3000" b="1">
                <a:solidFill>
                  <a:schemeClr val="dk1"/>
                </a:solidFill>
              </a:rPr>
              <a:t>Building a Data Team</a:t>
            </a:r>
            <a:endParaRPr sz="1800">
              <a:solidFill>
                <a:srgbClr val="000000"/>
              </a:solidFill>
            </a:endParaRPr>
          </a:p>
        </p:txBody>
      </p:sp>
      <p:grpSp>
        <p:nvGrpSpPr>
          <p:cNvPr id="172" name="Google Shape;172;p23"/>
          <p:cNvGrpSpPr/>
          <p:nvPr/>
        </p:nvGrpSpPr>
        <p:grpSpPr>
          <a:xfrm>
            <a:off x="189471" y="1121700"/>
            <a:ext cx="2726286" cy="2547000"/>
            <a:chOff x="2273746" y="1258050"/>
            <a:chExt cx="2726286" cy="2547000"/>
          </a:xfrm>
        </p:grpSpPr>
        <p:sp>
          <p:nvSpPr>
            <p:cNvPr id="173" name="Google Shape;173;p23"/>
            <p:cNvSpPr/>
            <p:nvPr/>
          </p:nvSpPr>
          <p:spPr>
            <a:xfrm rot="2700000">
              <a:off x="3266383" y="1011412"/>
              <a:ext cx="561726" cy="3040276"/>
            </a:xfrm>
            <a:prstGeom prst="roundRect">
              <a:avLst>
                <a:gd name="adj" fmla="val 50000"/>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2490761"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C57D3"/>
                  </a:solidFill>
                  <a:latin typeface="Roboto"/>
                  <a:ea typeface="Roboto"/>
                  <a:cs typeface="Roboto"/>
                  <a:sym typeface="Roboto"/>
                </a:rPr>
                <a:t>1</a:t>
              </a:r>
              <a:endParaRPr sz="1200" b="1">
                <a:solidFill>
                  <a:srgbClr val="0C57D3"/>
                </a:solidFill>
                <a:latin typeface="Roboto"/>
                <a:ea typeface="Roboto"/>
                <a:cs typeface="Roboto"/>
                <a:sym typeface="Roboto"/>
              </a:endParaRPr>
            </a:p>
          </p:txBody>
        </p:sp>
        <p:sp>
          <p:nvSpPr>
            <p:cNvPr id="175" name="Google Shape;175;p23"/>
            <p:cNvSpPr txBox="1"/>
            <p:nvPr/>
          </p:nvSpPr>
          <p:spPr>
            <a:xfrm rot="-2700000">
              <a:off x="2473968" y="2237954"/>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Hire technical and strategic talent</a:t>
              </a:r>
              <a:endParaRPr sz="800" b="1">
                <a:solidFill>
                  <a:srgbClr val="FFFFFF"/>
                </a:solidFill>
                <a:latin typeface="Roboto"/>
                <a:ea typeface="Roboto"/>
                <a:cs typeface="Roboto"/>
                <a:sym typeface="Roboto"/>
              </a:endParaRPr>
            </a:p>
          </p:txBody>
        </p:sp>
        <p:sp>
          <p:nvSpPr>
            <p:cNvPr id="176" name="Google Shape;176;p23"/>
            <p:cNvSpPr txBox="1"/>
            <p:nvPr/>
          </p:nvSpPr>
          <p:spPr>
            <a:xfrm rot="-2700000">
              <a:off x="2939718"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200">
                  <a:latin typeface="Roboto"/>
                  <a:ea typeface="Roboto"/>
                  <a:cs typeface="Roboto"/>
                  <a:sym typeface="Roboto"/>
                </a:rPr>
                <a:t>Understand both the technical side of data and the strategic goals of fundraising</a:t>
              </a:r>
              <a:endParaRPr sz="1200" b="1">
                <a:latin typeface="Roboto"/>
                <a:ea typeface="Roboto"/>
                <a:cs typeface="Roboto"/>
                <a:sym typeface="Roboto"/>
              </a:endParaRPr>
            </a:p>
          </p:txBody>
        </p:sp>
      </p:grpSp>
      <p:grpSp>
        <p:nvGrpSpPr>
          <p:cNvPr id="177" name="Google Shape;177;p23"/>
          <p:cNvGrpSpPr/>
          <p:nvPr/>
        </p:nvGrpSpPr>
        <p:grpSpPr>
          <a:xfrm>
            <a:off x="4168864" y="1082275"/>
            <a:ext cx="2726286" cy="2547000"/>
            <a:chOff x="4193764" y="1258050"/>
            <a:chExt cx="2726286" cy="2547000"/>
          </a:xfrm>
        </p:grpSpPr>
        <p:sp>
          <p:nvSpPr>
            <p:cNvPr id="178" name="Google Shape;178;p23"/>
            <p:cNvSpPr/>
            <p:nvPr/>
          </p:nvSpPr>
          <p:spPr>
            <a:xfrm rot="2700000">
              <a:off x="5186401" y="1011412"/>
              <a:ext cx="561726" cy="3040276"/>
            </a:xfrm>
            <a:prstGeom prst="roundRect">
              <a:avLst>
                <a:gd name="adj" fmla="val 50000"/>
              </a:avLst>
            </a:prstGeom>
            <a:solidFill>
              <a:srgbClr val="0D5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4410780"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D5CDF"/>
                  </a:solidFill>
                  <a:latin typeface="Roboto"/>
                  <a:ea typeface="Roboto"/>
                  <a:cs typeface="Roboto"/>
                  <a:sym typeface="Roboto"/>
                </a:rPr>
                <a:t>3</a:t>
              </a:r>
              <a:endParaRPr sz="1200" b="1">
                <a:solidFill>
                  <a:srgbClr val="0D5CDF"/>
                </a:solidFill>
                <a:latin typeface="Roboto"/>
                <a:ea typeface="Roboto"/>
                <a:cs typeface="Roboto"/>
                <a:sym typeface="Roboto"/>
              </a:endParaRPr>
            </a:p>
          </p:txBody>
        </p:sp>
        <p:sp>
          <p:nvSpPr>
            <p:cNvPr id="180" name="Google Shape;180;p23"/>
            <p:cNvSpPr txBox="1"/>
            <p:nvPr/>
          </p:nvSpPr>
          <p:spPr>
            <a:xfrm rot="-2700000">
              <a:off x="4400124" y="2240504"/>
              <a:ext cx="2334301"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Culture of collaboration b/w data experts and fundraisers</a:t>
              </a:r>
              <a:endParaRPr sz="800" b="1">
                <a:solidFill>
                  <a:srgbClr val="FFFFFF"/>
                </a:solidFill>
                <a:latin typeface="Roboto"/>
                <a:ea typeface="Roboto"/>
                <a:cs typeface="Roboto"/>
                <a:sym typeface="Roboto"/>
              </a:endParaRPr>
            </a:p>
          </p:txBody>
        </p:sp>
        <p:sp>
          <p:nvSpPr>
            <p:cNvPr id="181" name="Google Shape;181;p23"/>
            <p:cNvSpPr txBox="1"/>
            <p:nvPr/>
          </p:nvSpPr>
          <p:spPr>
            <a:xfrm rot="-2700000">
              <a:off x="4859736"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200">
                  <a:latin typeface="Roboto"/>
                  <a:ea typeface="Roboto"/>
                  <a:cs typeface="Roboto"/>
                  <a:sym typeface="Roboto"/>
                </a:rPr>
                <a:t>Ensure data experts and fundraisers work together seamlessly</a:t>
              </a:r>
              <a:endParaRPr sz="1200" b="1">
                <a:latin typeface="Roboto"/>
                <a:ea typeface="Roboto"/>
                <a:cs typeface="Roboto"/>
                <a:sym typeface="Roboto"/>
              </a:endParaRPr>
            </a:p>
          </p:txBody>
        </p:sp>
      </p:grpSp>
      <p:grpSp>
        <p:nvGrpSpPr>
          <p:cNvPr id="182" name="Google Shape;182;p23"/>
          <p:cNvGrpSpPr/>
          <p:nvPr/>
        </p:nvGrpSpPr>
        <p:grpSpPr>
          <a:xfrm>
            <a:off x="6079086" y="1082275"/>
            <a:ext cx="2726286" cy="2547000"/>
            <a:chOff x="6103986" y="1258050"/>
            <a:chExt cx="2726286" cy="2547000"/>
          </a:xfrm>
        </p:grpSpPr>
        <p:sp>
          <p:nvSpPr>
            <p:cNvPr id="183" name="Google Shape;183;p23"/>
            <p:cNvSpPr/>
            <p:nvPr/>
          </p:nvSpPr>
          <p:spPr>
            <a:xfrm rot="2700000">
              <a:off x="7096623" y="1011412"/>
              <a:ext cx="561726" cy="3040276"/>
            </a:xfrm>
            <a:prstGeom prst="roundRect">
              <a:avLst>
                <a:gd name="adj" fmla="val 50000"/>
              </a:avLst>
            </a:prstGeom>
            <a:solidFill>
              <a:srgbClr val="0E6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632100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0E63F0"/>
                  </a:solidFill>
                  <a:latin typeface="Roboto"/>
                  <a:ea typeface="Roboto"/>
                  <a:cs typeface="Roboto"/>
                  <a:sym typeface="Roboto"/>
                </a:rPr>
                <a:t>4</a:t>
              </a:r>
              <a:endParaRPr sz="1200" b="1">
                <a:solidFill>
                  <a:srgbClr val="0E63F0"/>
                </a:solidFill>
                <a:latin typeface="Roboto"/>
                <a:ea typeface="Roboto"/>
                <a:cs typeface="Roboto"/>
                <a:sym typeface="Roboto"/>
              </a:endParaRPr>
            </a:p>
          </p:txBody>
        </p:sp>
        <p:sp>
          <p:nvSpPr>
            <p:cNvPr id="185" name="Google Shape;185;p23"/>
            <p:cNvSpPr txBox="1"/>
            <p:nvPr/>
          </p:nvSpPr>
          <p:spPr>
            <a:xfrm rot="-2700000">
              <a:off x="6306241" y="2238854"/>
              <a:ext cx="2338968"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Ongoing training &amp; research</a:t>
              </a:r>
              <a:endParaRPr sz="800" b="1">
                <a:solidFill>
                  <a:srgbClr val="FFFFFF"/>
                </a:solidFill>
                <a:latin typeface="Roboto"/>
                <a:ea typeface="Roboto"/>
                <a:cs typeface="Roboto"/>
                <a:sym typeface="Roboto"/>
              </a:endParaRPr>
            </a:p>
          </p:txBody>
        </p:sp>
        <p:sp>
          <p:nvSpPr>
            <p:cNvPr id="186" name="Google Shape;186;p23"/>
            <p:cNvSpPr txBox="1"/>
            <p:nvPr/>
          </p:nvSpPr>
          <p:spPr>
            <a:xfrm rot="-2700000">
              <a:off x="6769958"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200">
                  <a:latin typeface="Roboto"/>
                  <a:ea typeface="Roboto"/>
                  <a:cs typeface="Roboto"/>
                  <a:sym typeface="Roboto"/>
                </a:rPr>
                <a:t>Skill development and upskilling, cross-disciplinary learning, adapting to new fundraising and philanthropy trends </a:t>
              </a:r>
              <a:endParaRPr sz="1200" b="1">
                <a:latin typeface="Roboto"/>
                <a:ea typeface="Roboto"/>
                <a:cs typeface="Roboto"/>
                <a:sym typeface="Roboto"/>
              </a:endParaRPr>
            </a:p>
          </p:txBody>
        </p:sp>
      </p:grpSp>
      <p:grpSp>
        <p:nvGrpSpPr>
          <p:cNvPr id="187" name="Google Shape;187;p23"/>
          <p:cNvGrpSpPr/>
          <p:nvPr/>
        </p:nvGrpSpPr>
        <p:grpSpPr>
          <a:xfrm>
            <a:off x="2195749" y="1121700"/>
            <a:ext cx="2726286" cy="2547000"/>
            <a:chOff x="363524" y="1258050"/>
            <a:chExt cx="2726286" cy="2547000"/>
          </a:xfrm>
        </p:grpSpPr>
        <p:sp>
          <p:nvSpPr>
            <p:cNvPr id="188" name="Google Shape;188;p23"/>
            <p:cNvSpPr/>
            <p:nvPr/>
          </p:nvSpPr>
          <p:spPr>
            <a:xfrm rot="2700000">
              <a:off x="1356161" y="1011412"/>
              <a:ext cx="561726" cy="3040276"/>
            </a:xfrm>
            <a:prstGeom prst="roundRect">
              <a:avLst>
                <a:gd name="adj" fmla="val 50000"/>
              </a:avLst>
            </a:prstGeom>
            <a:solidFill>
              <a:srgbClr val="094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580539"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942A1"/>
                  </a:solidFill>
                  <a:latin typeface="Roboto"/>
                  <a:ea typeface="Roboto"/>
                  <a:cs typeface="Roboto"/>
                  <a:sym typeface="Roboto"/>
                </a:rPr>
                <a:t>2</a:t>
              </a:r>
              <a:endParaRPr sz="1200" b="1">
                <a:solidFill>
                  <a:srgbClr val="0942A1"/>
                </a:solidFill>
                <a:latin typeface="Roboto"/>
                <a:ea typeface="Roboto"/>
                <a:cs typeface="Roboto"/>
                <a:sym typeface="Roboto"/>
              </a:endParaRPr>
            </a:p>
          </p:txBody>
        </p:sp>
        <p:sp>
          <p:nvSpPr>
            <p:cNvPr id="190" name="Google Shape;190;p23"/>
            <p:cNvSpPr txBox="1"/>
            <p:nvPr/>
          </p:nvSpPr>
          <p:spPr>
            <a:xfrm rot="-2700000">
              <a:off x="567889" y="2239754"/>
              <a:ext cx="2336422"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Invest in the right tools &amp; tech</a:t>
              </a:r>
              <a:endParaRPr sz="800" b="1">
                <a:solidFill>
                  <a:srgbClr val="FFFFFF"/>
                </a:solidFill>
                <a:latin typeface="Roboto"/>
                <a:ea typeface="Roboto"/>
                <a:cs typeface="Roboto"/>
                <a:sym typeface="Roboto"/>
              </a:endParaRPr>
            </a:p>
          </p:txBody>
        </p:sp>
        <p:sp>
          <p:nvSpPr>
            <p:cNvPr id="191" name="Google Shape;191;p23"/>
            <p:cNvSpPr txBox="1"/>
            <p:nvPr/>
          </p:nvSpPr>
          <p:spPr>
            <a:xfrm rot="-2700000">
              <a:off x="1029496"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200">
                  <a:solidFill>
                    <a:srgbClr val="0D0D0D"/>
                  </a:solidFill>
                  <a:highlight>
                    <a:srgbClr val="FFFFFF"/>
                  </a:highlight>
                </a:rPr>
                <a:t>CRM systems, databases, data visualization platforms</a:t>
              </a:r>
              <a:endParaRPr sz="800" b="1">
                <a:latin typeface="Roboto"/>
                <a:ea typeface="Roboto"/>
                <a:cs typeface="Roboto"/>
                <a:sym typeface="Roboto"/>
              </a:endParaRPr>
            </a:p>
          </p:txBody>
        </p:sp>
      </p:grpSp>
      <p:pic>
        <p:nvPicPr>
          <p:cNvPr id="192" name="Google Shape;192;p23"/>
          <p:cNvPicPr preferRelativeResize="0"/>
          <p:nvPr/>
        </p:nvPicPr>
        <p:blipFill rotWithShape="1">
          <a:blip r:embed="rId4">
            <a:alphaModFix/>
          </a:blip>
          <a:srcRect r="84054"/>
          <a:stretch/>
        </p:blipFill>
        <p:spPr>
          <a:xfrm>
            <a:off x="8380550" y="206500"/>
            <a:ext cx="564244" cy="72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Practical Tips for Non-Technical Folks</a:t>
            </a:r>
            <a:endParaRPr/>
          </a:p>
        </p:txBody>
      </p:sp>
      <p:sp>
        <p:nvSpPr>
          <p:cNvPr id="198" name="Google Shape;198;p24"/>
          <p:cNvSpPr txBox="1">
            <a:spLocks noGrp="1"/>
          </p:cNvSpPr>
          <p:nvPr>
            <p:ph type="body" idx="1"/>
          </p:nvPr>
        </p:nvSpPr>
        <p:spPr>
          <a:xfrm>
            <a:off x="311700" y="1229875"/>
            <a:ext cx="8520600" cy="355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Start with Data Literacy Training</a:t>
            </a:r>
            <a:endParaRPr/>
          </a:p>
          <a:p>
            <a:pPr marL="914400" lvl="0" indent="-304800" algn="l" rtl="0">
              <a:spcBef>
                <a:spcPts val="0"/>
              </a:spcBef>
              <a:spcAft>
                <a:spcPts val="0"/>
              </a:spcAft>
              <a:buClr>
                <a:srgbClr val="0D0D0D"/>
              </a:buClr>
              <a:buSzPts val="1200"/>
              <a:buFont typeface="Arial"/>
              <a:buChar char="●"/>
            </a:pPr>
            <a:r>
              <a:rPr lang="en" sz="1200">
                <a:solidFill>
                  <a:srgbClr val="0D0D0D"/>
                </a:solidFill>
                <a:highlight>
                  <a:srgbClr val="FFFFFF"/>
                </a:highlight>
                <a:latin typeface="Arial"/>
                <a:ea typeface="Arial"/>
                <a:cs typeface="Arial"/>
                <a:sym typeface="Arial"/>
              </a:rPr>
              <a:t>Organize workshops or online courses to help everyone understand basic data concepts.</a:t>
            </a:r>
            <a:endParaRPr sz="1200">
              <a:solidFill>
                <a:srgbClr val="0D0D0D"/>
              </a:solidFill>
              <a:highlight>
                <a:srgbClr val="FFFFFF"/>
              </a:highlight>
              <a:latin typeface="Arial"/>
              <a:ea typeface="Arial"/>
              <a:cs typeface="Arial"/>
              <a:sym typeface="Arial"/>
            </a:endParaRPr>
          </a:p>
          <a:p>
            <a:pPr marL="914400" lvl="0" indent="-304800" algn="l" rtl="0">
              <a:spcBef>
                <a:spcPts val="0"/>
              </a:spcBef>
              <a:spcAft>
                <a:spcPts val="0"/>
              </a:spcAft>
              <a:buClr>
                <a:srgbClr val="0D0D0D"/>
              </a:buClr>
              <a:buSzPts val="1200"/>
              <a:buFont typeface="Arial"/>
              <a:buChar char="●"/>
            </a:pPr>
            <a:r>
              <a:rPr lang="en" sz="1200">
                <a:solidFill>
                  <a:srgbClr val="0D0D0D"/>
                </a:solidFill>
                <a:highlight>
                  <a:srgbClr val="FFFFFF"/>
                </a:highlight>
                <a:latin typeface="Arial"/>
                <a:ea typeface="Arial"/>
                <a:cs typeface="Arial"/>
                <a:sym typeface="Arial"/>
              </a:rPr>
              <a:t>Focus on building confidence in reading and discussing data.</a:t>
            </a:r>
            <a:endParaRPr sz="1200">
              <a:solidFill>
                <a:srgbClr val="0D0D0D"/>
              </a:solidFill>
              <a:highlight>
                <a:srgbClr val="FFFFFF"/>
              </a:highlight>
              <a:latin typeface="Arial"/>
              <a:ea typeface="Arial"/>
              <a:cs typeface="Arial"/>
              <a:sym typeface="Arial"/>
            </a:endParaRPr>
          </a:p>
          <a:p>
            <a:pPr marL="457200" lvl="0" indent="-342900" algn="l" rtl="0">
              <a:spcBef>
                <a:spcPts val="0"/>
              </a:spcBef>
              <a:spcAft>
                <a:spcPts val="0"/>
              </a:spcAft>
              <a:buSzPts val="1800"/>
              <a:buAutoNum type="arabicPeriod"/>
            </a:pPr>
            <a:r>
              <a:rPr lang="en"/>
              <a:t>Use Simple, User-Friendly Tools</a:t>
            </a:r>
            <a:endParaRPr/>
          </a:p>
          <a:p>
            <a:pPr marL="914400" lvl="0" indent="-304800" algn="l" rtl="0">
              <a:spcBef>
                <a:spcPts val="0"/>
              </a:spcBef>
              <a:spcAft>
                <a:spcPts val="0"/>
              </a:spcAft>
              <a:buClr>
                <a:srgbClr val="0D0D0D"/>
              </a:buClr>
              <a:buSzPts val="1200"/>
              <a:buFont typeface="Arial"/>
              <a:buChar char="●"/>
            </a:pPr>
            <a:r>
              <a:rPr lang="en" sz="1200">
                <a:solidFill>
                  <a:srgbClr val="0D0D0D"/>
                </a:solidFill>
                <a:highlight>
                  <a:srgbClr val="FFFFFF"/>
                </a:highlight>
                <a:latin typeface="Arial"/>
                <a:ea typeface="Arial"/>
                <a:cs typeface="Arial"/>
                <a:sym typeface="Arial"/>
              </a:rPr>
              <a:t>Start with tools that don’t require advanced technical skills (e.g. Excel, Google Sheets) for data tracking and basic analysis.</a:t>
            </a:r>
            <a:endParaRPr sz="1200">
              <a:solidFill>
                <a:srgbClr val="0D0D0D"/>
              </a:solidFill>
              <a:highlight>
                <a:srgbClr val="FFFFFF"/>
              </a:highlight>
              <a:latin typeface="Arial"/>
              <a:ea typeface="Arial"/>
              <a:cs typeface="Arial"/>
              <a:sym typeface="Arial"/>
            </a:endParaRPr>
          </a:p>
          <a:p>
            <a:pPr marL="914400" lvl="0" indent="-304800" algn="l" rtl="0">
              <a:spcBef>
                <a:spcPts val="0"/>
              </a:spcBef>
              <a:spcAft>
                <a:spcPts val="0"/>
              </a:spcAft>
              <a:buClr>
                <a:srgbClr val="0D0D0D"/>
              </a:buClr>
              <a:buSzPts val="1200"/>
              <a:buFont typeface="Arial"/>
              <a:buChar char="●"/>
            </a:pPr>
            <a:r>
              <a:rPr lang="en" sz="1200">
                <a:solidFill>
                  <a:srgbClr val="0D0D0D"/>
                </a:solidFill>
                <a:highlight>
                  <a:srgbClr val="FFFFFF"/>
                </a:highlight>
                <a:latin typeface="Arial"/>
                <a:ea typeface="Arial"/>
                <a:cs typeface="Arial"/>
                <a:sym typeface="Arial"/>
              </a:rPr>
              <a:t>Use free or low-cost visualization tools (e.g., Power BI, Tableau Public) for simple dashboards.</a:t>
            </a:r>
            <a:endParaRPr sz="1200">
              <a:solidFill>
                <a:srgbClr val="0D0D0D"/>
              </a:solidFill>
              <a:highlight>
                <a:srgbClr val="FFFFFF"/>
              </a:highlight>
              <a:latin typeface="Arial"/>
              <a:ea typeface="Arial"/>
              <a:cs typeface="Arial"/>
              <a:sym typeface="Arial"/>
            </a:endParaRPr>
          </a:p>
          <a:p>
            <a:pPr marL="457200" lvl="0" indent="-342900" algn="l" rtl="0">
              <a:spcBef>
                <a:spcPts val="0"/>
              </a:spcBef>
              <a:spcAft>
                <a:spcPts val="0"/>
              </a:spcAft>
              <a:buSzPts val="1800"/>
              <a:buAutoNum type="arabicPeriod"/>
            </a:pPr>
            <a:r>
              <a:rPr lang="en"/>
              <a:t>Daily Data-Driven Decisions</a:t>
            </a:r>
            <a:endParaRPr/>
          </a:p>
          <a:p>
            <a:pPr marL="914400" lvl="0" indent="-304800" algn="l" rtl="0">
              <a:spcBef>
                <a:spcPts val="0"/>
              </a:spcBef>
              <a:spcAft>
                <a:spcPts val="0"/>
              </a:spcAft>
              <a:buClr>
                <a:srgbClr val="0D0D0D"/>
              </a:buClr>
              <a:buSzPts val="1200"/>
              <a:buFont typeface="Arial"/>
              <a:buChar char="●"/>
            </a:pPr>
            <a:r>
              <a:rPr lang="en" sz="1200">
                <a:solidFill>
                  <a:srgbClr val="0D0D0D"/>
                </a:solidFill>
                <a:highlight>
                  <a:srgbClr val="FFFFFF"/>
                </a:highlight>
                <a:latin typeface="Arial"/>
                <a:ea typeface="Arial"/>
                <a:cs typeface="Arial"/>
                <a:sym typeface="Arial"/>
              </a:rPr>
              <a:t>Encourage team members to use data in everyday decision-making.</a:t>
            </a:r>
            <a:endParaRPr sz="1200">
              <a:solidFill>
                <a:srgbClr val="0D0D0D"/>
              </a:solidFill>
              <a:highlight>
                <a:srgbClr val="FFFFFF"/>
              </a:highlight>
              <a:latin typeface="Arial"/>
              <a:ea typeface="Arial"/>
              <a:cs typeface="Arial"/>
              <a:sym typeface="Arial"/>
            </a:endParaRPr>
          </a:p>
          <a:p>
            <a:pPr marL="914400" lvl="0" indent="-304800" algn="l" rtl="0">
              <a:spcBef>
                <a:spcPts val="0"/>
              </a:spcBef>
              <a:spcAft>
                <a:spcPts val="0"/>
              </a:spcAft>
              <a:buClr>
                <a:srgbClr val="0D0D0D"/>
              </a:buClr>
              <a:buSzPts val="1200"/>
              <a:buFont typeface="Arial"/>
              <a:buChar char="●"/>
            </a:pPr>
            <a:r>
              <a:rPr lang="en" sz="1200">
                <a:solidFill>
                  <a:srgbClr val="0D0D0D"/>
                </a:solidFill>
                <a:highlight>
                  <a:srgbClr val="FFFFFF"/>
                </a:highlight>
                <a:latin typeface="Arial"/>
                <a:ea typeface="Arial"/>
                <a:cs typeface="Arial"/>
                <a:sym typeface="Arial"/>
              </a:rPr>
              <a:t>Ask simple, data-related questions during meetings (e.g., "What does the data tell us about last month's campaign performance?").</a:t>
            </a:r>
            <a:endParaRPr sz="1200">
              <a:solidFill>
                <a:srgbClr val="0D0D0D"/>
              </a:solidFill>
              <a:highlight>
                <a:srgbClr val="FFFFFF"/>
              </a:highlight>
              <a:latin typeface="Arial"/>
              <a:ea typeface="Arial"/>
              <a:cs typeface="Arial"/>
              <a:sym typeface="Arial"/>
            </a:endParaRPr>
          </a:p>
          <a:p>
            <a:pPr marL="457200" lvl="0" indent="-342900" algn="l" rtl="0">
              <a:spcBef>
                <a:spcPts val="0"/>
              </a:spcBef>
              <a:spcAft>
                <a:spcPts val="0"/>
              </a:spcAft>
              <a:buSzPts val="1800"/>
              <a:buAutoNum type="arabicPeriod"/>
            </a:pPr>
            <a:r>
              <a:rPr lang="en"/>
              <a:t>Start Small with Pilot Projects</a:t>
            </a:r>
            <a:endParaRPr sz="1200">
              <a:solidFill>
                <a:srgbClr val="0D0D0D"/>
              </a:solidFill>
              <a:highlight>
                <a:srgbClr val="FFFFFF"/>
              </a:highlight>
              <a:latin typeface="Arial"/>
              <a:ea typeface="Arial"/>
              <a:cs typeface="Arial"/>
              <a:sym typeface="Arial"/>
            </a:endParaRPr>
          </a:p>
          <a:p>
            <a:pPr marL="914400" lvl="0" indent="-304800" algn="l" rtl="0">
              <a:spcBef>
                <a:spcPts val="0"/>
              </a:spcBef>
              <a:spcAft>
                <a:spcPts val="0"/>
              </a:spcAft>
              <a:buClr>
                <a:srgbClr val="0D0D0D"/>
              </a:buClr>
              <a:buSzPts val="1200"/>
              <a:buFont typeface="Arial"/>
              <a:buChar char="●"/>
            </a:pPr>
            <a:r>
              <a:rPr lang="en" sz="1200">
                <a:solidFill>
                  <a:srgbClr val="0D0D0D"/>
                </a:solidFill>
                <a:highlight>
                  <a:srgbClr val="FFFFFF"/>
                </a:highlight>
                <a:latin typeface="Arial"/>
                <a:ea typeface="Arial"/>
                <a:cs typeface="Arial"/>
                <a:sym typeface="Arial"/>
              </a:rPr>
              <a:t>Choose one or two manageable projects. A good one is collecting clean data.</a:t>
            </a:r>
            <a:endParaRPr sz="1200">
              <a:solidFill>
                <a:srgbClr val="0D0D0D"/>
              </a:solidFill>
              <a:highlight>
                <a:srgbClr val="FFFFFF"/>
              </a:highlight>
              <a:latin typeface="Arial"/>
              <a:ea typeface="Arial"/>
              <a:cs typeface="Arial"/>
              <a:sym typeface="Arial"/>
            </a:endParaRPr>
          </a:p>
          <a:p>
            <a:pPr marL="914400" lvl="0" indent="-304800" algn="l" rtl="0">
              <a:spcBef>
                <a:spcPts val="0"/>
              </a:spcBef>
              <a:spcAft>
                <a:spcPts val="0"/>
              </a:spcAft>
              <a:buClr>
                <a:srgbClr val="0D0D0D"/>
              </a:buClr>
              <a:buSzPts val="1200"/>
              <a:buFont typeface="Arial"/>
              <a:buChar char="●"/>
            </a:pPr>
            <a:r>
              <a:rPr lang="en" sz="1200">
                <a:solidFill>
                  <a:srgbClr val="0D0D0D"/>
                </a:solidFill>
                <a:highlight>
                  <a:srgbClr val="FFFFFF"/>
                </a:highlight>
                <a:latin typeface="Arial"/>
                <a:ea typeface="Arial"/>
                <a:cs typeface="Arial"/>
                <a:sym typeface="Arial"/>
              </a:rPr>
              <a:t>Focus on projects with immediate impact.</a:t>
            </a:r>
            <a:endParaRPr sz="1200">
              <a:solidFill>
                <a:srgbClr val="0D0D0D"/>
              </a:solidFill>
              <a:highlight>
                <a:srgbClr val="FFFFFF"/>
              </a:highlight>
              <a:latin typeface="Arial"/>
              <a:ea typeface="Arial"/>
              <a:cs typeface="Arial"/>
              <a:sym typeface="Arial"/>
            </a:endParaRPr>
          </a:p>
        </p:txBody>
      </p:sp>
      <p:pic>
        <p:nvPicPr>
          <p:cNvPr id="199" name="Google Shape;199;p24"/>
          <p:cNvPicPr preferRelativeResize="0"/>
          <p:nvPr/>
        </p:nvPicPr>
        <p:blipFill rotWithShape="1">
          <a:blip r:embed="rId3">
            <a:alphaModFix/>
          </a:blip>
          <a:srcRect r="84054"/>
          <a:stretch/>
        </p:blipFill>
        <p:spPr>
          <a:xfrm>
            <a:off x="8380550" y="206500"/>
            <a:ext cx="564244" cy="72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311700" y="1256050"/>
            <a:ext cx="8520600" cy="2030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100%</a:t>
            </a:r>
            <a:endParaRPr/>
          </a:p>
        </p:txBody>
      </p:sp>
      <p:sp>
        <p:nvSpPr>
          <p:cNvPr id="205" name="Google Shape;205;p25"/>
          <p:cNvSpPr txBox="1">
            <a:spLocks noGrp="1"/>
          </p:cNvSpPr>
          <p:nvPr>
            <p:ph type="body" idx="1"/>
          </p:nvPr>
        </p:nvSpPr>
        <p:spPr>
          <a:xfrm>
            <a:off x="311700" y="3073625"/>
            <a:ext cx="8520600" cy="5031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of people that don’t </a:t>
            </a:r>
            <a:r>
              <a:rPr lang="en">
                <a:highlight>
                  <a:schemeClr val="lt2"/>
                </a:highlight>
              </a:rPr>
              <a:t>ask clarifying questions</a:t>
            </a:r>
            <a:r>
              <a:rPr lang="en"/>
              <a:t> regret it later.</a:t>
            </a:r>
            <a:endParaRPr/>
          </a:p>
        </p:txBody>
      </p:sp>
      <p:sp>
        <p:nvSpPr>
          <p:cNvPr id="206" name="Google Shape;206;p25"/>
          <p:cNvSpPr txBox="1"/>
          <p:nvPr/>
        </p:nvSpPr>
        <p:spPr>
          <a:xfrm>
            <a:off x="311700" y="3576725"/>
            <a:ext cx="42174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lt1"/>
                </a:solidFill>
                <a:latin typeface="Roboto"/>
                <a:ea typeface="Roboto"/>
                <a:cs typeface="Roboto"/>
                <a:sym typeface="Roboto"/>
              </a:rPr>
              <a:t>Akshat Thakur</a:t>
            </a:r>
            <a:endParaRPr sz="1500">
              <a:solidFill>
                <a:schemeClr val="lt1"/>
              </a:solidFill>
              <a:latin typeface="Roboto"/>
              <a:ea typeface="Roboto"/>
              <a:cs typeface="Roboto"/>
              <a:sym typeface="Roboto"/>
            </a:endParaRPr>
          </a:p>
          <a:p>
            <a:pPr marL="0" lvl="0" indent="0" algn="l" rtl="0">
              <a:spcBef>
                <a:spcPts val="0"/>
              </a:spcBef>
              <a:spcAft>
                <a:spcPts val="0"/>
              </a:spcAft>
              <a:buNone/>
            </a:pPr>
            <a:r>
              <a:rPr lang="en" sz="1500">
                <a:solidFill>
                  <a:schemeClr val="lt1"/>
                </a:solidFill>
                <a:latin typeface="Roboto"/>
                <a:ea typeface="Roboto"/>
                <a:cs typeface="Roboto"/>
                <a:sym typeface="Roboto"/>
              </a:rPr>
              <a:t>Data Analyst</a:t>
            </a:r>
            <a:endParaRPr sz="1500">
              <a:solidFill>
                <a:schemeClr val="lt1"/>
              </a:solidFill>
              <a:latin typeface="Roboto"/>
              <a:ea typeface="Roboto"/>
              <a:cs typeface="Roboto"/>
              <a:sym typeface="Roboto"/>
            </a:endParaRPr>
          </a:p>
          <a:p>
            <a:pPr marL="0" lvl="0" indent="0" algn="l" rtl="0">
              <a:spcBef>
                <a:spcPts val="0"/>
              </a:spcBef>
              <a:spcAft>
                <a:spcPts val="0"/>
              </a:spcAft>
              <a:buNone/>
            </a:pPr>
            <a:r>
              <a:rPr lang="en" sz="1500">
                <a:solidFill>
                  <a:schemeClr val="lt1"/>
                </a:solidFill>
                <a:latin typeface="Roboto"/>
                <a:ea typeface="Roboto"/>
                <a:cs typeface="Roboto"/>
                <a:sym typeface="Roboto"/>
              </a:rPr>
              <a:t>University of British Columbia</a:t>
            </a:r>
            <a:endParaRPr sz="1500">
              <a:solidFill>
                <a:schemeClr val="lt1"/>
              </a:solidFill>
              <a:latin typeface="Roboto"/>
              <a:ea typeface="Roboto"/>
              <a:cs typeface="Roboto"/>
              <a:sym typeface="Roboto"/>
            </a:endParaRPr>
          </a:p>
          <a:p>
            <a:pPr marL="0" lvl="0" indent="0" algn="l" rtl="0">
              <a:spcBef>
                <a:spcPts val="0"/>
              </a:spcBef>
              <a:spcAft>
                <a:spcPts val="0"/>
              </a:spcAft>
              <a:buNone/>
            </a:pPr>
            <a:r>
              <a:rPr lang="en" sz="1500" u="sng">
                <a:solidFill>
                  <a:schemeClr val="hlink"/>
                </a:solidFill>
                <a:latin typeface="Roboto"/>
                <a:ea typeface="Roboto"/>
                <a:cs typeface="Roboto"/>
                <a:sym typeface="Roboto"/>
                <a:hlinkClick r:id="rId3"/>
              </a:rPr>
              <a:t>akshat.thakur@ubc.ca</a:t>
            </a:r>
            <a:endParaRPr sz="1500">
              <a:solidFill>
                <a:schemeClr val="lt1"/>
              </a:solidFill>
              <a:latin typeface="Roboto"/>
              <a:ea typeface="Roboto"/>
              <a:cs typeface="Roboto"/>
              <a:sym typeface="Roboto"/>
            </a:endParaRPr>
          </a:p>
          <a:p>
            <a:pPr marL="0" lvl="0" indent="0" algn="l" rtl="0">
              <a:spcBef>
                <a:spcPts val="0"/>
              </a:spcBef>
              <a:spcAft>
                <a:spcPts val="0"/>
              </a:spcAft>
              <a:buNone/>
            </a:pPr>
            <a:r>
              <a:rPr lang="en" sz="1500" u="sng">
                <a:solidFill>
                  <a:schemeClr val="hlink"/>
                </a:solidFill>
                <a:latin typeface="Roboto"/>
                <a:ea typeface="Roboto"/>
                <a:cs typeface="Roboto"/>
                <a:sym typeface="Roboto"/>
                <a:hlinkClick r:id="rId4"/>
              </a:rPr>
              <a:t>linkedin.com/in/akshatthakur</a:t>
            </a:r>
            <a:endParaRPr sz="1500">
              <a:solidFill>
                <a:schemeClr val="lt1"/>
              </a:solidFill>
              <a:latin typeface="Roboto"/>
              <a:ea typeface="Roboto"/>
              <a:cs typeface="Roboto"/>
              <a:sym typeface="Roboto"/>
            </a:endParaRPr>
          </a:p>
        </p:txBody>
      </p:sp>
      <p:pic>
        <p:nvPicPr>
          <p:cNvPr id="207" name="Google Shape;207;p25"/>
          <p:cNvPicPr preferRelativeResize="0"/>
          <p:nvPr/>
        </p:nvPicPr>
        <p:blipFill rotWithShape="1">
          <a:blip r:embed="rId5">
            <a:alphaModFix/>
          </a:blip>
          <a:srcRect r="84054"/>
          <a:stretch/>
        </p:blipFill>
        <p:spPr>
          <a:xfrm>
            <a:off x="8380550" y="206500"/>
            <a:ext cx="564244" cy="72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idx="4294967295"/>
          </p:nvPr>
        </p:nvSpPr>
        <p:spPr>
          <a:xfrm>
            <a:off x="535775" y="712150"/>
            <a:ext cx="7548300" cy="768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3600" dirty="0"/>
              <a:t>Why Data Matters in Prospect Research</a:t>
            </a:r>
            <a:endParaRPr sz="2400" dirty="0"/>
          </a:p>
        </p:txBody>
      </p:sp>
      <p:sp>
        <p:nvSpPr>
          <p:cNvPr id="93" name="Google Shape;93;p14"/>
          <p:cNvSpPr txBox="1">
            <a:spLocks noGrp="1"/>
          </p:cNvSpPr>
          <p:nvPr>
            <p:ph type="title" idx="4294967295"/>
          </p:nvPr>
        </p:nvSpPr>
        <p:spPr>
          <a:xfrm>
            <a:off x="535775" y="1480150"/>
            <a:ext cx="6209700" cy="30675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1800" dirty="0">
                <a:latin typeface="Lato"/>
                <a:ea typeface="Lato"/>
                <a:cs typeface="Lato"/>
                <a:sym typeface="Lato"/>
              </a:rPr>
              <a:t>The evolving role of data in fundraising:</a:t>
            </a:r>
            <a:endParaRPr sz="1800" dirty="0">
              <a:latin typeface="Lato"/>
              <a:ea typeface="Lato"/>
              <a:cs typeface="Lato"/>
              <a:sym typeface="Lato"/>
            </a:endParaRPr>
          </a:p>
          <a:p>
            <a:pPr marL="457200" lvl="0" indent="-331470" algn="l" rtl="0">
              <a:lnSpc>
                <a:spcPct val="115000"/>
              </a:lnSpc>
              <a:spcBef>
                <a:spcPts val="1600"/>
              </a:spcBef>
              <a:spcAft>
                <a:spcPts val="0"/>
              </a:spcAft>
              <a:buSzPct val="100000"/>
              <a:buFont typeface="Lato"/>
              <a:buChar char="●"/>
            </a:pPr>
            <a:r>
              <a:rPr lang="en" sz="1800" dirty="0">
                <a:latin typeface="Lato"/>
                <a:ea typeface="Lato"/>
                <a:cs typeface="Lato"/>
                <a:sym typeface="Lato"/>
              </a:rPr>
              <a:t>Predicting donor behavior more accurately and efficiently</a:t>
            </a:r>
            <a:endParaRPr sz="1800" dirty="0">
              <a:latin typeface="Lato"/>
              <a:ea typeface="Lato"/>
              <a:cs typeface="Lato"/>
              <a:sym typeface="Lato"/>
            </a:endParaRPr>
          </a:p>
          <a:p>
            <a:pPr marL="457200" lvl="0" indent="-331470" algn="l" rtl="0">
              <a:lnSpc>
                <a:spcPct val="115000"/>
              </a:lnSpc>
              <a:spcBef>
                <a:spcPts val="0"/>
              </a:spcBef>
              <a:spcAft>
                <a:spcPts val="0"/>
              </a:spcAft>
              <a:buSzPct val="100000"/>
              <a:buFont typeface="Lato"/>
              <a:buChar char="●"/>
            </a:pPr>
            <a:r>
              <a:rPr lang="en" sz="1800" dirty="0">
                <a:latin typeface="Lato"/>
                <a:ea typeface="Lato"/>
                <a:cs typeface="Lato"/>
                <a:sym typeface="Lato"/>
              </a:rPr>
              <a:t>Targeting outreach</a:t>
            </a:r>
            <a:endParaRPr sz="1800" dirty="0">
              <a:latin typeface="Lato"/>
              <a:ea typeface="Lato"/>
              <a:cs typeface="Lato"/>
              <a:sym typeface="Lato"/>
            </a:endParaRPr>
          </a:p>
          <a:p>
            <a:pPr marL="457200" lvl="0" indent="-331470" algn="l" rtl="0">
              <a:lnSpc>
                <a:spcPct val="115000"/>
              </a:lnSpc>
              <a:spcBef>
                <a:spcPts val="0"/>
              </a:spcBef>
              <a:spcAft>
                <a:spcPts val="0"/>
              </a:spcAft>
              <a:buSzPct val="100000"/>
              <a:buFont typeface="Lato"/>
              <a:buChar char="●"/>
            </a:pPr>
            <a:r>
              <a:rPr lang="en" sz="1800" dirty="0">
                <a:latin typeface="Lato"/>
                <a:ea typeface="Lato"/>
                <a:cs typeface="Lato"/>
                <a:sym typeface="Lato"/>
              </a:rPr>
              <a:t>Raising more funds</a:t>
            </a:r>
            <a:endParaRPr sz="1800" dirty="0">
              <a:latin typeface="Lato"/>
              <a:ea typeface="Lato"/>
              <a:cs typeface="Lato"/>
              <a:sym typeface="Lato"/>
            </a:endParaRPr>
          </a:p>
          <a:p>
            <a:pPr marL="0" lvl="0" indent="0" algn="l" rtl="0">
              <a:lnSpc>
                <a:spcPct val="115000"/>
              </a:lnSpc>
              <a:spcBef>
                <a:spcPts val="1600"/>
              </a:spcBef>
              <a:spcAft>
                <a:spcPts val="0"/>
              </a:spcAft>
              <a:buNone/>
            </a:pPr>
            <a:r>
              <a:rPr lang="en" sz="1800" dirty="0">
                <a:latin typeface="Lato"/>
                <a:ea typeface="Lato"/>
                <a:cs typeface="Lato"/>
                <a:sym typeface="Lato"/>
              </a:rPr>
              <a:t>Today’s topics: </a:t>
            </a:r>
            <a:endParaRPr sz="1800" dirty="0">
              <a:latin typeface="Lato"/>
              <a:ea typeface="Lato"/>
              <a:cs typeface="Lato"/>
              <a:sym typeface="Lato"/>
            </a:endParaRPr>
          </a:p>
          <a:p>
            <a:pPr marL="457200" lvl="0" indent="-331470" algn="l" rtl="0">
              <a:lnSpc>
                <a:spcPct val="115000"/>
              </a:lnSpc>
              <a:spcBef>
                <a:spcPts val="1600"/>
              </a:spcBef>
              <a:spcAft>
                <a:spcPts val="0"/>
              </a:spcAft>
              <a:buSzPct val="100000"/>
              <a:buFont typeface="Lato"/>
              <a:buChar char="●"/>
            </a:pPr>
            <a:r>
              <a:rPr lang="en" sz="1800" dirty="0">
                <a:latin typeface="Lato"/>
                <a:ea typeface="Lato"/>
                <a:cs typeface="Lato"/>
                <a:sym typeface="Lato"/>
              </a:rPr>
              <a:t>Data and Donor Identification</a:t>
            </a:r>
            <a:endParaRPr sz="1800" dirty="0">
              <a:latin typeface="Lato"/>
              <a:ea typeface="Lato"/>
              <a:cs typeface="Lato"/>
              <a:sym typeface="Lato"/>
            </a:endParaRPr>
          </a:p>
          <a:p>
            <a:pPr marL="457200" lvl="0" indent="-331470" algn="l" rtl="0">
              <a:lnSpc>
                <a:spcPct val="115000"/>
              </a:lnSpc>
              <a:spcBef>
                <a:spcPts val="0"/>
              </a:spcBef>
              <a:spcAft>
                <a:spcPts val="0"/>
              </a:spcAft>
              <a:buSzPct val="100000"/>
              <a:buFont typeface="Lato"/>
              <a:buChar char="●"/>
            </a:pPr>
            <a:r>
              <a:rPr lang="en" sz="1800" dirty="0">
                <a:latin typeface="Lato"/>
                <a:ea typeface="Lato"/>
                <a:cs typeface="Lato"/>
                <a:sym typeface="Lato"/>
              </a:rPr>
              <a:t>Predictive Scores, Segmentation and Profiling</a:t>
            </a:r>
            <a:endParaRPr sz="1800" dirty="0">
              <a:latin typeface="Lato"/>
              <a:ea typeface="Lato"/>
              <a:cs typeface="Lato"/>
              <a:sym typeface="Lato"/>
            </a:endParaRPr>
          </a:p>
          <a:p>
            <a:pPr marL="457200" lvl="0" indent="-331470" algn="l" rtl="0">
              <a:lnSpc>
                <a:spcPct val="115000"/>
              </a:lnSpc>
              <a:spcBef>
                <a:spcPts val="0"/>
              </a:spcBef>
              <a:spcAft>
                <a:spcPts val="0"/>
              </a:spcAft>
              <a:buSzPct val="100000"/>
              <a:buFont typeface="Lato"/>
              <a:buChar char="●"/>
            </a:pPr>
            <a:r>
              <a:rPr lang="en" sz="1800" dirty="0">
                <a:latin typeface="Lato"/>
                <a:ea typeface="Lato"/>
                <a:cs typeface="Lato"/>
                <a:sym typeface="Lato"/>
              </a:rPr>
              <a:t>Building and Empowering Data Teams</a:t>
            </a:r>
            <a:endParaRPr sz="1800" dirty="0">
              <a:latin typeface="Lato"/>
              <a:ea typeface="Lato"/>
              <a:cs typeface="Lato"/>
              <a:sym typeface="Lato"/>
            </a:endParaRPr>
          </a:p>
          <a:p>
            <a:pPr marL="0" lvl="0" indent="0" algn="l" rtl="0">
              <a:lnSpc>
                <a:spcPct val="115000"/>
              </a:lnSpc>
              <a:spcBef>
                <a:spcPts val="1600"/>
              </a:spcBef>
              <a:spcAft>
                <a:spcPts val="0"/>
              </a:spcAft>
              <a:buNone/>
            </a:pPr>
            <a:endParaRPr sz="1800" dirty="0">
              <a:latin typeface="Lato"/>
              <a:ea typeface="Lato"/>
              <a:cs typeface="Lato"/>
              <a:sym typeface="Lato"/>
            </a:endParaRPr>
          </a:p>
          <a:p>
            <a:pPr marL="0" lvl="0" indent="0" algn="l" rtl="0">
              <a:lnSpc>
                <a:spcPct val="115000"/>
              </a:lnSpc>
              <a:spcBef>
                <a:spcPts val="1600"/>
              </a:spcBef>
              <a:spcAft>
                <a:spcPts val="1600"/>
              </a:spcAft>
              <a:buNone/>
            </a:pPr>
            <a:endParaRPr sz="1800" dirty="0">
              <a:latin typeface="Lato"/>
              <a:ea typeface="Lato"/>
              <a:cs typeface="Lato"/>
              <a:sym typeface="Lato"/>
            </a:endParaRPr>
          </a:p>
        </p:txBody>
      </p:sp>
      <p:pic>
        <p:nvPicPr>
          <p:cNvPr id="94" name="Google Shape;94;p14"/>
          <p:cNvPicPr preferRelativeResize="0"/>
          <p:nvPr/>
        </p:nvPicPr>
        <p:blipFill>
          <a:blip r:embed="rId3">
            <a:alphaModFix/>
          </a:blip>
          <a:stretch>
            <a:fillRect/>
          </a:stretch>
        </p:blipFill>
        <p:spPr>
          <a:xfrm>
            <a:off x="6520700" y="1845400"/>
            <a:ext cx="2559051" cy="2702250"/>
          </a:xfrm>
          <a:prstGeom prst="rect">
            <a:avLst/>
          </a:prstGeom>
          <a:noFill/>
          <a:ln>
            <a:noFill/>
          </a:ln>
        </p:spPr>
      </p:pic>
      <p:pic>
        <p:nvPicPr>
          <p:cNvPr id="95" name="Google Shape;95;p14"/>
          <p:cNvPicPr preferRelativeResize="0"/>
          <p:nvPr/>
        </p:nvPicPr>
        <p:blipFill rotWithShape="1">
          <a:blip r:embed="rId4">
            <a:alphaModFix/>
          </a:blip>
          <a:srcRect r="84054"/>
          <a:stretch/>
        </p:blipFill>
        <p:spPr>
          <a:xfrm>
            <a:off x="8380550" y="206500"/>
            <a:ext cx="564244" cy="72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9"/>
        <p:cNvGrpSpPr/>
        <p:nvPr/>
      </p:nvGrpSpPr>
      <p:grpSpPr>
        <a:xfrm>
          <a:off x="0" y="0"/>
          <a:ext cx="0" cy="0"/>
          <a:chOff x="0" y="0"/>
          <a:chExt cx="0" cy="0"/>
        </a:xfrm>
      </p:grpSpPr>
      <p:pic>
        <p:nvPicPr>
          <p:cNvPr id="100" name="Google Shape;100;p15"/>
          <p:cNvPicPr preferRelativeResize="0"/>
          <p:nvPr/>
        </p:nvPicPr>
        <p:blipFill>
          <a:blip r:embed="rId3">
            <a:alphaModFix/>
          </a:blip>
          <a:stretch>
            <a:fillRect/>
          </a:stretch>
        </p:blipFill>
        <p:spPr>
          <a:xfrm>
            <a:off x="149900" y="162725"/>
            <a:ext cx="8471951" cy="4818049"/>
          </a:xfrm>
          <a:prstGeom prst="rect">
            <a:avLst/>
          </a:prstGeom>
          <a:noFill/>
          <a:ln>
            <a:noFill/>
          </a:ln>
        </p:spPr>
      </p:pic>
      <p:pic>
        <p:nvPicPr>
          <p:cNvPr id="101" name="Google Shape;101;p15"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02" name="Google Shape;102;p15"/>
          <p:cNvSpPr txBox="1"/>
          <p:nvPr/>
        </p:nvSpPr>
        <p:spPr>
          <a:xfrm>
            <a:off x="792300" y="587000"/>
            <a:ext cx="38655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lt2"/>
                </a:solidFill>
                <a:latin typeface="Raleway"/>
                <a:ea typeface="Raleway"/>
                <a:cs typeface="Raleway"/>
                <a:sym typeface="Raleway"/>
              </a:rPr>
              <a:t>Predictive Analytics</a:t>
            </a:r>
            <a:endParaRPr sz="3000" b="1">
              <a:solidFill>
                <a:schemeClr val="lt2"/>
              </a:solidFill>
              <a:latin typeface="Raleway"/>
              <a:ea typeface="Raleway"/>
              <a:cs typeface="Raleway"/>
              <a:sym typeface="Raleway"/>
            </a:endParaRPr>
          </a:p>
        </p:txBody>
      </p:sp>
      <p:sp>
        <p:nvSpPr>
          <p:cNvPr id="103" name="Google Shape;103;p15"/>
          <p:cNvSpPr txBox="1">
            <a:spLocks noGrp="1"/>
          </p:cNvSpPr>
          <p:nvPr>
            <p:ph type="body" idx="4294967295"/>
          </p:nvPr>
        </p:nvSpPr>
        <p:spPr>
          <a:xfrm>
            <a:off x="792300" y="1349600"/>
            <a:ext cx="7274400" cy="318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latin typeface="Raleway"/>
                <a:ea typeface="Raleway"/>
                <a:cs typeface="Raleway"/>
                <a:sym typeface="Raleway"/>
              </a:rPr>
              <a:t>Predictive analytics enhances Donor Identification by using historical and current data to forecast who is most likely to become significant donors. </a:t>
            </a:r>
            <a:r>
              <a:rPr lang="en" sz="1200" b="1">
                <a:latin typeface="Raleway"/>
                <a:ea typeface="Raleway"/>
                <a:cs typeface="Raleway"/>
                <a:sym typeface="Raleway"/>
              </a:rPr>
              <a:t>Here’s how it works:</a:t>
            </a:r>
            <a:endParaRPr sz="1200">
              <a:solidFill>
                <a:schemeClr val="dk2"/>
              </a:solidFill>
              <a:latin typeface="Raleway"/>
              <a:ea typeface="Raleway"/>
              <a:cs typeface="Raleway"/>
              <a:sym typeface="Raleway"/>
            </a:endParaRPr>
          </a:p>
          <a:p>
            <a:pPr marL="457200" lvl="0" indent="-317500" algn="l" rtl="0">
              <a:spcBef>
                <a:spcPts val="16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Insights Powered by Patterns and Evidence</a:t>
            </a:r>
            <a:br>
              <a:rPr lang="en" sz="1400">
                <a:latin typeface="Raleway"/>
                <a:ea typeface="Raleway"/>
                <a:cs typeface="Raleway"/>
                <a:sym typeface="Raleway"/>
              </a:rPr>
            </a:br>
            <a:r>
              <a:rPr lang="en" sz="1200">
                <a:latin typeface="Raleway"/>
                <a:ea typeface="Raleway"/>
                <a:cs typeface="Raleway"/>
                <a:sym typeface="Raleway"/>
              </a:rPr>
              <a:t>Predictive models analyze patterns in past donor behavior—such as donation amounts, frequency, event participation, and engagement history.</a:t>
            </a:r>
            <a:endParaRPr sz="1200">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Efficiency and Precision</a:t>
            </a:r>
            <a:br>
              <a:rPr lang="en" sz="1400">
                <a:latin typeface="Raleway"/>
                <a:ea typeface="Raleway"/>
                <a:cs typeface="Raleway"/>
                <a:sym typeface="Raleway"/>
              </a:rPr>
            </a:br>
            <a:r>
              <a:rPr lang="en" sz="1200">
                <a:latin typeface="Raleway"/>
                <a:ea typeface="Raleway"/>
                <a:cs typeface="Raleway"/>
                <a:sym typeface="Raleway"/>
              </a:rPr>
              <a:t>An automated identification process significantly reduces time spent on manual prospecting and multiplies scope.</a:t>
            </a:r>
            <a:endParaRPr sz="1200">
              <a:latin typeface="Raleway"/>
              <a:ea typeface="Raleway"/>
              <a:cs typeface="Raleway"/>
              <a:sym typeface="Raleway"/>
            </a:endParaRPr>
          </a:p>
          <a:p>
            <a:pPr marL="457200" lvl="0" indent="-317500" algn="l" rtl="0">
              <a:spcBef>
                <a:spcPts val="1000"/>
              </a:spcBef>
              <a:spcAft>
                <a:spcPts val="1000"/>
              </a:spcAft>
              <a:buClr>
                <a:schemeClr val="dk1"/>
              </a:buClr>
              <a:buSzPts val="1400"/>
              <a:buFont typeface="Raleway"/>
              <a:buChar char="➔"/>
            </a:pPr>
            <a:r>
              <a:rPr lang="en" sz="1400" b="1">
                <a:solidFill>
                  <a:schemeClr val="dk1"/>
                </a:solidFill>
                <a:latin typeface="Raleway"/>
                <a:ea typeface="Raleway"/>
                <a:cs typeface="Raleway"/>
                <a:sym typeface="Raleway"/>
              </a:rPr>
              <a:t>Adaptability</a:t>
            </a:r>
            <a:br>
              <a:rPr lang="en" sz="1400">
                <a:latin typeface="Raleway"/>
                <a:ea typeface="Raleway"/>
                <a:cs typeface="Raleway"/>
                <a:sym typeface="Raleway"/>
              </a:rPr>
            </a:br>
            <a:r>
              <a:rPr lang="en" sz="1200">
                <a:latin typeface="Raleway"/>
                <a:ea typeface="Raleway"/>
                <a:cs typeface="Raleway"/>
                <a:sym typeface="Raleway"/>
              </a:rPr>
              <a:t>Predictive models evolve over time as more and </a:t>
            </a:r>
            <a:r>
              <a:rPr lang="en" sz="1200" i="1">
                <a:latin typeface="Raleway"/>
                <a:ea typeface="Raleway"/>
                <a:cs typeface="Raleway"/>
                <a:sym typeface="Raleway"/>
              </a:rPr>
              <a:t>better</a:t>
            </a:r>
            <a:r>
              <a:rPr lang="en" sz="1200">
                <a:latin typeface="Raleway"/>
                <a:ea typeface="Raleway"/>
                <a:cs typeface="Raleway"/>
                <a:sym typeface="Raleway"/>
              </a:rPr>
              <a:t> data is gathered, becoming increasingly accurate in identifying prospects and predicting donor behavior</a:t>
            </a:r>
            <a:endParaRPr sz="1200">
              <a:solidFill>
                <a:schemeClr val="dk2"/>
              </a:solidFill>
              <a:latin typeface="Raleway"/>
              <a:ea typeface="Raleway"/>
              <a:cs typeface="Raleway"/>
              <a:sym typeface="Raleway"/>
            </a:endParaRPr>
          </a:p>
        </p:txBody>
      </p:sp>
      <p:pic>
        <p:nvPicPr>
          <p:cNvPr id="104" name="Google Shape;104;p15"/>
          <p:cNvPicPr preferRelativeResize="0"/>
          <p:nvPr/>
        </p:nvPicPr>
        <p:blipFill rotWithShape="1">
          <a:blip r:embed="rId5">
            <a:alphaModFix/>
          </a:blip>
          <a:srcRect r="84054"/>
          <a:stretch/>
        </p:blipFill>
        <p:spPr>
          <a:xfrm>
            <a:off x="8380550" y="206500"/>
            <a:ext cx="564244" cy="72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283100" y="712150"/>
            <a:ext cx="8631600" cy="383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even is this Predictive Analytics thing? </a:t>
            </a:r>
            <a:r>
              <a:rPr lang="en">
                <a:solidFill>
                  <a:schemeClr val="accent5"/>
                </a:solidFill>
              </a:rPr>
              <a:t>Is it something I can eat?</a:t>
            </a:r>
            <a:endParaRPr>
              <a:solidFill>
                <a:schemeClr val="accent5"/>
              </a:solidFill>
            </a:endParaRPr>
          </a:p>
        </p:txBody>
      </p:sp>
      <p:grpSp>
        <p:nvGrpSpPr>
          <p:cNvPr id="110" name="Google Shape;110;p16"/>
          <p:cNvGrpSpPr/>
          <p:nvPr/>
        </p:nvGrpSpPr>
        <p:grpSpPr>
          <a:xfrm>
            <a:off x="6070761" y="2464013"/>
            <a:ext cx="2922339" cy="2193556"/>
            <a:chOff x="6803275" y="395363"/>
            <a:chExt cx="2212050" cy="2537076"/>
          </a:xfrm>
        </p:grpSpPr>
        <p:pic>
          <p:nvPicPr>
            <p:cNvPr id="111" name="Google Shape;111;p16"/>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112" name="Google Shape;112;p16"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113" name="Google Shape;113;p16"/>
            <p:cNvSpPr txBox="1"/>
            <p:nvPr/>
          </p:nvSpPr>
          <p:spPr>
            <a:xfrm>
              <a:off x="6944815" y="684240"/>
              <a:ext cx="1929000" cy="18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800"/>
                </a:spcAft>
                <a:buNone/>
              </a:pPr>
              <a:r>
                <a:rPr lang="en" sz="1800">
                  <a:solidFill>
                    <a:schemeClr val="dk1"/>
                  </a:solidFill>
                  <a:latin typeface="Raleway"/>
                  <a:ea typeface="Raleway"/>
                  <a:cs typeface="Raleway"/>
                  <a:sym typeface="Raleway"/>
                </a:rPr>
                <a:t>Think of it like a </a:t>
              </a:r>
              <a:r>
                <a:rPr lang="en" sz="1800" b="1">
                  <a:solidFill>
                    <a:schemeClr val="dk1"/>
                  </a:solidFill>
                  <a:latin typeface="Raleway"/>
                  <a:ea typeface="Raleway"/>
                  <a:cs typeface="Raleway"/>
                  <a:sym typeface="Raleway"/>
                </a:rPr>
                <a:t>"smart filter"</a:t>
              </a:r>
              <a:r>
                <a:rPr lang="en" sz="1800">
                  <a:solidFill>
                    <a:schemeClr val="dk1"/>
                  </a:solidFill>
                  <a:latin typeface="Raleway"/>
                  <a:ea typeface="Raleway"/>
                  <a:cs typeface="Raleway"/>
                  <a:sym typeface="Raleway"/>
                </a:rPr>
                <a:t> that helps fundraising teams focus on the </a:t>
              </a:r>
              <a:r>
                <a:rPr lang="en" sz="1800" b="1">
                  <a:solidFill>
                    <a:schemeClr val="dk1"/>
                  </a:solidFill>
                  <a:latin typeface="Raleway"/>
                  <a:ea typeface="Raleway"/>
                  <a:cs typeface="Raleway"/>
                  <a:sym typeface="Raleway"/>
                </a:rPr>
                <a:t>right people.</a:t>
              </a:r>
              <a:endParaRPr sz="1600" b="1">
                <a:solidFill>
                  <a:schemeClr val="dk2"/>
                </a:solidFill>
                <a:latin typeface="Raleway"/>
                <a:ea typeface="Raleway"/>
                <a:cs typeface="Raleway"/>
                <a:sym typeface="Raleway"/>
              </a:endParaRPr>
            </a:p>
          </p:txBody>
        </p:sp>
      </p:grpSp>
      <p:pic>
        <p:nvPicPr>
          <p:cNvPr id="114" name="Google Shape;114;p16"/>
          <p:cNvPicPr preferRelativeResize="0"/>
          <p:nvPr/>
        </p:nvPicPr>
        <p:blipFill rotWithShape="1">
          <a:blip r:embed="rId5">
            <a:alphaModFix/>
          </a:blip>
          <a:srcRect r="84054"/>
          <a:stretch/>
        </p:blipFill>
        <p:spPr>
          <a:xfrm>
            <a:off x="8380550" y="206500"/>
            <a:ext cx="564244" cy="72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283100" y="712150"/>
            <a:ext cx="6904800" cy="3835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400">
                <a:solidFill>
                  <a:schemeClr val="accent5"/>
                </a:solidFill>
              </a:rPr>
              <a:t>Imagine you’re trying to find </a:t>
            </a:r>
            <a:endParaRPr sz="3400">
              <a:solidFill>
                <a:schemeClr val="accent5"/>
              </a:solidFill>
            </a:endParaRPr>
          </a:p>
          <a:p>
            <a:pPr marL="0" lvl="0" indent="0" algn="l" rtl="0">
              <a:spcBef>
                <a:spcPts val="0"/>
              </a:spcBef>
              <a:spcAft>
                <a:spcPts val="0"/>
              </a:spcAft>
              <a:buNone/>
            </a:pPr>
            <a:r>
              <a:rPr lang="en" sz="3400">
                <a:solidFill>
                  <a:schemeClr val="accent5"/>
                </a:solidFill>
              </a:rPr>
              <a:t>the best apples in a huge orchard.</a:t>
            </a:r>
            <a:endParaRPr sz="2400">
              <a:solidFill>
                <a:schemeClr val="accent5"/>
              </a:solidFill>
            </a:endParaRPr>
          </a:p>
          <a:p>
            <a:pPr marL="457200" lvl="0" indent="0" algn="l" rtl="0">
              <a:spcBef>
                <a:spcPts val="0"/>
              </a:spcBef>
              <a:spcAft>
                <a:spcPts val="0"/>
              </a:spcAft>
              <a:buNone/>
            </a:pPr>
            <a:endParaRPr sz="2400">
              <a:solidFill>
                <a:schemeClr val="accent5"/>
              </a:solidFill>
            </a:endParaRPr>
          </a:p>
          <a:p>
            <a:pPr marL="457200" lvl="0" indent="-365760" algn="l" rtl="0">
              <a:spcBef>
                <a:spcPts val="1000"/>
              </a:spcBef>
              <a:spcAft>
                <a:spcPts val="0"/>
              </a:spcAft>
              <a:buClr>
                <a:schemeClr val="dk2"/>
              </a:buClr>
              <a:buSzPct val="100000"/>
              <a:buChar char="●"/>
            </a:pPr>
            <a:r>
              <a:rPr lang="en" sz="2400">
                <a:solidFill>
                  <a:schemeClr val="dk2"/>
                </a:solidFill>
              </a:rPr>
              <a:t>The </a:t>
            </a:r>
            <a:r>
              <a:rPr lang="en" sz="2400" b="1">
                <a:solidFill>
                  <a:schemeClr val="dk2"/>
                </a:solidFill>
              </a:rPr>
              <a:t>apples</a:t>
            </a:r>
            <a:r>
              <a:rPr lang="en" sz="2400">
                <a:solidFill>
                  <a:schemeClr val="dk2"/>
                </a:solidFill>
              </a:rPr>
              <a:t> are your potential donors.</a:t>
            </a:r>
            <a:endParaRPr sz="2400">
              <a:solidFill>
                <a:schemeClr val="dk2"/>
              </a:solidFill>
            </a:endParaRPr>
          </a:p>
          <a:p>
            <a:pPr marL="457200" lvl="0" indent="-365760" algn="l" rtl="0">
              <a:spcBef>
                <a:spcPts val="0"/>
              </a:spcBef>
              <a:spcAft>
                <a:spcPts val="0"/>
              </a:spcAft>
              <a:buClr>
                <a:schemeClr val="dk2"/>
              </a:buClr>
              <a:buSzPct val="100000"/>
              <a:buChar char="●"/>
            </a:pPr>
            <a:r>
              <a:rPr lang="en" sz="2400">
                <a:solidFill>
                  <a:schemeClr val="dk2"/>
                </a:solidFill>
              </a:rPr>
              <a:t>The </a:t>
            </a:r>
            <a:r>
              <a:rPr lang="en" sz="2400" b="1">
                <a:solidFill>
                  <a:schemeClr val="dk2"/>
                </a:solidFill>
              </a:rPr>
              <a:t>tool</a:t>
            </a:r>
            <a:r>
              <a:rPr lang="en" sz="2400">
                <a:solidFill>
                  <a:schemeClr val="dk2"/>
                </a:solidFill>
              </a:rPr>
              <a:t> (predictive analytics) analyzes data from past donors to figure out who is most likely to give.</a:t>
            </a:r>
            <a:endParaRPr sz="2400">
              <a:solidFill>
                <a:schemeClr val="dk2"/>
              </a:solidFill>
            </a:endParaRPr>
          </a:p>
          <a:p>
            <a:pPr marL="457200" lvl="0" indent="-365760" algn="l" rtl="0">
              <a:spcBef>
                <a:spcPts val="0"/>
              </a:spcBef>
              <a:spcAft>
                <a:spcPts val="0"/>
              </a:spcAft>
              <a:buClr>
                <a:schemeClr val="dk2"/>
              </a:buClr>
              <a:buSzPct val="100000"/>
              <a:buChar char="●"/>
            </a:pPr>
            <a:r>
              <a:rPr lang="en" sz="2400">
                <a:solidFill>
                  <a:schemeClr val="dk2"/>
                </a:solidFill>
              </a:rPr>
              <a:t>The "</a:t>
            </a:r>
            <a:r>
              <a:rPr lang="en" sz="2400" b="1">
                <a:solidFill>
                  <a:schemeClr val="dk2"/>
                </a:solidFill>
              </a:rPr>
              <a:t>ripest apples</a:t>
            </a:r>
            <a:r>
              <a:rPr lang="en" sz="2400">
                <a:solidFill>
                  <a:schemeClr val="dk2"/>
                </a:solidFill>
              </a:rPr>
              <a:t>" are the donors who have both the ability to give (capacity) and the willingness to give (inclination).</a:t>
            </a:r>
            <a:endParaRPr sz="2400">
              <a:solidFill>
                <a:schemeClr val="dk2"/>
              </a:solidFill>
            </a:endParaRPr>
          </a:p>
          <a:p>
            <a:pPr marL="0" lvl="0" indent="0" algn="l" rtl="0">
              <a:spcBef>
                <a:spcPts val="1000"/>
              </a:spcBef>
              <a:spcAft>
                <a:spcPts val="1000"/>
              </a:spcAft>
              <a:buNone/>
            </a:pPr>
            <a:endParaRPr sz="2400">
              <a:solidFill>
                <a:schemeClr val="accent5"/>
              </a:solidFill>
            </a:endParaRPr>
          </a:p>
        </p:txBody>
      </p:sp>
      <p:pic>
        <p:nvPicPr>
          <p:cNvPr id="120" name="Google Shape;120;p17" descr="File:Red Apple.jpg - Wikipedia"/>
          <p:cNvPicPr preferRelativeResize="0"/>
          <p:nvPr/>
        </p:nvPicPr>
        <p:blipFill>
          <a:blip r:embed="rId3">
            <a:alphaModFix/>
          </a:blip>
          <a:stretch>
            <a:fillRect/>
          </a:stretch>
        </p:blipFill>
        <p:spPr>
          <a:xfrm>
            <a:off x="7187895" y="2183201"/>
            <a:ext cx="1827326" cy="1655900"/>
          </a:xfrm>
          <a:prstGeom prst="rect">
            <a:avLst/>
          </a:prstGeom>
          <a:noFill/>
          <a:ln>
            <a:noFill/>
          </a:ln>
        </p:spPr>
      </p:pic>
      <p:pic>
        <p:nvPicPr>
          <p:cNvPr id="121" name="Google Shape;121;p17"/>
          <p:cNvPicPr preferRelativeResize="0"/>
          <p:nvPr/>
        </p:nvPicPr>
        <p:blipFill rotWithShape="1">
          <a:blip r:embed="rId4">
            <a:alphaModFix/>
          </a:blip>
          <a:srcRect r="84054"/>
          <a:stretch/>
        </p:blipFill>
        <p:spPr>
          <a:xfrm>
            <a:off x="8380550" y="206500"/>
            <a:ext cx="564244" cy="72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18"/>
          <p:cNvSpPr txBox="1">
            <a:spLocks noGrp="1"/>
          </p:cNvSpPr>
          <p:nvPr>
            <p:ph type="subTitle" idx="1"/>
          </p:nvPr>
        </p:nvSpPr>
        <p:spPr>
          <a:xfrm>
            <a:off x="265500" y="653700"/>
            <a:ext cx="4045200" cy="3000300"/>
          </a:xfrm>
          <a:prstGeom prst="rect">
            <a:avLst/>
          </a:prstGeom>
        </p:spPr>
        <p:txBody>
          <a:bodyPr spcFirstLastPara="1" wrap="square" lIns="91425" tIns="91425" rIns="91425" bIns="91425" anchor="ctr" anchorCtr="0">
            <a:normAutofit fontScale="77500"/>
          </a:bodyPr>
          <a:lstStyle/>
          <a:p>
            <a:pPr marL="0" lvl="0" indent="0" algn="l" rtl="0">
              <a:lnSpc>
                <a:spcPct val="115000"/>
              </a:lnSpc>
              <a:spcBef>
                <a:spcPts val="0"/>
              </a:spcBef>
              <a:spcAft>
                <a:spcPts val="0"/>
              </a:spcAft>
              <a:buNone/>
            </a:pPr>
            <a:r>
              <a:rPr lang="en" sz="2683" b="1">
                <a:solidFill>
                  <a:schemeClr val="dk1"/>
                </a:solidFill>
              </a:rPr>
              <a:t>Capacity Scoring:         Assessing Donor Potential</a:t>
            </a:r>
            <a:endParaRPr sz="2683" b="1">
              <a:solidFill>
                <a:schemeClr val="dk1"/>
              </a:solidFill>
            </a:endParaRPr>
          </a:p>
          <a:p>
            <a:pPr marL="0" lvl="0" indent="0" algn="l" rtl="0">
              <a:lnSpc>
                <a:spcPct val="115000"/>
              </a:lnSpc>
              <a:spcBef>
                <a:spcPts val="1600"/>
              </a:spcBef>
              <a:spcAft>
                <a:spcPts val="0"/>
              </a:spcAft>
              <a:buNone/>
            </a:pPr>
            <a:r>
              <a:rPr lang="en" sz="1800" b="1"/>
              <a:t>Definition:</a:t>
            </a:r>
            <a:r>
              <a:rPr lang="en" sz="1800"/>
              <a:t> A method to estimate a donor’s financial ability to give</a:t>
            </a:r>
            <a:endParaRPr sz="1800"/>
          </a:p>
          <a:p>
            <a:pPr marL="0" lvl="0" indent="0" algn="l" rtl="0">
              <a:lnSpc>
                <a:spcPct val="115000"/>
              </a:lnSpc>
              <a:spcBef>
                <a:spcPts val="1600"/>
              </a:spcBef>
              <a:spcAft>
                <a:spcPts val="0"/>
              </a:spcAft>
              <a:buNone/>
            </a:pPr>
            <a:r>
              <a:rPr lang="en" sz="1800" b="1"/>
              <a:t>Key Factors Considered:</a:t>
            </a:r>
            <a:r>
              <a:rPr lang="en" sz="1800"/>
              <a:t> Wealth indicators based on neighbourhood, age, education level</a:t>
            </a:r>
            <a:endParaRPr sz="1800"/>
          </a:p>
          <a:p>
            <a:pPr marL="0" lvl="0" indent="0" algn="l" rtl="0">
              <a:lnSpc>
                <a:spcPct val="115000"/>
              </a:lnSpc>
              <a:spcBef>
                <a:spcPts val="1600"/>
              </a:spcBef>
              <a:spcAft>
                <a:spcPts val="1600"/>
              </a:spcAft>
              <a:buNone/>
            </a:pPr>
            <a:r>
              <a:rPr lang="en" sz="1800" b="1"/>
              <a:t>Value to Fundraisers:</a:t>
            </a:r>
            <a:r>
              <a:rPr lang="en" sz="1800"/>
              <a:t> Helps prioritize high-capacity prospects</a:t>
            </a:r>
            <a:endParaRPr sz="1800"/>
          </a:p>
        </p:txBody>
      </p:sp>
      <p:pic>
        <p:nvPicPr>
          <p:cNvPr id="127" name="Google Shape;127;p18"/>
          <p:cNvPicPr preferRelativeResize="0"/>
          <p:nvPr/>
        </p:nvPicPr>
        <p:blipFill rotWithShape="1">
          <a:blip r:embed="rId3">
            <a:alphaModFix/>
          </a:blip>
          <a:srcRect r="84054"/>
          <a:stretch/>
        </p:blipFill>
        <p:spPr>
          <a:xfrm>
            <a:off x="8380550" y="206500"/>
            <a:ext cx="564244" cy="728000"/>
          </a:xfrm>
          <a:prstGeom prst="rect">
            <a:avLst/>
          </a:prstGeom>
          <a:noFill/>
          <a:ln>
            <a:noFill/>
          </a:ln>
        </p:spPr>
      </p:pic>
      <p:pic>
        <p:nvPicPr>
          <p:cNvPr id="128" name="Google Shape;128;p18"/>
          <p:cNvPicPr preferRelativeResize="0"/>
          <p:nvPr/>
        </p:nvPicPr>
        <p:blipFill rotWithShape="1">
          <a:blip r:embed="rId4">
            <a:alphaModFix/>
          </a:blip>
          <a:srcRect l="3088" r="13654"/>
          <a:stretch/>
        </p:blipFill>
        <p:spPr>
          <a:xfrm>
            <a:off x="4201886" y="1357086"/>
            <a:ext cx="6758554" cy="19921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19"/>
          <p:cNvSpPr txBox="1">
            <a:spLocks noGrp="1"/>
          </p:cNvSpPr>
          <p:nvPr>
            <p:ph type="subTitle" idx="1"/>
          </p:nvPr>
        </p:nvSpPr>
        <p:spPr>
          <a:xfrm>
            <a:off x="265500" y="653700"/>
            <a:ext cx="4045200" cy="3836100"/>
          </a:xfrm>
          <a:prstGeom prst="rect">
            <a:avLst/>
          </a:prstGeom>
        </p:spPr>
        <p:txBody>
          <a:bodyPr spcFirstLastPara="1" wrap="square" lIns="91425" tIns="91425" rIns="91425" bIns="91425" anchor="ctr" anchorCtr="0">
            <a:normAutofit fontScale="70000" lnSpcReduction="10000"/>
          </a:bodyPr>
          <a:lstStyle/>
          <a:p>
            <a:pPr marL="0" lvl="0" indent="0" algn="l" rtl="0">
              <a:lnSpc>
                <a:spcPct val="115000"/>
              </a:lnSpc>
              <a:spcBef>
                <a:spcPts val="0"/>
              </a:spcBef>
              <a:spcAft>
                <a:spcPts val="0"/>
              </a:spcAft>
              <a:buNone/>
            </a:pPr>
            <a:r>
              <a:rPr lang="en" sz="3000" b="1">
                <a:solidFill>
                  <a:schemeClr val="dk1"/>
                </a:solidFill>
              </a:rPr>
              <a:t>Inclination Scoring:     Measuring Donor Willingness</a:t>
            </a:r>
            <a:endParaRPr sz="3000" b="1">
              <a:solidFill>
                <a:schemeClr val="dk1"/>
              </a:solidFill>
            </a:endParaRPr>
          </a:p>
          <a:p>
            <a:pPr marL="0" lvl="0" indent="0" algn="l" rtl="0">
              <a:lnSpc>
                <a:spcPct val="115000"/>
              </a:lnSpc>
              <a:spcBef>
                <a:spcPts val="1600"/>
              </a:spcBef>
              <a:spcAft>
                <a:spcPts val="0"/>
              </a:spcAft>
              <a:buNone/>
            </a:pPr>
            <a:r>
              <a:rPr lang="en" sz="2200" b="1"/>
              <a:t>Definition:</a:t>
            </a:r>
            <a:r>
              <a:rPr lang="en" sz="2200"/>
              <a:t> A predictive score to assess the likelihood of giving, engaging, or furthering your initiatives</a:t>
            </a:r>
            <a:endParaRPr sz="2200"/>
          </a:p>
          <a:p>
            <a:pPr marL="0" lvl="0" indent="0" algn="l" rtl="0">
              <a:lnSpc>
                <a:spcPct val="115000"/>
              </a:lnSpc>
              <a:spcBef>
                <a:spcPts val="1600"/>
              </a:spcBef>
              <a:spcAft>
                <a:spcPts val="0"/>
              </a:spcAft>
              <a:buNone/>
            </a:pPr>
            <a:r>
              <a:rPr lang="en" sz="2200" b="1"/>
              <a:t>Key Factors Considered:</a:t>
            </a:r>
            <a:r>
              <a:rPr lang="en" sz="2200"/>
              <a:t> Past giving patterns, event participation, volunteer work, </a:t>
            </a:r>
            <a:r>
              <a:rPr lang="en" sz="2200" b="1"/>
              <a:t>etc</a:t>
            </a:r>
            <a:r>
              <a:rPr lang="en" sz="2200"/>
              <a:t>.</a:t>
            </a:r>
            <a:endParaRPr sz="2200"/>
          </a:p>
          <a:p>
            <a:pPr marL="0" lvl="0" indent="0" algn="l" rtl="0">
              <a:lnSpc>
                <a:spcPct val="115000"/>
              </a:lnSpc>
              <a:spcBef>
                <a:spcPts val="1600"/>
              </a:spcBef>
              <a:spcAft>
                <a:spcPts val="1600"/>
              </a:spcAft>
              <a:buNone/>
            </a:pPr>
            <a:r>
              <a:rPr lang="en" sz="2200" b="1"/>
              <a:t>Benefits: </a:t>
            </a:r>
            <a:r>
              <a:rPr lang="en" sz="2200"/>
              <a:t>Focuses outreach efforts on prospects who are ready to give and/or engage</a:t>
            </a:r>
            <a:endParaRPr sz="2200"/>
          </a:p>
        </p:txBody>
      </p:sp>
      <p:pic>
        <p:nvPicPr>
          <p:cNvPr id="134" name="Google Shape;134;p19" descr="Career orientation concept illustration"/>
          <p:cNvPicPr preferRelativeResize="0"/>
          <p:nvPr/>
        </p:nvPicPr>
        <p:blipFill>
          <a:blip r:embed="rId3">
            <a:alphaModFix/>
          </a:blip>
          <a:stretch>
            <a:fillRect/>
          </a:stretch>
        </p:blipFill>
        <p:spPr>
          <a:xfrm>
            <a:off x="3811150" y="3432075"/>
            <a:ext cx="2569174" cy="1711425"/>
          </a:xfrm>
          <a:prstGeom prst="rect">
            <a:avLst/>
          </a:prstGeom>
          <a:noFill/>
          <a:ln cap="flat" cmpd="sng">
            <a:noFill/>
            <a:prstDash val="solid"/>
            <a:miter lim="8000"/>
            <a:headEnd type="none" w="sm" len="sm"/>
            <a:tailEnd type="none" w="sm" len="sm"/>
          </a:ln>
        </p:spPr>
      </p:pic>
      <p:pic>
        <p:nvPicPr>
          <p:cNvPr id="135" name="Google Shape;135;p19"/>
          <p:cNvPicPr preferRelativeResize="0"/>
          <p:nvPr/>
        </p:nvPicPr>
        <p:blipFill rotWithShape="1">
          <a:blip r:embed="rId4">
            <a:alphaModFix/>
          </a:blip>
          <a:srcRect r="84054"/>
          <a:stretch/>
        </p:blipFill>
        <p:spPr>
          <a:xfrm>
            <a:off x="8380550" y="206500"/>
            <a:ext cx="564244" cy="728000"/>
          </a:xfrm>
          <a:prstGeom prst="rect">
            <a:avLst/>
          </a:prstGeom>
          <a:noFill/>
          <a:ln>
            <a:noFill/>
          </a:ln>
        </p:spPr>
      </p:pic>
      <p:pic>
        <p:nvPicPr>
          <p:cNvPr id="136" name="Google Shape;136;p19"/>
          <p:cNvPicPr preferRelativeResize="0"/>
          <p:nvPr/>
        </p:nvPicPr>
        <p:blipFill>
          <a:blip r:embed="rId5">
            <a:alphaModFix/>
          </a:blip>
          <a:stretch>
            <a:fillRect/>
          </a:stretch>
        </p:blipFill>
        <p:spPr>
          <a:xfrm>
            <a:off x="4310699" y="1085999"/>
            <a:ext cx="6250326" cy="2077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0"/>
        <p:cNvGrpSpPr/>
        <p:nvPr/>
      </p:nvGrpSpPr>
      <p:grpSpPr>
        <a:xfrm>
          <a:off x="0" y="0"/>
          <a:ext cx="0" cy="0"/>
          <a:chOff x="0" y="0"/>
          <a:chExt cx="0" cy="0"/>
        </a:xfrm>
      </p:grpSpPr>
      <p:pic>
        <p:nvPicPr>
          <p:cNvPr id="141" name="Google Shape;141;p20"/>
          <p:cNvPicPr preferRelativeResize="0"/>
          <p:nvPr/>
        </p:nvPicPr>
        <p:blipFill>
          <a:blip r:embed="rId3">
            <a:alphaModFix/>
          </a:blip>
          <a:stretch>
            <a:fillRect/>
          </a:stretch>
        </p:blipFill>
        <p:spPr>
          <a:xfrm>
            <a:off x="149900" y="162725"/>
            <a:ext cx="8444175" cy="4818049"/>
          </a:xfrm>
          <a:prstGeom prst="rect">
            <a:avLst/>
          </a:prstGeom>
          <a:noFill/>
          <a:ln>
            <a:noFill/>
          </a:ln>
        </p:spPr>
      </p:pic>
      <p:pic>
        <p:nvPicPr>
          <p:cNvPr id="142" name="Google Shape;142;p20"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43" name="Google Shape;143;p20"/>
          <p:cNvSpPr txBox="1"/>
          <p:nvPr/>
        </p:nvSpPr>
        <p:spPr>
          <a:xfrm>
            <a:off x="792300" y="587000"/>
            <a:ext cx="71748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lt2"/>
                </a:solidFill>
                <a:latin typeface="Raleway"/>
                <a:ea typeface="Raleway"/>
                <a:cs typeface="Raleway"/>
                <a:sym typeface="Raleway"/>
              </a:rPr>
              <a:t>Donor Segmentation</a:t>
            </a:r>
            <a:endParaRPr sz="3000" b="1">
              <a:solidFill>
                <a:schemeClr val="lt2"/>
              </a:solidFill>
              <a:latin typeface="Raleway"/>
              <a:ea typeface="Raleway"/>
              <a:cs typeface="Raleway"/>
              <a:sym typeface="Raleway"/>
            </a:endParaRPr>
          </a:p>
        </p:txBody>
      </p:sp>
      <p:pic>
        <p:nvPicPr>
          <p:cNvPr id="144" name="Google Shape;144;p20" descr="Segment concept illustration"/>
          <p:cNvPicPr preferRelativeResize="0"/>
          <p:nvPr/>
        </p:nvPicPr>
        <p:blipFill rotWithShape="1">
          <a:blip r:embed="rId5">
            <a:alphaModFix/>
          </a:blip>
          <a:srcRect b="41602"/>
          <a:stretch/>
        </p:blipFill>
        <p:spPr>
          <a:xfrm>
            <a:off x="5074475" y="2559200"/>
            <a:ext cx="3057075" cy="2173075"/>
          </a:xfrm>
          <a:prstGeom prst="rect">
            <a:avLst/>
          </a:prstGeom>
          <a:noFill/>
          <a:ln cap="flat" cmpd="sng">
            <a:noFill/>
            <a:prstDash val="solid"/>
            <a:miter lim="8000"/>
            <a:headEnd type="none" w="sm" len="sm"/>
            <a:tailEnd type="none" w="sm" len="sm"/>
          </a:ln>
        </p:spPr>
      </p:pic>
      <p:sp>
        <p:nvSpPr>
          <p:cNvPr id="145" name="Google Shape;145;p20"/>
          <p:cNvSpPr txBox="1">
            <a:spLocks noGrp="1"/>
          </p:cNvSpPr>
          <p:nvPr>
            <p:ph type="body" idx="4294967295"/>
          </p:nvPr>
        </p:nvSpPr>
        <p:spPr>
          <a:xfrm>
            <a:off x="792300" y="1349600"/>
            <a:ext cx="7174800" cy="318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latin typeface="Raleway"/>
                <a:ea typeface="Raleway"/>
                <a:cs typeface="Raleway"/>
                <a:sym typeface="Raleway"/>
              </a:rPr>
              <a:t>Targeting the right audience, i.e. the process of dividing potential donors into distinct groups based on shared characteristics, making it easier to target them with personalized outreach.</a:t>
            </a:r>
            <a:endParaRPr sz="1200" dirty="0">
              <a:latin typeface="Raleway"/>
              <a:ea typeface="Raleway"/>
              <a:cs typeface="Raleway"/>
              <a:sym typeface="Raleway"/>
            </a:endParaRPr>
          </a:p>
          <a:p>
            <a:pPr marL="0" lvl="0" indent="0" algn="l" rtl="0">
              <a:spcBef>
                <a:spcPts val="1600"/>
              </a:spcBef>
              <a:spcAft>
                <a:spcPts val="0"/>
              </a:spcAft>
              <a:buNone/>
            </a:pPr>
            <a:r>
              <a:rPr lang="en" sz="1400" b="1" dirty="0">
                <a:solidFill>
                  <a:schemeClr val="dk1"/>
                </a:solidFill>
                <a:latin typeface="Raleway"/>
                <a:ea typeface="Raleway"/>
                <a:cs typeface="Raleway"/>
                <a:sym typeface="Raleway"/>
              </a:rPr>
              <a:t>Types: </a:t>
            </a:r>
            <a:endParaRPr sz="1400" b="1" dirty="0">
              <a:solidFill>
                <a:schemeClr val="dk1"/>
              </a:solidFill>
              <a:latin typeface="Raleway"/>
              <a:ea typeface="Raleway"/>
              <a:cs typeface="Raleway"/>
              <a:sym typeface="Raleway"/>
            </a:endParaRPr>
          </a:p>
          <a:p>
            <a:pPr marL="457200" lvl="0" indent="-304800" algn="l" rtl="0">
              <a:spcBef>
                <a:spcPts val="1000"/>
              </a:spcBef>
              <a:spcAft>
                <a:spcPts val="0"/>
              </a:spcAft>
              <a:buSzPts val="1200"/>
              <a:buFont typeface="Raleway"/>
              <a:buAutoNum type="arabicPeriod"/>
            </a:pPr>
            <a:r>
              <a:rPr lang="en" sz="1200" b="1" dirty="0">
                <a:latin typeface="Raleway"/>
                <a:ea typeface="Raleway"/>
                <a:cs typeface="Raleway"/>
                <a:sym typeface="Raleway"/>
              </a:rPr>
              <a:t>Demographic:</a:t>
            </a:r>
            <a:r>
              <a:rPr lang="en" sz="1200" dirty="0">
                <a:latin typeface="Raleway"/>
                <a:ea typeface="Raleway"/>
                <a:cs typeface="Raleway"/>
                <a:sym typeface="Raleway"/>
              </a:rPr>
              <a:t> Age, income level, geographic location, occupation, education, etc.</a:t>
            </a:r>
            <a:endParaRPr sz="1200" dirty="0">
              <a:latin typeface="Raleway"/>
              <a:ea typeface="Raleway"/>
              <a:cs typeface="Raleway"/>
              <a:sym typeface="Raleway"/>
            </a:endParaRPr>
          </a:p>
          <a:p>
            <a:pPr marL="457200" lvl="0" indent="-304800" algn="l" rtl="0">
              <a:spcBef>
                <a:spcPts val="0"/>
              </a:spcBef>
              <a:spcAft>
                <a:spcPts val="0"/>
              </a:spcAft>
              <a:buSzPts val="1200"/>
              <a:buFont typeface="Raleway"/>
              <a:buAutoNum type="arabicPeriod"/>
            </a:pPr>
            <a:r>
              <a:rPr lang="en" sz="1200" b="1" dirty="0">
                <a:latin typeface="Raleway"/>
                <a:ea typeface="Raleway"/>
                <a:cs typeface="Raleway"/>
                <a:sym typeface="Raleway"/>
              </a:rPr>
              <a:t>Behavioral:</a:t>
            </a:r>
            <a:r>
              <a:rPr lang="en" sz="1200" dirty="0">
                <a:latin typeface="Raleway"/>
                <a:ea typeface="Raleway"/>
                <a:cs typeface="Raleway"/>
                <a:sym typeface="Raleway"/>
              </a:rPr>
              <a:t> Past donation history, event participation, online engagement, or volunteer activity.</a:t>
            </a:r>
            <a:endParaRPr sz="1200" dirty="0">
              <a:latin typeface="Raleway"/>
              <a:ea typeface="Raleway"/>
              <a:cs typeface="Raleway"/>
              <a:sym typeface="Raleway"/>
            </a:endParaRPr>
          </a:p>
          <a:p>
            <a:pPr marL="457200" lvl="0" indent="-304800" algn="l" rtl="0">
              <a:spcBef>
                <a:spcPts val="0"/>
              </a:spcBef>
              <a:spcAft>
                <a:spcPts val="0"/>
              </a:spcAft>
              <a:buSzPts val="1200"/>
              <a:buFont typeface="Raleway"/>
              <a:buAutoNum type="arabicPeriod"/>
            </a:pPr>
            <a:r>
              <a:rPr lang="en" sz="1200" b="1" dirty="0">
                <a:latin typeface="Raleway"/>
                <a:ea typeface="Raleway"/>
                <a:cs typeface="Raleway"/>
                <a:sym typeface="Raleway"/>
              </a:rPr>
              <a:t>Psychographic:</a:t>
            </a:r>
            <a:r>
              <a:rPr lang="en" sz="1200" dirty="0">
                <a:latin typeface="Raleway"/>
                <a:ea typeface="Raleway"/>
                <a:cs typeface="Raleway"/>
                <a:sym typeface="Raleway"/>
              </a:rPr>
              <a:t> Interests, values, and motivations.</a:t>
            </a:r>
            <a:endParaRPr sz="1200" dirty="0">
              <a:latin typeface="Raleway"/>
              <a:ea typeface="Raleway"/>
              <a:cs typeface="Raleway"/>
              <a:sym typeface="Raleway"/>
            </a:endParaRPr>
          </a:p>
          <a:p>
            <a:pPr marL="0" lvl="0" indent="0" algn="l" rtl="0">
              <a:spcBef>
                <a:spcPts val="1000"/>
              </a:spcBef>
              <a:spcAft>
                <a:spcPts val="0"/>
              </a:spcAft>
              <a:buNone/>
            </a:pPr>
            <a:r>
              <a:rPr lang="en" sz="1400" b="1" dirty="0">
                <a:solidFill>
                  <a:schemeClr val="dk1"/>
                </a:solidFill>
                <a:latin typeface="Raleway"/>
                <a:ea typeface="Raleway"/>
                <a:cs typeface="Raleway"/>
                <a:sym typeface="Raleway"/>
              </a:rPr>
              <a:t>Value:</a:t>
            </a:r>
            <a:endParaRPr sz="1400" b="1" dirty="0">
              <a:solidFill>
                <a:schemeClr val="dk1"/>
              </a:solidFill>
              <a:latin typeface="Raleway"/>
              <a:ea typeface="Raleway"/>
              <a:cs typeface="Raleway"/>
              <a:sym typeface="Raleway"/>
            </a:endParaRPr>
          </a:p>
          <a:p>
            <a:pPr marL="457200" lvl="0" indent="-304800" algn="l" rtl="0">
              <a:spcBef>
                <a:spcPts val="1000"/>
              </a:spcBef>
              <a:spcAft>
                <a:spcPts val="0"/>
              </a:spcAft>
              <a:buSzPts val="1200"/>
              <a:buFont typeface="Raleway"/>
              <a:buChar char="●"/>
            </a:pPr>
            <a:r>
              <a:rPr lang="en" sz="1200" dirty="0">
                <a:latin typeface="Raleway"/>
                <a:ea typeface="Raleway"/>
                <a:cs typeface="Raleway"/>
                <a:sym typeface="Raleway"/>
              </a:rPr>
              <a:t>Allows for personalized messaging</a:t>
            </a:r>
            <a:endParaRPr sz="1200" dirty="0">
              <a:latin typeface="Raleway"/>
              <a:ea typeface="Raleway"/>
              <a:cs typeface="Raleway"/>
              <a:sym typeface="Raleway"/>
            </a:endParaRPr>
          </a:p>
          <a:p>
            <a:pPr marL="457200" lvl="0" indent="-304800" algn="l" rtl="0">
              <a:spcBef>
                <a:spcPts val="0"/>
              </a:spcBef>
              <a:spcAft>
                <a:spcPts val="0"/>
              </a:spcAft>
              <a:buSzPts val="1200"/>
              <a:buFont typeface="Raleway"/>
              <a:buChar char="●"/>
            </a:pPr>
            <a:r>
              <a:rPr lang="en" sz="1200" dirty="0">
                <a:latin typeface="Raleway"/>
                <a:ea typeface="Raleway"/>
                <a:cs typeface="Raleway"/>
                <a:sym typeface="Raleway"/>
              </a:rPr>
              <a:t>Increases efficiency in outreach and strategizing</a:t>
            </a:r>
            <a:endParaRPr sz="1200" dirty="0">
              <a:latin typeface="Raleway"/>
              <a:ea typeface="Raleway"/>
              <a:cs typeface="Raleway"/>
              <a:sym typeface="Raleway"/>
            </a:endParaRPr>
          </a:p>
          <a:p>
            <a:pPr marL="457200" lvl="0" indent="-304800" algn="l" rtl="0">
              <a:spcBef>
                <a:spcPts val="0"/>
              </a:spcBef>
              <a:spcAft>
                <a:spcPts val="0"/>
              </a:spcAft>
              <a:buSzPts val="1200"/>
              <a:buFont typeface="Raleway"/>
              <a:buChar char="●"/>
            </a:pPr>
            <a:r>
              <a:rPr lang="en" sz="1200" dirty="0">
                <a:latin typeface="Raleway"/>
                <a:ea typeface="Raleway"/>
                <a:cs typeface="Raleway"/>
                <a:sym typeface="Raleway"/>
              </a:rPr>
              <a:t>Effective resource allocation</a:t>
            </a:r>
            <a:endParaRPr sz="1200" dirty="0">
              <a:latin typeface="Raleway"/>
              <a:ea typeface="Raleway"/>
              <a:cs typeface="Raleway"/>
              <a:sym typeface="Raleway"/>
            </a:endParaRPr>
          </a:p>
        </p:txBody>
      </p:sp>
      <p:pic>
        <p:nvPicPr>
          <p:cNvPr id="146" name="Google Shape;146;p20"/>
          <p:cNvPicPr preferRelativeResize="0"/>
          <p:nvPr/>
        </p:nvPicPr>
        <p:blipFill rotWithShape="1">
          <a:blip r:embed="rId6">
            <a:alphaModFix/>
          </a:blip>
          <a:srcRect r="84054"/>
          <a:stretch/>
        </p:blipFill>
        <p:spPr>
          <a:xfrm>
            <a:off x="8380550" y="206500"/>
            <a:ext cx="564244" cy="72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0"/>
        <p:cNvGrpSpPr/>
        <p:nvPr/>
      </p:nvGrpSpPr>
      <p:grpSpPr>
        <a:xfrm>
          <a:off x="0" y="0"/>
          <a:ext cx="0" cy="0"/>
          <a:chOff x="0" y="0"/>
          <a:chExt cx="0" cy="0"/>
        </a:xfrm>
      </p:grpSpPr>
      <p:pic>
        <p:nvPicPr>
          <p:cNvPr id="151" name="Google Shape;151;p21"/>
          <p:cNvPicPr preferRelativeResize="0"/>
          <p:nvPr/>
        </p:nvPicPr>
        <p:blipFill>
          <a:blip r:embed="rId3">
            <a:alphaModFix/>
          </a:blip>
          <a:stretch>
            <a:fillRect/>
          </a:stretch>
        </p:blipFill>
        <p:spPr>
          <a:xfrm>
            <a:off x="149900" y="162725"/>
            <a:ext cx="8490450" cy="4818049"/>
          </a:xfrm>
          <a:prstGeom prst="rect">
            <a:avLst/>
          </a:prstGeom>
          <a:noFill/>
          <a:ln>
            <a:noFill/>
          </a:ln>
        </p:spPr>
      </p:pic>
      <p:pic>
        <p:nvPicPr>
          <p:cNvPr id="152" name="Google Shape;152;p21"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53" name="Google Shape;153;p21"/>
          <p:cNvSpPr txBox="1"/>
          <p:nvPr/>
        </p:nvSpPr>
        <p:spPr>
          <a:xfrm>
            <a:off x="792300" y="587000"/>
            <a:ext cx="71748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lt2"/>
                </a:solidFill>
                <a:latin typeface="Raleway"/>
                <a:ea typeface="Raleway"/>
                <a:cs typeface="Raleway"/>
                <a:sym typeface="Raleway"/>
              </a:rPr>
              <a:t>Donor Profiling</a:t>
            </a:r>
            <a:endParaRPr sz="3000" b="1">
              <a:solidFill>
                <a:schemeClr val="lt2"/>
              </a:solidFill>
              <a:latin typeface="Raleway"/>
              <a:ea typeface="Raleway"/>
              <a:cs typeface="Raleway"/>
              <a:sym typeface="Raleway"/>
            </a:endParaRPr>
          </a:p>
        </p:txBody>
      </p:sp>
      <p:sp>
        <p:nvSpPr>
          <p:cNvPr id="154" name="Google Shape;154;p21"/>
          <p:cNvSpPr txBox="1">
            <a:spLocks noGrp="1"/>
          </p:cNvSpPr>
          <p:nvPr>
            <p:ph type="body" idx="4294967295"/>
          </p:nvPr>
        </p:nvSpPr>
        <p:spPr>
          <a:xfrm>
            <a:off x="792300" y="1349600"/>
            <a:ext cx="7357800" cy="3184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200">
                <a:latin typeface="Raleway"/>
                <a:ea typeface="Raleway"/>
                <a:cs typeface="Raleway"/>
                <a:sym typeface="Raleway"/>
              </a:rPr>
              <a:t>Building a complete picture, i.e. the process of creating a detailed picture of each prospect, using data to combine their segment, capacity, inclination, and personal interests.</a:t>
            </a:r>
            <a:endParaRPr sz="1200">
              <a:latin typeface="Raleway"/>
              <a:ea typeface="Raleway"/>
              <a:cs typeface="Raleway"/>
              <a:sym typeface="Raleway"/>
            </a:endParaRPr>
          </a:p>
          <a:p>
            <a:pPr marL="0" lvl="0" indent="0" algn="l" rtl="0">
              <a:spcBef>
                <a:spcPts val="1600"/>
              </a:spcBef>
              <a:spcAft>
                <a:spcPts val="0"/>
              </a:spcAft>
              <a:buNone/>
            </a:pPr>
            <a:r>
              <a:rPr lang="en" sz="1400" b="1">
                <a:solidFill>
                  <a:schemeClr val="dk1"/>
                </a:solidFill>
                <a:latin typeface="Raleway"/>
                <a:ea typeface="Raleway"/>
                <a:cs typeface="Raleway"/>
                <a:sym typeface="Raleway"/>
              </a:rPr>
              <a:t>Components: </a:t>
            </a:r>
            <a:endParaRPr sz="1400" b="1">
              <a:solidFill>
                <a:schemeClr val="dk1"/>
              </a:solidFill>
              <a:latin typeface="Raleway"/>
              <a:ea typeface="Raleway"/>
              <a:cs typeface="Raleway"/>
              <a:sym typeface="Raleway"/>
            </a:endParaRPr>
          </a:p>
          <a:p>
            <a:pPr marL="457200" lvl="0" indent="-304800" algn="l" rtl="0">
              <a:spcBef>
                <a:spcPts val="1000"/>
              </a:spcBef>
              <a:spcAft>
                <a:spcPts val="0"/>
              </a:spcAft>
              <a:buSzPts val="1200"/>
              <a:buFont typeface="Raleway"/>
              <a:buAutoNum type="arabicPeriod"/>
            </a:pPr>
            <a:r>
              <a:rPr lang="en" sz="1200" b="1">
                <a:latin typeface="Raleway"/>
                <a:ea typeface="Raleway"/>
                <a:cs typeface="Raleway"/>
                <a:sym typeface="Raleway"/>
              </a:rPr>
              <a:t>Financial Capacity: </a:t>
            </a:r>
            <a:r>
              <a:rPr lang="en" sz="1200">
                <a:latin typeface="Raleway"/>
                <a:ea typeface="Raleway"/>
                <a:cs typeface="Raleway"/>
                <a:sym typeface="Raleway"/>
              </a:rPr>
              <a:t>What is their estimated ability to give?</a:t>
            </a:r>
            <a:endParaRPr sz="1200">
              <a:latin typeface="Raleway"/>
              <a:ea typeface="Raleway"/>
              <a:cs typeface="Raleway"/>
              <a:sym typeface="Raleway"/>
            </a:endParaRPr>
          </a:p>
          <a:p>
            <a:pPr marL="457200" lvl="0" indent="-304800" algn="l" rtl="0">
              <a:spcBef>
                <a:spcPts val="0"/>
              </a:spcBef>
              <a:spcAft>
                <a:spcPts val="0"/>
              </a:spcAft>
              <a:buSzPts val="1200"/>
              <a:buFont typeface="Raleway"/>
              <a:buAutoNum type="arabicPeriod"/>
            </a:pPr>
            <a:r>
              <a:rPr lang="en" sz="1200" b="1">
                <a:latin typeface="Raleway"/>
                <a:ea typeface="Raleway"/>
                <a:cs typeface="Raleway"/>
                <a:sym typeface="Raleway"/>
              </a:rPr>
              <a:t>Engagement Level: </a:t>
            </a:r>
            <a:r>
              <a:rPr lang="en" sz="1200">
                <a:latin typeface="Raleway"/>
                <a:ea typeface="Raleway"/>
                <a:cs typeface="Raleway"/>
                <a:sym typeface="Raleway"/>
              </a:rPr>
              <a:t>How often have they engaged with the organization, and in what ways?</a:t>
            </a:r>
            <a:endParaRPr sz="1200">
              <a:latin typeface="Raleway"/>
              <a:ea typeface="Raleway"/>
              <a:cs typeface="Raleway"/>
              <a:sym typeface="Raleway"/>
            </a:endParaRPr>
          </a:p>
          <a:p>
            <a:pPr marL="457200" lvl="0" indent="-304800" algn="l" rtl="0">
              <a:spcBef>
                <a:spcPts val="0"/>
              </a:spcBef>
              <a:spcAft>
                <a:spcPts val="0"/>
              </a:spcAft>
              <a:buSzPts val="1200"/>
              <a:buFont typeface="Raleway"/>
              <a:buAutoNum type="arabicPeriod"/>
            </a:pPr>
            <a:r>
              <a:rPr lang="en" sz="1200" b="1">
                <a:latin typeface="Raleway"/>
                <a:ea typeface="Raleway"/>
                <a:cs typeface="Raleway"/>
                <a:sym typeface="Raleway"/>
              </a:rPr>
              <a:t>Personal Interests and Motivations: </a:t>
            </a:r>
            <a:r>
              <a:rPr lang="en" sz="1200">
                <a:latin typeface="Raleway"/>
                <a:ea typeface="Raleway"/>
                <a:cs typeface="Raleway"/>
                <a:sym typeface="Raleway"/>
              </a:rPr>
              <a:t>What causes or projects resonate most with them?</a:t>
            </a:r>
            <a:endParaRPr sz="1200">
              <a:latin typeface="Raleway"/>
              <a:ea typeface="Raleway"/>
              <a:cs typeface="Raleway"/>
              <a:sym typeface="Raleway"/>
            </a:endParaRPr>
          </a:p>
          <a:p>
            <a:pPr marL="457200" lvl="0" indent="-304800" algn="l" rtl="0">
              <a:spcBef>
                <a:spcPts val="0"/>
              </a:spcBef>
              <a:spcAft>
                <a:spcPts val="0"/>
              </a:spcAft>
              <a:buSzPts val="1200"/>
              <a:buFont typeface="Raleway"/>
              <a:buAutoNum type="arabicPeriod"/>
            </a:pPr>
            <a:r>
              <a:rPr lang="en" sz="1200" b="1">
                <a:latin typeface="Raleway"/>
                <a:ea typeface="Raleway"/>
                <a:cs typeface="Raleway"/>
                <a:sym typeface="Raleway"/>
              </a:rPr>
              <a:t>Propensity to Give: </a:t>
            </a:r>
            <a:r>
              <a:rPr lang="en" sz="1200">
                <a:latin typeface="Raleway"/>
                <a:ea typeface="Raleway"/>
                <a:cs typeface="Raleway"/>
                <a:sym typeface="Raleway"/>
              </a:rPr>
              <a:t>How likely are they to make a donation based on past behavior and current involvement?</a:t>
            </a:r>
            <a:endParaRPr sz="1200">
              <a:latin typeface="Raleway"/>
              <a:ea typeface="Raleway"/>
              <a:cs typeface="Raleway"/>
              <a:sym typeface="Raleway"/>
            </a:endParaRPr>
          </a:p>
          <a:p>
            <a:pPr marL="0" lvl="0" indent="0" algn="l" rtl="0">
              <a:spcBef>
                <a:spcPts val="1000"/>
              </a:spcBef>
              <a:spcAft>
                <a:spcPts val="0"/>
              </a:spcAft>
              <a:buNone/>
            </a:pPr>
            <a:r>
              <a:rPr lang="en" sz="1400" b="1">
                <a:solidFill>
                  <a:schemeClr val="dk1"/>
                </a:solidFill>
                <a:latin typeface="Raleway"/>
                <a:ea typeface="Raleway"/>
                <a:cs typeface="Raleway"/>
                <a:sym typeface="Raleway"/>
              </a:rPr>
              <a:t>Value:</a:t>
            </a:r>
            <a:endParaRPr sz="1400" b="1">
              <a:solidFill>
                <a:schemeClr val="dk1"/>
              </a:solidFill>
              <a:latin typeface="Raleway"/>
              <a:ea typeface="Raleway"/>
              <a:cs typeface="Raleway"/>
              <a:sym typeface="Raleway"/>
            </a:endParaRPr>
          </a:p>
          <a:p>
            <a:pPr marL="457200" lvl="0" indent="-304800" algn="l" rtl="0">
              <a:spcBef>
                <a:spcPts val="1000"/>
              </a:spcBef>
              <a:spcAft>
                <a:spcPts val="0"/>
              </a:spcAft>
              <a:buSzPts val="1200"/>
              <a:buFont typeface="Raleway"/>
              <a:buChar char="●"/>
            </a:pPr>
            <a:r>
              <a:rPr lang="en" sz="1200">
                <a:latin typeface="Raleway"/>
                <a:ea typeface="Raleway"/>
                <a:cs typeface="Raleway"/>
                <a:sym typeface="Raleway"/>
              </a:rPr>
              <a:t>Allows for hyper-personalized outreach</a:t>
            </a:r>
            <a:endParaRPr sz="1200">
              <a:latin typeface="Raleway"/>
              <a:ea typeface="Raleway"/>
              <a:cs typeface="Raleway"/>
              <a:sym typeface="Raleway"/>
            </a:endParaRPr>
          </a:p>
          <a:p>
            <a:pPr marL="457200" lvl="0" indent="-304800" algn="l" rtl="0">
              <a:spcBef>
                <a:spcPts val="0"/>
              </a:spcBef>
              <a:spcAft>
                <a:spcPts val="0"/>
              </a:spcAft>
              <a:buSzPts val="1200"/>
              <a:buFont typeface="Raleway"/>
              <a:buChar char="●"/>
            </a:pPr>
            <a:r>
              <a:rPr lang="en" sz="1200">
                <a:latin typeface="Raleway"/>
                <a:ea typeface="Raleway"/>
                <a:cs typeface="Raleway"/>
                <a:sym typeface="Raleway"/>
              </a:rPr>
              <a:t>Maximizes conversion rates</a:t>
            </a:r>
            <a:endParaRPr sz="1200">
              <a:latin typeface="Raleway"/>
              <a:ea typeface="Raleway"/>
              <a:cs typeface="Raleway"/>
              <a:sym typeface="Raleway"/>
            </a:endParaRPr>
          </a:p>
          <a:p>
            <a:pPr marL="457200" lvl="0" indent="-304800" algn="l" rtl="0">
              <a:spcBef>
                <a:spcPts val="0"/>
              </a:spcBef>
              <a:spcAft>
                <a:spcPts val="0"/>
              </a:spcAft>
              <a:buSzPts val="1200"/>
              <a:buFont typeface="Raleway"/>
              <a:buChar char="●"/>
            </a:pPr>
            <a:r>
              <a:rPr lang="en" sz="1200">
                <a:latin typeface="Raleway"/>
                <a:ea typeface="Raleway"/>
                <a:cs typeface="Raleway"/>
                <a:sym typeface="Raleway"/>
              </a:rPr>
              <a:t>Reduces wasted effort</a:t>
            </a:r>
            <a:endParaRPr sz="1200">
              <a:latin typeface="Raleway"/>
              <a:ea typeface="Raleway"/>
              <a:cs typeface="Raleway"/>
              <a:sym typeface="Raleway"/>
            </a:endParaRPr>
          </a:p>
        </p:txBody>
      </p:sp>
      <p:grpSp>
        <p:nvGrpSpPr>
          <p:cNvPr id="155" name="Google Shape;155;p21"/>
          <p:cNvGrpSpPr/>
          <p:nvPr/>
        </p:nvGrpSpPr>
        <p:grpSpPr>
          <a:xfrm>
            <a:off x="6224831" y="3478350"/>
            <a:ext cx="2711752" cy="1456789"/>
            <a:chOff x="6803275" y="395363"/>
            <a:chExt cx="2212050" cy="2537076"/>
          </a:xfrm>
        </p:grpSpPr>
        <p:pic>
          <p:nvPicPr>
            <p:cNvPr id="156" name="Google Shape;156;p21"/>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157" name="Google Shape;157;p21"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158" name="Google Shape;158;p21"/>
            <p:cNvSpPr txBox="1"/>
            <p:nvPr/>
          </p:nvSpPr>
          <p:spPr>
            <a:xfrm>
              <a:off x="6944815" y="684240"/>
              <a:ext cx="1929000" cy="18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800"/>
                </a:spcAft>
                <a:buNone/>
              </a:pPr>
              <a:r>
                <a:rPr lang="en" sz="1300">
                  <a:solidFill>
                    <a:schemeClr val="dk1"/>
                  </a:solidFill>
                  <a:latin typeface="Raleway"/>
                  <a:ea typeface="Raleway"/>
                  <a:cs typeface="Raleway"/>
                  <a:sym typeface="Raleway"/>
                </a:rPr>
                <a:t>Segmentation helps narrow down on the prospects to profile, and adds additional layers of information.</a:t>
              </a:r>
              <a:endParaRPr sz="1100" b="1">
                <a:solidFill>
                  <a:schemeClr val="dk2"/>
                </a:solidFill>
                <a:latin typeface="Raleway"/>
                <a:ea typeface="Raleway"/>
                <a:cs typeface="Raleway"/>
                <a:sym typeface="Raleway"/>
              </a:endParaRPr>
            </a:p>
          </p:txBody>
        </p:sp>
      </p:grpSp>
      <p:pic>
        <p:nvPicPr>
          <p:cNvPr id="159" name="Google Shape;159;p21"/>
          <p:cNvPicPr preferRelativeResize="0"/>
          <p:nvPr/>
        </p:nvPicPr>
        <p:blipFill rotWithShape="1">
          <a:blip r:embed="rId5">
            <a:alphaModFix/>
          </a:blip>
          <a:srcRect r="84054"/>
          <a:stretch/>
        </p:blipFill>
        <p:spPr>
          <a:xfrm>
            <a:off x="8380550" y="206500"/>
            <a:ext cx="564244" cy="72800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868</Words>
  <Application>Microsoft Office PowerPoint</Application>
  <PresentationFormat>On-screen Show (16:9)</PresentationFormat>
  <Paragraphs>92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Raleway</vt:lpstr>
      <vt:lpstr>Roboto</vt:lpstr>
      <vt:lpstr>Lato</vt:lpstr>
      <vt:lpstr>Arial</vt:lpstr>
      <vt:lpstr>Geometric</vt:lpstr>
      <vt:lpstr>Data-Driven Donor Identification Leveraging Predictive Analytics in Prospect Research</vt:lpstr>
      <vt:lpstr>Why Data Matters in Prospect Research</vt:lpstr>
      <vt:lpstr>PowerPoint Presentation</vt:lpstr>
      <vt:lpstr>What even is this Predictive Analytics thing? Is it something I can eat?</vt:lpstr>
      <vt:lpstr>Imagine you’re trying to find  the best apples in a huge orchard.  The apples are your potential donors. The tool (predictive analytics) analyzes data from past donors to figure out who is most likely to give. The "ripest apples" are the donors who have both the ability to give (capacity) and the willingness to give (inclination). </vt:lpstr>
      <vt:lpstr>PowerPoint Presentation</vt:lpstr>
      <vt:lpstr>PowerPoint Presentation</vt:lpstr>
      <vt:lpstr>PowerPoint Presentation</vt:lpstr>
      <vt:lpstr>PowerPoint Presentation</vt:lpstr>
      <vt:lpstr>Helpful, right? Well, all of that is contingent on having good data. And good data people.</vt:lpstr>
      <vt:lpstr>PowerPoint Presentation</vt:lpstr>
      <vt:lpstr>Practical Tips for Non-Technical Folks</vt:lpstr>
      <vt:lpstr>100%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Data-Driven Donor Identification Leveraging Predictive Analytics in Prospect Research</dc:title>
  <dc:creator>Thakur, Akshat</dc:creator>
  <cp:lastModifiedBy>Thakur, Akshat</cp:lastModifiedBy>
  <cp:revision>2</cp:revision>
  <dcterms:modified xsi:type="dcterms:W3CDTF">2024-10-07T17:55:33Z</dcterms:modified>
</cp:coreProperties>
</file>