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83" r:id="rId6"/>
    <p:sldId id="257" r:id="rId7"/>
    <p:sldId id="258" r:id="rId8"/>
    <p:sldId id="261" r:id="rId9"/>
    <p:sldId id="259" r:id="rId10"/>
    <p:sldId id="260" r:id="rId11"/>
    <p:sldId id="265" r:id="rId12"/>
    <p:sldId id="264" r:id="rId13"/>
    <p:sldId id="266" r:id="rId14"/>
    <p:sldId id="288" r:id="rId15"/>
    <p:sldId id="269" r:id="rId16"/>
    <p:sldId id="289" r:id="rId17"/>
    <p:sldId id="267" r:id="rId18"/>
    <p:sldId id="270" r:id="rId19"/>
    <p:sldId id="271" r:id="rId20"/>
    <p:sldId id="272" r:id="rId21"/>
    <p:sldId id="290" r:id="rId22"/>
    <p:sldId id="291" r:id="rId23"/>
    <p:sldId id="274" r:id="rId24"/>
    <p:sldId id="280" r:id="rId25"/>
    <p:sldId id="278" r:id="rId26"/>
    <p:sldId id="281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4E076E-0EF7-6CF1-AEB1-BF40D4DB4B2C}" name="Kat Carson" initials="KC" userId="S::kbcarson@ucalgary.ca::99e122fd-88a7-43c5-9ee0-51415a0fdcf9" providerId="AD"/>
  <p188:author id="{DEC298C5-3CD8-3D74-BB49-492343B90B3C}" name="Dawn Cattoor" initials="DC" userId="S::dawn.cattoor@ucalgary.ca::0f3d10c1-74b8-459d-81c4-c09f570f4b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5"/>
    <p:restoredTop sz="64160" autoAdjust="0"/>
  </p:normalViewPr>
  <p:slideViewPr>
    <p:cSldViewPr snapToGrid="0" snapToObjects="1" showGuides="1">
      <p:cViewPr>
        <p:scale>
          <a:sx n="70" d="100"/>
          <a:sy n="70" d="100"/>
        </p:scale>
        <p:origin x="2490" y="132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C3C91-5061-4A26-BA95-F8C96AD6C1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D7AF2D-FD70-4DD5-99EE-28212BE02234}">
      <dgm:prSet phldrT="[Text]" custT="1"/>
      <dgm:spPr/>
      <dgm:t>
        <a:bodyPr/>
        <a:lstStyle/>
        <a:p>
          <a:r>
            <a:rPr lang="en-CA" sz="1800" dirty="0"/>
            <a:t>PM:</a:t>
          </a:r>
        </a:p>
        <a:p>
          <a:r>
            <a:rPr lang="en-CA" sz="1800" dirty="0"/>
            <a:t>Analyze data, highlight gaps, Add recommendations</a:t>
          </a:r>
        </a:p>
      </dgm:t>
    </dgm:pt>
    <dgm:pt modelId="{15122CF8-5FBE-40C2-8383-720FED4937D1}" type="parTrans" cxnId="{C7DDB3E7-80B0-4578-8788-4387A8EFE007}">
      <dgm:prSet/>
      <dgm:spPr/>
      <dgm:t>
        <a:bodyPr/>
        <a:lstStyle/>
        <a:p>
          <a:endParaRPr lang="en-CA"/>
        </a:p>
      </dgm:t>
    </dgm:pt>
    <dgm:pt modelId="{CA4CF643-CF52-4F6B-82A0-7CD11EC5E66D}" type="sibTrans" cxnId="{C7DDB3E7-80B0-4578-8788-4387A8EFE007}">
      <dgm:prSet/>
      <dgm:spPr/>
      <dgm:t>
        <a:bodyPr/>
        <a:lstStyle/>
        <a:p>
          <a:endParaRPr lang="en-CA"/>
        </a:p>
      </dgm:t>
    </dgm:pt>
    <dgm:pt modelId="{4FD369BE-8EA9-4AD8-A3C5-069559818923}">
      <dgm:prSet phldrT="[Text]" custT="1"/>
      <dgm:spPr/>
      <dgm:t>
        <a:bodyPr/>
        <a:lstStyle/>
        <a:p>
          <a:r>
            <a:rPr lang="en-CA" sz="1800" dirty="0"/>
            <a:t>PM &amp; PR:</a:t>
          </a:r>
        </a:p>
        <a:p>
          <a:r>
            <a:rPr lang="en-CA" sz="1800" dirty="0"/>
            <a:t>Review, discuss gaps and info needed – and why</a:t>
          </a:r>
        </a:p>
      </dgm:t>
    </dgm:pt>
    <dgm:pt modelId="{0FE5B5B4-8458-4C79-8F26-8FCDD3CD2F80}" type="parTrans" cxnId="{58D1CBBF-7FE5-4A21-BB69-E6F85E64FEC1}">
      <dgm:prSet/>
      <dgm:spPr/>
      <dgm:t>
        <a:bodyPr/>
        <a:lstStyle/>
        <a:p>
          <a:endParaRPr lang="en-CA"/>
        </a:p>
      </dgm:t>
    </dgm:pt>
    <dgm:pt modelId="{7D555453-6991-47A0-B46A-038E2B2C6123}" type="sibTrans" cxnId="{58D1CBBF-7FE5-4A21-BB69-E6F85E64FEC1}">
      <dgm:prSet/>
      <dgm:spPr/>
      <dgm:t>
        <a:bodyPr/>
        <a:lstStyle/>
        <a:p>
          <a:endParaRPr lang="en-CA"/>
        </a:p>
      </dgm:t>
    </dgm:pt>
    <dgm:pt modelId="{27294FD6-C188-4D6B-9094-6AAED579AA26}">
      <dgm:prSet custT="1"/>
      <dgm:spPr/>
      <dgm:t>
        <a:bodyPr/>
        <a:lstStyle/>
        <a:p>
          <a:r>
            <a:rPr lang="en-CA" sz="1800" dirty="0"/>
            <a:t>PR: </a:t>
          </a:r>
        </a:p>
        <a:p>
          <a:r>
            <a:rPr lang="en-CA" sz="1800" dirty="0"/>
            <a:t>Add/update ALI &amp; financial capacity info; Add insights</a:t>
          </a:r>
        </a:p>
      </dgm:t>
    </dgm:pt>
    <dgm:pt modelId="{9114F0CC-AB52-4822-8C4B-14B9D5A9D89F}" type="parTrans" cxnId="{4072C550-F1E5-4963-835B-9A0943C849F1}">
      <dgm:prSet/>
      <dgm:spPr/>
      <dgm:t>
        <a:bodyPr/>
        <a:lstStyle/>
        <a:p>
          <a:endParaRPr lang="en-CA"/>
        </a:p>
      </dgm:t>
    </dgm:pt>
    <dgm:pt modelId="{40A379AE-C301-4F02-AF83-5E83481C06ED}" type="sibTrans" cxnId="{4072C550-F1E5-4963-835B-9A0943C849F1}">
      <dgm:prSet/>
      <dgm:spPr/>
      <dgm:t>
        <a:bodyPr/>
        <a:lstStyle/>
        <a:p>
          <a:endParaRPr lang="en-CA"/>
        </a:p>
      </dgm:t>
    </dgm:pt>
    <dgm:pt modelId="{1D263A7C-CA47-4207-852B-9CE86F8DF838}">
      <dgm:prSet custT="1"/>
      <dgm:spPr/>
      <dgm:t>
        <a:bodyPr/>
        <a:lstStyle/>
        <a:p>
          <a:r>
            <a:rPr lang="en-CA" sz="1800" dirty="0"/>
            <a:t>PM &amp; PR: </a:t>
          </a:r>
        </a:p>
        <a:p>
          <a:r>
            <a:rPr lang="en-CA" sz="1800" dirty="0"/>
            <a:t>Prep for meeting</a:t>
          </a:r>
        </a:p>
      </dgm:t>
    </dgm:pt>
    <dgm:pt modelId="{3F724D23-8D7D-4346-B104-290B2FDC2EBE}" type="parTrans" cxnId="{D32C2B2E-249F-41E2-85B7-D2DAB50CAFD9}">
      <dgm:prSet/>
      <dgm:spPr/>
      <dgm:t>
        <a:bodyPr/>
        <a:lstStyle/>
        <a:p>
          <a:endParaRPr lang="en-CA"/>
        </a:p>
      </dgm:t>
    </dgm:pt>
    <dgm:pt modelId="{95A2AD8B-F06C-4FB0-8DB5-090F04111355}" type="sibTrans" cxnId="{D32C2B2E-249F-41E2-85B7-D2DAB50CAFD9}">
      <dgm:prSet/>
      <dgm:spPr/>
      <dgm:t>
        <a:bodyPr/>
        <a:lstStyle/>
        <a:p>
          <a:endParaRPr lang="en-CA"/>
        </a:p>
      </dgm:t>
    </dgm:pt>
    <dgm:pt modelId="{6C42CE12-699F-4320-941B-996706C75D59}">
      <dgm:prSet/>
      <dgm:spPr/>
      <dgm:t>
        <a:bodyPr/>
        <a:lstStyle/>
        <a:p>
          <a:r>
            <a:rPr lang="en-CA" dirty="0"/>
            <a:t>PM, PR, and Frontline team:</a:t>
          </a:r>
        </a:p>
        <a:p>
          <a:r>
            <a:rPr lang="en-CA" dirty="0"/>
            <a:t>Meet to review prospects</a:t>
          </a:r>
        </a:p>
      </dgm:t>
    </dgm:pt>
    <dgm:pt modelId="{FC35E9D0-442B-4CA2-AA5B-D3C2DFD0154A}" type="sibTrans" cxnId="{13505B47-6D95-4167-8773-FAA4F4956C06}">
      <dgm:prSet/>
      <dgm:spPr/>
      <dgm:t>
        <a:bodyPr/>
        <a:lstStyle/>
        <a:p>
          <a:endParaRPr lang="en-CA"/>
        </a:p>
      </dgm:t>
    </dgm:pt>
    <dgm:pt modelId="{85E2A69D-8FD3-4439-8AE7-328665E04273}" type="parTrans" cxnId="{13505B47-6D95-4167-8773-FAA4F4956C06}">
      <dgm:prSet/>
      <dgm:spPr/>
      <dgm:t>
        <a:bodyPr/>
        <a:lstStyle/>
        <a:p>
          <a:endParaRPr lang="en-CA"/>
        </a:p>
      </dgm:t>
    </dgm:pt>
    <dgm:pt modelId="{2381B473-860E-4CE4-83CE-980749E291D2}">
      <dgm:prSet phldrT="[Text]" custT="1"/>
      <dgm:spPr/>
      <dgm:t>
        <a:bodyPr/>
        <a:lstStyle/>
        <a:p>
          <a:pPr algn="ctr"/>
          <a:r>
            <a:rPr lang="en-CA" sz="1600" dirty="0"/>
            <a:t>CRM database: financial capacity ratings, ALI rankings, prospect strategies</a:t>
          </a:r>
        </a:p>
      </dgm:t>
    </dgm:pt>
    <dgm:pt modelId="{9A01E336-70CC-44A5-BC49-864727B58780}" type="parTrans" cxnId="{D7F0FD2B-3706-4D09-84BB-A7A1208FAF35}">
      <dgm:prSet/>
      <dgm:spPr/>
      <dgm:t>
        <a:bodyPr/>
        <a:lstStyle/>
        <a:p>
          <a:endParaRPr lang="en-CA"/>
        </a:p>
      </dgm:t>
    </dgm:pt>
    <dgm:pt modelId="{7E6B220E-C68A-41E1-A8D2-95F42FDAF6D7}" type="sibTrans" cxnId="{D7F0FD2B-3706-4D09-84BB-A7A1208FAF35}">
      <dgm:prSet/>
      <dgm:spPr/>
      <dgm:t>
        <a:bodyPr/>
        <a:lstStyle/>
        <a:p>
          <a:endParaRPr lang="en-CA"/>
        </a:p>
      </dgm:t>
    </dgm:pt>
    <dgm:pt modelId="{12211557-D5A3-44DB-BDF9-3A9136DE678E}">
      <dgm:prSet phldrT="[Text]" custT="1"/>
      <dgm:spPr/>
      <dgm:t>
        <a:bodyPr/>
        <a:lstStyle/>
        <a:p>
          <a:pPr algn="ctr"/>
          <a:r>
            <a:rPr lang="en-CA" sz="1800" dirty="0"/>
            <a:t>PM:</a:t>
          </a:r>
        </a:p>
        <a:p>
          <a:pPr algn="ctr"/>
          <a:r>
            <a:rPr lang="en-CA" sz="1800" dirty="0"/>
            <a:t>Generate pipeline optimization report</a:t>
          </a:r>
        </a:p>
      </dgm:t>
    </dgm:pt>
    <dgm:pt modelId="{F02EE40B-3C50-4D1B-ACC4-2E7C551D6FD9}" type="parTrans" cxnId="{82D3FE10-90BC-4A38-B814-CC17B709FF4B}">
      <dgm:prSet/>
      <dgm:spPr/>
      <dgm:t>
        <a:bodyPr/>
        <a:lstStyle/>
        <a:p>
          <a:endParaRPr lang="en-CA"/>
        </a:p>
      </dgm:t>
    </dgm:pt>
    <dgm:pt modelId="{E275FF06-D431-4195-BCCE-DC41A755B185}" type="sibTrans" cxnId="{82D3FE10-90BC-4A38-B814-CC17B709FF4B}">
      <dgm:prSet/>
      <dgm:spPr/>
      <dgm:t>
        <a:bodyPr/>
        <a:lstStyle/>
        <a:p>
          <a:endParaRPr lang="en-CA"/>
        </a:p>
      </dgm:t>
    </dgm:pt>
    <dgm:pt modelId="{B079E583-08AA-48C7-A84E-43A4318B01B8}" type="pres">
      <dgm:prSet presAssocID="{D96C3C91-5061-4A26-BA95-F8C96AD6C196}" presName="CompostProcess" presStyleCnt="0">
        <dgm:presLayoutVars>
          <dgm:dir/>
          <dgm:resizeHandles val="exact"/>
        </dgm:presLayoutVars>
      </dgm:prSet>
      <dgm:spPr/>
    </dgm:pt>
    <dgm:pt modelId="{9D211443-8B72-4EAA-A45A-82BB4E77BE2B}" type="pres">
      <dgm:prSet presAssocID="{D96C3C91-5061-4A26-BA95-F8C96AD6C196}" presName="arrow" presStyleLbl="bgShp" presStyleIdx="0" presStyleCnt="1"/>
      <dgm:spPr/>
    </dgm:pt>
    <dgm:pt modelId="{11E5CB4C-0661-4401-B182-06058D2ADA0D}" type="pres">
      <dgm:prSet presAssocID="{D96C3C91-5061-4A26-BA95-F8C96AD6C196}" presName="linearProcess" presStyleCnt="0"/>
      <dgm:spPr/>
    </dgm:pt>
    <dgm:pt modelId="{F052F8AC-B2CB-4C07-A14D-8E3A7DAFA1CB}" type="pres">
      <dgm:prSet presAssocID="{2381B473-860E-4CE4-83CE-980749E291D2}" presName="textNode" presStyleLbl="node1" presStyleIdx="0" presStyleCnt="7">
        <dgm:presLayoutVars>
          <dgm:bulletEnabled val="1"/>
        </dgm:presLayoutVars>
      </dgm:prSet>
      <dgm:spPr/>
    </dgm:pt>
    <dgm:pt modelId="{39CD781A-C544-45B1-B737-D9FC71E2AEDD}" type="pres">
      <dgm:prSet presAssocID="{7E6B220E-C68A-41E1-A8D2-95F42FDAF6D7}" presName="sibTrans" presStyleCnt="0"/>
      <dgm:spPr/>
    </dgm:pt>
    <dgm:pt modelId="{9BC72110-FA9D-4C2E-B26F-952D8A7DECD2}" type="pres">
      <dgm:prSet presAssocID="{12211557-D5A3-44DB-BDF9-3A9136DE678E}" presName="textNode" presStyleLbl="node1" presStyleIdx="1" presStyleCnt="7">
        <dgm:presLayoutVars>
          <dgm:bulletEnabled val="1"/>
        </dgm:presLayoutVars>
      </dgm:prSet>
      <dgm:spPr/>
    </dgm:pt>
    <dgm:pt modelId="{4BDB7145-F18F-48A8-86FC-221D669880A7}" type="pres">
      <dgm:prSet presAssocID="{E275FF06-D431-4195-BCCE-DC41A755B185}" presName="sibTrans" presStyleCnt="0"/>
      <dgm:spPr/>
    </dgm:pt>
    <dgm:pt modelId="{24EA5715-7C38-4836-B5D4-1552790489FF}" type="pres">
      <dgm:prSet presAssocID="{94D7AF2D-FD70-4DD5-99EE-28212BE02234}" presName="textNode" presStyleLbl="node1" presStyleIdx="2" presStyleCnt="7">
        <dgm:presLayoutVars>
          <dgm:bulletEnabled val="1"/>
        </dgm:presLayoutVars>
      </dgm:prSet>
      <dgm:spPr/>
    </dgm:pt>
    <dgm:pt modelId="{863A2AEC-FCE4-4458-AE83-77C8446678F1}" type="pres">
      <dgm:prSet presAssocID="{CA4CF643-CF52-4F6B-82A0-7CD11EC5E66D}" presName="sibTrans" presStyleCnt="0"/>
      <dgm:spPr/>
    </dgm:pt>
    <dgm:pt modelId="{4B025AE7-32FF-4320-A5F1-735BA2FD3695}" type="pres">
      <dgm:prSet presAssocID="{4FD369BE-8EA9-4AD8-A3C5-069559818923}" presName="textNode" presStyleLbl="node1" presStyleIdx="3" presStyleCnt="7">
        <dgm:presLayoutVars>
          <dgm:bulletEnabled val="1"/>
        </dgm:presLayoutVars>
      </dgm:prSet>
      <dgm:spPr/>
    </dgm:pt>
    <dgm:pt modelId="{69B95C57-B32C-4904-8BD6-172D4C372FED}" type="pres">
      <dgm:prSet presAssocID="{7D555453-6991-47A0-B46A-038E2B2C6123}" presName="sibTrans" presStyleCnt="0"/>
      <dgm:spPr/>
    </dgm:pt>
    <dgm:pt modelId="{D907E61F-9B93-4832-B643-6AEA0815B45E}" type="pres">
      <dgm:prSet presAssocID="{27294FD6-C188-4D6B-9094-6AAED579AA26}" presName="textNode" presStyleLbl="node1" presStyleIdx="4" presStyleCnt="7">
        <dgm:presLayoutVars>
          <dgm:bulletEnabled val="1"/>
        </dgm:presLayoutVars>
      </dgm:prSet>
      <dgm:spPr/>
    </dgm:pt>
    <dgm:pt modelId="{300514FF-9246-46B7-8366-F0BFFCEEF979}" type="pres">
      <dgm:prSet presAssocID="{40A379AE-C301-4F02-AF83-5E83481C06ED}" presName="sibTrans" presStyleCnt="0"/>
      <dgm:spPr/>
    </dgm:pt>
    <dgm:pt modelId="{70089C7E-A5EB-4916-8CF1-426C974F9A54}" type="pres">
      <dgm:prSet presAssocID="{1D263A7C-CA47-4207-852B-9CE86F8DF838}" presName="textNode" presStyleLbl="node1" presStyleIdx="5" presStyleCnt="7">
        <dgm:presLayoutVars>
          <dgm:bulletEnabled val="1"/>
        </dgm:presLayoutVars>
      </dgm:prSet>
      <dgm:spPr/>
    </dgm:pt>
    <dgm:pt modelId="{69F12F68-3E8D-4CD6-9340-24F0442A1B6C}" type="pres">
      <dgm:prSet presAssocID="{95A2AD8B-F06C-4FB0-8DB5-090F04111355}" presName="sibTrans" presStyleCnt="0"/>
      <dgm:spPr/>
    </dgm:pt>
    <dgm:pt modelId="{DA2F2A65-DD30-44F1-81F9-DC2B677053C8}" type="pres">
      <dgm:prSet presAssocID="{6C42CE12-699F-4320-941B-996706C75D59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2D3FE10-90BC-4A38-B814-CC17B709FF4B}" srcId="{D96C3C91-5061-4A26-BA95-F8C96AD6C196}" destId="{12211557-D5A3-44DB-BDF9-3A9136DE678E}" srcOrd="1" destOrd="0" parTransId="{F02EE40B-3C50-4D1B-ACC4-2E7C551D6FD9}" sibTransId="{E275FF06-D431-4195-BCCE-DC41A755B185}"/>
    <dgm:cxn modelId="{81E0101A-EB1A-4FD1-93AD-2ECF1AEA1B18}" type="presOf" srcId="{4FD369BE-8EA9-4AD8-A3C5-069559818923}" destId="{4B025AE7-32FF-4320-A5F1-735BA2FD3695}" srcOrd="0" destOrd="0" presId="urn:microsoft.com/office/officeart/2005/8/layout/hProcess9"/>
    <dgm:cxn modelId="{D7F0FD2B-3706-4D09-84BB-A7A1208FAF35}" srcId="{D96C3C91-5061-4A26-BA95-F8C96AD6C196}" destId="{2381B473-860E-4CE4-83CE-980749E291D2}" srcOrd="0" destOrd="0" parTransId="{9A01E336-70CC-44A5-BC49-864727B58780}" sibTransId="{7E6B220E-C68A-41E1-A8D2-95F42FDAF6D7}"/>
    <dgm:cxn modelId="{D32C2B2E-249F-41E2-85B7-D2DAB50CAFD9}" srcId="{D96C3C91-5061-4A26-BA95-F8C96AD6C196}" destId="{1D263A7C-CA47-4207-852B-9CE86F8DF838}" srcOrd="5" destOrd="0" parTransId="{3F724D23-8D7D-4346-B104-290B2FDC2EBE}" sibTransId="{95A2AD8B-F06C-4FB0-8DB5-090F04111355}"/>
    <dgm:cxn modelId="{13505B47-6D95-4167-8773-FAA4F4956C06}" srcId="{D96C3C91-5061-4A26-BA95-F8C96AD6C196}" destId="{6C42CE12-699F-4320-941B-996706C75D59}" srcOrd="6" destOrd="0" parTransId="{85E2A69D-8FD3-4439-8AE7-328665E04273}" sibTransId="{FC35E9D0-442B-4CA2-AA5B-D3C2DFD0154A}"/>
    <dgm:cxn modelId="{04C4E04B-EA47-48A0-8B64-9E559ED67C01}" type="presOf" srcId="{2381B473-860E-4CE4-83CE-980749E291D2}" destId="{F052F8AC-B2CB-4C07-A14D-8E3A7DAFA1CB}" srcOrd="0" destOrd="0" presId="urn:microsoft.com/office/officeart/2005/8/layout/hProcess9"/>
    <dgm:cxn modelId="{4072C550-F1E5-4963-835B-9A0943C849F1}" srcId="{D96C3C91-5061-4A26-BA95-F8C96AD6C196}" destId="{27294FD6-C188-4D6B-9094-6AAED579AA26}" srcOrd="4" destOrd="0" parTransId="{9114F0CC-AB52-4822-8C4B-14B9D5A9D89F}" sibTransId="{40A379AE-C301-4F02-AF83-5E83481C06ED}"/>
    <dgm:cxn modelId="{40E0507E-E6FB-475A-A589-8059A237F987}" type="presOf" srcId="{94D7AF2D-FD70-4DD5-99EE-28212BE02234}" destId="{24EA5715-7C38-4836-B5D4-1552790489FF}" srcOrd="0" destOrd="0" presId="urn:microsoft.com/office/officeart/2005/8/layout/hProcess9"/>
    <dgm:cxn modelId="{44796B93-7E9F-41E7-AB9D-8D590CCF8312}" type="presOf" srcId="{6C42CE12-699F-4320-941B-996706C75D59}" destId="{DA2F2A65-DD30-44F1-81F9-DC2B677053C8}" srcOrd="0" destOrd="0" presId="urn:microsoft.com/office/officeart/2005/8/layout/hProcess9"/>
    <dgm:cxn modelId="{D35B57B1-7BA5-44EA-AE79-413B85F5734C}" type="presOf" srcId="{D96C3C91-5061-4A26-BA95-F8C96AD6C196}" destId="{B079E583-08AA-48C7-A84E-43A4318B01B8}" srcOrd="0" destOrd="0" presId="urn:microsoft.com/office/officeart/2005/8/layout/hProcess9"/>
    <dgm:cxn modelId="{6C6DE4B5-CFE3-450D-B89A-6697BDA8450D}" type="presOf" srcId="{12211557-D5A3-44DB-BDF9-3A9136DE678E}" destId="{9BC72110-FA9D-4C2E-B26F-952D8A7DECD2}" srcOrd="0" destOrd="0" presId="urn:microsoft.com/office/officeart/2005/8/layout/hProcess9"/>
    <dgm:cxn modelId="{58D1CBBF-7FE5-4A21-BB69-E6F85E64FEC1}" srcId="{D96C3C91-5061-4A26-BA95-F8C96AD6C196}" destId="{4FD369BE-8EA9-4AD8-A3C5-069559818923}" srcOrd="3" destOrd="0" parTransId="{0FE5B5B4-8458-4C79-8F26-8FCDD3CD2F80}" sibTransId="{7D555453-6991-47A0-B46A-038E2B2C6123}"/>
    <dgm:cxn modelId="{C7DDB3E7-80B0-4578-8788-4387A8EFE007}" srcId="{D96C3C91-5061-4A26-BA95-F8C96AD6C196}" destId="{94D7AF2D-FD70-4DD5-99EE-28212BE02234}" srcOrd="2" destOrd="0" parTransId="{15122CF8-5FBE-40C2-8383-720FED4937D1}" sibTransId="{CA4CF643-CF52-4F6B-82A0-7CD11EC5E66D}"/>
    <dgm:cxn modelId="{F02899EC-8A6E-4BFF-BE4D-56BC5FB64AEE}" type="presOf" srcId="{1D263A7C-CA47-4207-852B-9CE86F8DF838}" destId="{70089C7E-A5EB-4916-8CF1-426C974F9A54}" srcOrd="0" destOrd="0" presId="urn:microsoft.com/office/officeart/2005/8/layout/hProcess9"/>
    <dgm:cxn modelId="{56F60EF5-3116-4166-A125-E25AC2FF1B02}" type="presOf" srcId="{27294FD6-C188-4D6B-9094-6AAED579AA26}" destId="{D907E61F-9B93-4832-B643-6AEA0815B45E}" srcOrd="0" destOrd="0" presId="urn:microsoft.com/office/officeart/2005/8/layout/hProcess9"/>
    <dgm:cxn modelId="{2D43CA4F-B34E-4F28-86EF-B9316AEFB2E4}" type="presParOf" srcId="{B079E583-08AA-48C7-A84E-43A4318B01B8}" destId="{9D211443-8B72-4EAA-A45A-82BB4E77BE2B}" srcOrd="0" destOrd="0" presId="urn:microsoft.com/office/officeart/2005/8/layout/hProcess9"/>
    <dgm:cxn modelId="{85A4673D-59D6-46F4-BA2F-87176D5305F9}" type="presParOf" srcId="{B079E583-08AA-48C7-A84E-43A4318B01B8}" destId="{11E5CB4C-0661-4401-B182-06058D2ADA0D}" srcOrd="1" destOrd="0" presId="urn:microsoft.com/office/officeart/2005/8/layout/hProcess9"/>
    <dgm:cxn modelId="{8366F188-7024-43FC-B8F8-D7A0CF0A83E5}" type="presParOf" srcId="{11E5CB4C-0661-4401-B182-06058D2ADA0D}" destId="{F052F8AC-B2CB-4C07-A14D-8E3A7DAFA1CB}" srcOrd="0" destOrd="0" presId="urn:microsoft.com/office/officeart/2005/8/layout/hProcess9"/>
    <dgm:cxn modelId="{3891E705-BBA0-4F9E-A7AB-FB9BFF362283}" type="presParOf" srcId="{11E5CB4C-0661-4401-B182-06058D2ADA0D}" destId="{39CD781A-C544-45B1-B737-D9FC71E2AEDD}" srcOrd="1" destOrd="0" presId="urn:microsoft.com/office/officeart/2005/8/layout/hProcess9"/>
    <dgm:cxn modelId="{2755C939-DCCE-4901-9AE5-CEFB2AD99677}" type="presParOf" srcId="{11E5CB4C-0661-4401-B182-06058D2ADA0D}" destId="{9BC72110-FA9D-4C2E-B26F-952D8A7DECD2}" srcOrd="2" destOrd="0" presId="urn:microsoft.com/office/officeart/2005/8/layout/hProcess9"/>
    <dgm:cxn modelId="{B852154E-29AF-467B-B3A8-25A2DBA7DA79}" type="presParOf" srcId="{11E5CB4C-0661-4401-B182-06058D2ADA0D}" destId="{4BDB7145-F18F-48A8-86FC-221D669880A7}" srcOrd="3" destOrd="0" presId="urn:microsoft.com/office/officeart/2005/8/layout/hProcess9"/>
    <dgm:cxn modelId="{68BB9AE1-91EE-4606-9415-868730B0548B}" type="presParOf" srcId="{11E5CB4C-0661-4401-B182-06058D2ADA0D}" destId="{24EA5715-7C38-4836-B5D4-1552790489FF}" srcOrd="4" destOrd="0" presId="urn:microsoft.com/office/officeart/2005/8/layout/hProcess9"/>
    <dgm:cxn modelId="{3FAB3254-C086-462C-B4DC-AE9FFE8CA0D0}" type="presParOf" srcId="{11E5CB4C-0661-4401-B182-06058D2ADA0D}" destId="{863A2AEC-FCE4-4458-AE83-77C8446678F1}" srcOrd="5" destOrd="0" presId="urn:microsoft.com/office/officeart/2005/8/layout/hProcess9"/>
    <dgm:cxn modelId="{B2862A00-AB24-41DF-A42A-C5D7BE61B919}" type="presParOf" srcId="{11E5CB4C-0661-4401-B182-06058D2ADA0D}" destId="{4B025AE7-32FF-4320-A5F1-735BA2FD3695}" srcOrd="6" destOrd="0" presId="urn:microsoft.com/office/officeart/2005/8/layout/hProcess9"/>
    <dgm:cxn modelId="{CE7501C8-9E26-46D7-906F-B93560A82263}" type="presParOf" srcId="{11E5CB4C-0661-4401-B182-06058D2ADA0D}" destId="{69B95C57-B32C-4904-8BD6-172D4C372FED}" srcOrd="7" destOrd="0" presId="urn:microsoft.com/office/officeart/2005/8/layout/hProcess9"/>
    <dgm:cxn modelId="{D76A5179-07DF-4AF3-8D67-0627D5C247F6}" type="presParOf" srcId="{11E5CB4C-0661-4401-B182-06058D2ADA0D}" destId="{D907E61F-9B93-4832-B643-6AEA0815B45E}" srcOrd="8" destOrd="0" presId="urn:microsoft.com/office/officeart/2005/8/layout/hProcess9"/>
    <dgm:cxn modelId="{6F99CED8-2C0D-4170-9D28-4F04922B2D2D}" type="presParOf" srcId="{11E5CB4C-0661-4401-B182-06058D2ADA0D}" destId="{300514FF-9246-46B7-8366-F0BFFCEEF979}" srcOrd="9" destOrd="0" presId="urn:microsoft.com/office/officeart/2005/8/layout/hProcess9"/>
    <dgm:cxn modelId="{B2866E6E-242F-4C4F-8917-A628075B1852}" type="presParOf" srcId="{11E5CB4C-0661-4401-B182-06058D2ADA0D}" destId="{70089C7E-A5EB-4916-8CF1-426C974F9A54}" srcOrd="10" destOrd="0" presId="urn:microsoft.com/office/officeart/2005/8/layout/hProcess9"/>
    <dgm:cxn modelId="{E53927AC-5A0F-4F24-A23D-70F20D617DBC}" type="presParOf" srcId="{11E5CB4C-0661-4401-B182-06058D2ADA0D}" destId="{69F12F68-3E8D-4CD6-9340-24F0442A1B6C}" srcOrd="11" destOrd="0" presId="urn:microsoft.com/office/officeart/2005/8/layout/hProcess9"/>
    <dgm:cxn modelId="{DDE95C9F-143B-4B45-B406-3C562637F015}" type="presParOf" srcId="{11E5CB4C-0661-4401-B182-06058D2ADA0D}" destId="{DA2F2A65-DD30-44F1-81F9-DC2B677053C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C3C91-5061-4A26-BA95-F8C96AD6C1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14BC4AF-792F-4E9E-ACC6-20D222D86461}">
      <dgm:prSet phldrT="[Text]" custT="1"/>
      <dgm:spPr/>
      <dgm:t>
        <a:bodyPr/>
        <a:lstStyle/>
        <a:p>
          <a:r>
            <a:rPr lang="en-CA" sz="1800" dirty="0"/>
            <a:t>PM: </a:t>
          </a:r>
        </a:p>
        <a:p>
          <a:r>
            <a:rPr lang="en-CA" sz="1800" dirty="0"/>
            <a:t>Generate health check  report</a:t>
          </a:r>
        </a:p>
      </dgm:t>
    </dgm:pt>
    <dgm:pt modelId="{18FE1483-FB43-40BF-A1B8-199187B70AB4}" type="parTrans" cxnId="{3E3119F6-7311-425F-A9AD-7D310F06E78B}">
      <dgm:prSet/>
      <dgm:spPr/>
      <dgm:t>
        <a:bodyPr/>
        <a:lstStyle/>
        <a:p>
          <a:endParaRPr lang="en-CA"/>
        </a:p>
      </dgm:t>
    </dgm:pt>
    <dgm:pt modelId="{8596781D-DE84-4176-A35D-0D7FD9E099E5}" type="sibTrans" cxnId="{3E3119F6-7311-425F-A9AD-7D310F06E78B}">
      <dgm:prSet/>
      <dgm:spPr/>
      <dgm:t>
        <a:bodyPr/>
        <a:lstStyle/>
        <a:p>
          <a:endParaRPr lang="en-CA"/>
        </a:p>
      </dgm:t>
    </dgm:pt>
    <dgm:pt modelId="{38FEA04C-1C4F-4E92-9F4E-8E272EAE81A8}">
      <dgm:prSet custT="1"/>
      <dgm:spPr/>
      <dgm:t>
        <a:bodyPr/>
        <a:lstStyle/>
        <a:p>
          <a:r>
            <a:rPr lang="en-CA" sz="1800" dirty="0"/>
            <a:t> </a:t>
          </a:r>
        </a:p>
      </dgm:t>
    </dgm:pt>
    <dgm:pt modelId="{C5D46425-3180-49A5-AE9C-E5A9814A1BE7}" type="parTrans" cxnId="{5E2FFBE0-BA0F-4D43-AA5A-DBB28A035D40}">
      <dgm:prSet/>
      <dgm:spPr/>
      <dgm:t>
        <a:bodyPr/>
        <a:lstStyle/>
        <a:p>
          <a:endParaRPr lang="en-CA"/>
        </a:p>
      </dgm:t>
    </dgm:pt>
    <dgm:pt modelId="{432F36B1-A5A4-4185-9F1F-5AD32F56E8D8}" type="sibTrans" cxnId="{5E2FFBE0-BA0F-4D43-AA5A-DBB28A035D40}">
      <dgm:prSet/>
      <dgm:spPr/>
      <dgm:t>
        <a:bodyPr/>
        <a:lstStyle/>
        <a:p>
          <a:endParaRPr lang="en-CA"/>
        </a:p>
      </dgm:t>
    </dgm:pt>
    <dgm:pt modelId="{0F9EE106-3B94-415E-91AC-57C95B362114}">
      <dgm:prSet custT="1"/>
      <dgm:spPr/>
      <dgm:t>
        <a:bodyPr/>
        <a:lstStyle/>
        <a:p>
          <a:r>
            <a:rPr lang="en-CA" sz="1800" dirty="0"/>
            <a:t>PM:</a:t>
          </a:r>
        </a:p>
        <a:p>
          <a:r>
            <a:rPr lang="en-CA" sz="1800" dirty="0"/>
            <a:t>Analyze data, add summary &amp; recommendations</a:t>
          </a:r>
        </a:p>
      </dgm:t>
    </dgm:pt>
    <dgm:pt modelId="{0D84C17D-8AE7-4DEA-9477-07206BDDA4EA}" type="parTrans" cxnId="{C4EAEC4E-C75A-4527-9C1B-83D9FB4DB28A}">
      <dgm:prSet/>
      <dgm:spPr/>
      <dgm:t>
        <a:bodyPr/>
        <a:lstStyle/>
        <a:p>
          <a:endParaRPr lang="en-CA"/>
        </a:p>
      </dgm:t>
    </dgm:pt>
    <dgm:pt modelId="{9280D574-08A9-4CBF-9BDE-DFF7D9B8D544}" type="sibTrans" cxnId="{C4EAEC4E-C75A-4527-9C1B-83D9FB4DB28A}">
      <dgm:prSet/>
      <dgm:spPr/>
      <dgm:t>
        <a:bodyPr/>
        <a:lstStyle/>
        <a:p>
          <a:endParaRPr lang="en-CA"/>
        </a:p>
      </dgm:t>
    </dgm:pt>
    <dgm:pt modelId="{D1CE3F2A-F55E-4809-BD8B-5FBD90A72087}">
      <dgm:prSet custT="1"/>
      <dgm:spPr/>
      <dgm:t>
        <a:bodyPr/>
        <a:lstStyle/>
        <a:p>
          <a:r>
            <a:rPr lang="en-CA" sz="1800" dirty="0"/>
            <a:t>PM &amp; PR:</a:t>
          </a:r>
        </a:p>
        <a:p>
          <a:r>
            <a:rPr lang="en-CA" sz="1800" dirty="0"/>
            <a:t>Review, discuss gaps and info needed – and why</a:t>
          </a:r>
        </a:p>
      </dgm:t>
    </dgm:pt>
    <dgm:pt modelId="{35FF1A3D-21F4-4622-9C6E-CE3F061DCC8C}" type="parTrans" cxnId="{C2078714-538E-4C36-8BC7-1C4D206D8A45}">
      <dgm:prSet/>
      <dgm:spPr/>
      <dgm:t>
        <a:bodyPr/>
        <a:lstStyle/>
        <a:p>
          <a:endParaRPr lang="en-CA"/>
        </a:p>
      </dgm:t>
    </dgm:pt>
    <dgm:pt modelId="{95730871-5017-4467-9AC1-0CC2D4588B5E}" type="sibTrans" cxnId="{C2078714-538E-4C36-8BC7-1C4D206D8A45}">
      <dgm:prSet/>
      <dgm:spPr/>
      <dgm:t>
        <a:bodyPr/>
        <a:lstStyle/>
        <a:p>
          <a:endParaRPr lang="en-CA"/>
        </a:p>
      </dgm:t>
    </dgm:pt>
    <dgm:pt modelId="{2733209D-A4B9-4C6F-8AE0-229F21E8DB21}">
      <dgm:prSet custT="1"/>
      <dgm:spPr/>
      <dgm:t>
        <a:bodyPr/>
        <a:lstStyle/>
        <a:p>
          <a:endParaRPr lang="en-CA" sz="1800" dirty="0"/>
        </a:p>
      </dgm:t>
    </dgm:pt>
    <dgm:pt modelId="{C5B7C12F-6EBF-43DB-AC77-82FA26791F56}" type="parTrans" cxnId="{C95FF38D-ACC6-4313-99BB-AA8F3E0CD0B7}">
      <dgm:prSet/>
      <dgm:spPr/>
      <dgm:t>
        <a:bodyPr/>
        <a:lstStyle/>
        <a:p>
          <a:endParaRPr lang="en-CA"/>
        </a:p>
      </dgm:t>
    </dgm:pt>
    <dgm:pt modelId="{A39BA256-152A-4E7B-B932-39A1EB71084F}" type="sibTrans" cxnId="{C95FF38D-ACC6-4313-99BB-AA8F3E0CD0B7}">
      <dgm:prSet/>
      <dgm:spPr/>
      <dgm:t>
        <a:bodyPr/>
        <a:lstStyle/>
        <a:p>
          <a:endParaRPr lang="en-CA"/>
        </a:p>
      </dgm:t>
    </dgm:pt>
    <dgm:pt modelId="{B079E583-08AA-48C7-A84E-43A4318B01B8}" type="pres">
      <dgm:prSet presAssocID="{D96C3C91-5061-4A26-BA95-F8C96AD6C196}" presName="CompostProcess" presStyleCnt="0">
        <dgm:presLayoutVars>
          <dgm:dir/>
          <dgm:resizeHandles val="exact"/>
        </dgm:presLayoutVars>
      </dgm:prSet>
      <dgm:spPr/>
    </dgm:pt>
    <dgm:pt modelId="{9D211443-8B72-4EAA-A45A-82BB4E77BE2B}" type="pres">
      <dgm:prSet presAssocID="{D96C3C91-5061-4A26-BA95-F8C96AD6C196}" presName="arrow" presStyleLbl="bgShp" presStyleIdx="0" presStyleCnt="1"/>
      <dgm:spPr/>
    </dgm:pt>
    <dgm:pt modelId="{11E5CB4C-0661-4401-B182-06058D2ADA0D}" type="pres">
      <dgm:prSet presAssocID="{D96C3C91-5061-4A26-BA95-F8C96AD6C196}" presName="linearProcess" presStyleCnt="0"/>
      <dgm:spPr/>
    </dgm:pt>
    <dgm:pt modelId="{B92B18F9-F345-4348-A6C3-4A2876BBBE90}" type="pres">
      <dgm:prSet presAssocID="{714BC4AF-792F-4E9E-ACC6-20D222D86461}" presName="textNode" presStyleLbl="node1" presStyleIdx="0" presStyleCnt="5">
        <dgm:presLayoutVars>
          <dgm:bulletEnabled val="1"/>
        </dgm:presLayoutVars>
      </dgm:prSet>
      <dgm:spPr/>
    </dgm:pt>
    <dgm:pt modelId="{A04472F8-9196-4A36-B495-5FC195C8EA0C}" type="pres">
      <dgm:prSet presAssocID="{8596781D-DE84-4176-A35D-0D7FD9E099E5}" presName="sibTrans" presStyleCnt="0"/>
      <dgm:spPr/>
    </dgm:pt>
    <dgm:pt modelId="{D9D795C3-1CFB-443A-AC68-9C4378E358D2}" type="pres">
      <dgm:prSet presAssocID="{0F9EE106-3B94-415E-91AC-57C95B362114}" presName="textNode" presStyleLbl="node1" presStyleIdx="1" presStyleCnt="5">
        <dgm:presLayoutVars>
          <dgm:bulletEnabled val="1"/>
        </dgm:presLayoutVars>
      </dgm:prSet>
      <dgm:spPr/>
    </dgm:pt>
    <dgm:pt modelId="{70CE42A0-2595-45BB-83D5-B92EED4B9F8F}" type="pres">
      <dgm:prSet presAssocID="{9280D574-08A9-4CBF-9BDE-DFF7D9B8D544}" presName="sibTrans" presStyleCnt="0"/>
      <dgm:spPr/>
    </dgm:pt>
    <dgm:pt modelId="{EA14218E-FAB8-458C-BB55-A4181146CBCB}" type="pres">
      <dgm:prSet presAssocID="{D1CE3F2A-F55E-4809-BD8B-5FBD90A72087}" presName="textNode" presStyleLbl="node1" presStyleIdx="2" presStyleCnt="5">
        <dgm:presLayoutVars>
          <dgm:bulletEnabled val="1"/>
        </dgm:presLayoutVars>
      </dgm:prSet>
      <dgm:spPr/>
    </dgm:pt>
    <dgm:pt modelId="{E83EB18E-6234-41E2-82DC-7F0B5902008A}" type="pres">
      <dgm:prSet presAssocID="{95730871-5017-4467-9AC1-0CC2D4588B5E}" presName="sibTrans" presStyleCnt="0"/>
      <dgm:spPr/>
    </dgm:pt>
    <dgm:pt modelId="{B1DF45F8-2F76-4958-8FF4-952686C43546}" type="pres">
      <dgm:prSet presAssocID="{2733209D-A4B9-4C6F-8AE0-229F21E8DB21}" presName="textNode" presStyleLbl="node1" presStyleIdx="3" presStyleCnt="5">
        <dgm:presLayoutVars>
          <dgm:bulletEnabled val="1"/>
        </dgm:presLayoutVars>
      </dgm:prSet>
      <dgm:spPr/>
    </dgm:pt>
    <dgm:pt modelId="{1A647145-35DD-4978-8D2F-3E1F6FEEEBC4}" type="pres">
      <dgm:prSet presAssocID="{A39BA256-152A-4E7B-B932-39A1EB71084F}" presName="sibTrans" presStyleCnt="0"/>
      <dgm:spPr/>
    </dgm:pt>
    <dgm:pt modelId="{BAE38FDA-95CD-4167-99E0-9E663FFE7AEC}" type="pres">
      <dgm:prSet presAssocID="{38FEA04C-1C4F-4E92-9F4E-8E272EAE81A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2078714-538E-4C36-8BC7-1C4D206D8A45}" srcId="{D96C3C91-5061-4A26-BA95-F8C96AD6C196}" destId="{D1CE3F2A-F55E-4809-BD8B-5FBD90A72087}" srcOrd="2" destOrd="0" parTransId="{35FF1A3D-21F4-4622-9C6E-CE3F061DCC8C}" sibTransId="{95730871-5017-4467-9AC1-0CC2D4588B5E}"/>
    <dgm:cxn modelId="{C4EAEC4E-C75A-4527-9C1B-83D9FB4DB28A}" srcId="{D96C3C91-5061-4A26-BA95-F8C96AD6C196}" destId="{0F9EE106-3B94-415E-91AC-57C95B362114}" srcOrd="1" destOrd="0" parTransId="{0D84C17D-8AE7-4DEA-9477-07206BDDA4EA}" sibTransId="{9280D574-08A9-4CBF-9BDE-DFF7D9B8D544}"/>
    <dgm:cxn modelId="{17375C89-84A8-42E7-B9B5-52BBA265C013}" type="presOf" srcId="{714BC4AF-792F-4E9E-ACC6-20D222D86461}" destId="{B92B18F9-F345-4348-A6C3-4A2876BBBE90}" srcOrd="0" destOrd="0" presId="urn:microsoft.com/office/officeart/2005/8/layout/hProcess9"/>
    <dgm:cxn modelId="{C95FF38D-ACC6-4313-99BB-AA8F3E0CD0B7}" srcId="{D96C3C91-5061-4A26-BA95-F8C96AD6C196}" destId="{2733209D-A4B9-4C6F-8AE0-229F21E8DB21}" srcOrd="3" destOrd="0" parTransId="{C5B7C12F-6EBF-43DB-AC77-82FA26791F56}" sibTransId="{A39BA256-152A-4E7B-B932-39A1EB71084F}"/>
    <dgm:cxn modelId="{D35B57B1-7BA5-44EA-AE79-413B85F5734C}" type="presOf" srcId="{D96C3C91-5061-4A26-BA95-F8C96AD6C196}" destId="{B079E583-08AA-48C7-A84E-43A4318B01B8}" srcOrd="0" destOrd="0" presId="urn:microsoft.com/office/officeart/2005/8/layout/hProcess9"/>
    <dgm:cxn modelId="{EAC1C8C0-0B3C-4BA3-AC21-B123253E1248}" type="presOf" srcId="{0F9EE106-3B94-415E-91AC-57C95B362114}" destId="{D9D795C3-1CFB-443A-AC68-9C4378E358D2}" srcOrd="0" destOrd="0" presId="urn:microsoft.com/office/officeart/2005/8/layout/hProcess9"/>
    <dgm:cxn modelId="{746CAEC9-B87D-4A22-A28D-A2F12F3821D6}" type="presOf" srcId="{38FEA04C-1C4F-4E92-9F4E-8E272EAE81A8}" destId="{BAE38FDA-95CD-4167-99E0-9E663FFE7AEC}" srcOrd="0" destOrd="0" presId="urn:microsoft.com/office/officeart/2005/8/layout/hProcess9"/>
    <dgm:cxn modelId="{491199D0-9910-47AB-9A8A-E3838D7BB68B}" type="presOf" srcId="{D1CE3F2A-F55E-4809-BD8B-5FBD90A72087}" destId="{EA14218E-FAB8-458C-BB55-A4181146CBCB}" srcOrd="0" destOrd="0" presId="urn:microsoft.com/office/officeart/2005/8/layout/hProcess9"/>
    <dgm:cxn modelId="{5E2FFBE0-BA0F-4D43-AA5A-DBB28A035D40}" srcId="{D96C3C91-5061-4A26-BA95-F8C96AD6C196}" destId="{38FEA04C-1C4F-4E92-9F4E-8E272EAE81A8}" srcOrd="4" destOrd="0" parTransId="{C5D46425-3180-49A5-AE9C-E5A9814A1BE7}" sibTransId="{432F36B1-A5A4-4185-9F1F-5AD32F56E8D8}"/>
    <dgm:cxn modelId="{56984EE2-8766-48AC-8892-8DC2755E3AA6}" type="presOf" srcId="{2733209D-A4B9-4C6F-8AE0-229F21E8DB21}" destId="{B1DF45F8-2F76-4958-8FF4-952686C43546}" srcOrd="0" destOrd="0" presId="urn:microsoft.com/office/officeart/2005/8/layout/hProcess9"/>
    <dgm:cxn modelId="{3E3119F6-7311-425F-A9AD-7D310F06E78B}" srcId="{D96C3C91-5061-4A26-BA95-F8C96AD6C196}" destId="{714BC4AF-792F-4E9E-ACC6-20D222D86461}" srcOrd="0" destOrd="0" parTransId="{18FE1483-FB43-40BF-A1B8-199187B70AB4}" sibTransId="{8596781D-DE84-4176-A35D-0D7FD9E099E5}"/>
    <dgm:cxn modelId="{2D43CA4F-B34E-4F28-86EF-B9316AEFB2E4}" type="presParOf" srcId="{B079E583-08AA-48C7-A84E-43A4318B01B8}" destId="{9D211443-8B72-4EAA-A45A-82BB4E77BE2B}" srcOrd="0" destOrd="0" presId="urn:microsoft.com/office/officeart/2005/8/layout/hProcess9"/>
    <dgm:cxn modelId="{85A4673D-59D6-46F4-BA2F-87176D5305F9}" type="presParOf" srcId="{B079E583-08AA-48C7-A84E-43A4318B01B8}" destId="{11E5CB4C-0661-4401-B182-06058D2ADA0D}" srcOrd="1" destOrd="0" presId="urn:microsoft.com/office/officeart/2005/8/layout/hProcess9"/>
    <dgm:cxn modelId="{12CD5CF5-4E5A-4933-AE5C-F22D3ABDD0F6}" type="presParOf" srcId="{11E5CB4C-0661-4401-B182-06058D2ADA0D}" destId="{B92B18F9-F345-4348-A6C3-4A2876BBBE90}" srcOrd="0" destOrd="0" presId="urn:microsoft.com/office/officeart/2005/8/layout/hProcess9"/>
    <dgm:cxn modelId="{90E27A03-3C44-4AE5-9B0E-5F3F0DA8557B}" type="presParOf" srcId="{11E5CB4C-0661-4401-B182-06058D2ADA0D}" destId="{A04472F8-9196-4A36-B495-5FC195C8EA0C}" srcOrd="1" destOrd="0" presId="urn:microsoft.com/office/officeart/2005/8/layout/hProcess9"/>
    <dgm:cxn modelId="{E4642A1C-A2D6-4554-8D85-3A04F69BCDD9}" type="presParOf" srcId="{11E5CB4C-0661-4401-B182-06058D2ADA0D}" destId="{D9D795C3-1CFB-443A-AC68-9C4378E358D2}" srcOrd="2" destOrd="0" presId="urn:microsoft.com/office/officeart/2005/8/layout/hProcess9"/>
    <dgm:cxn modelId="{C24299FB-335F-43AD-9503-F43611779A4F}" type="presParOf" srcId="{11E5CB4C-0661-4401-B182-06058D2ADA0D}" destId="{70CE42A0-2595-45BB-83D5-B92EED4B9F8F}" srcOrd="3" destOrd="0" presId="urn:microsoft.com/office/officeart/2005/8/layout/hProcess9"/>
    <dgm:cxn modelId="{7E3B4B51-5A42-4FFF-8E7F-35EECD956A22}" type="presParOf" srcId="{11E5CB4C-0661-4401-B182-06058D2ADA0D}" destId="{EA14218E-FAB8-458C-BB55-A4181146CBCB}" srcOrd="4" destOrd="0" presId="urn:microsoft.com/office/officeart/2005/8/layout/hProcess9"/>
    <dgm:cxn modelId="{E130C877-08D6-4C70-B2E2-E40AC1EA3C43}" type="presParOf" srcId="{11E5CB4C-0661-4401-B182-06058D2ADA0D}" destId="{E83EB18E-6234-41E2-82DC-7F0B5902008A}" srcOrd="5" destOrd="0" presId="urn:microsoft.com/office/officeart/2005/8/layout/hProcess9"/>
    <dgm:cxn modelId="{19010E9B-02AD-4543-A550-B07FEE938154}" type="presParOf" srcId="{11E5CB4C-0661-4401-B182-06058D2ADA0D}" destId="{B1DF45F8-2F76-4958-8FF4-952686C43546}" srcOrd="6" destOrd="0" presId="urn:microsoft.com/office/officeart/2005/8/layout/hProcess9"/>
    <dgm:cxn modelId="{13DA90A2-E97D-4212-BE4B-F105D35BF1E4}" type="presParOf" srcId="{11E5CB4C-0661-4401-B182-06058D2ADA0D}" destId="{1A647145-35DD-4978-8D2F-3E1F6FEEEBC4}" srcOrd="7" destOrd="0" presId="urn:microsoft.com/office/officeart/2005/8/layout/hProcess9"/>
    <dgm:cxn modelId="{0008653A-1188-4103-B9C1-FCDE6F1A97A4}" type="presParOf" srcId="{11E5CB4C-0661-4401-B182-06058D2ADA0D}" destId="{BAE38FDA-95CD-4167-99E0-9E663FFE7A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C3C91-5061-4A26-BA95-F8C96AD6C1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14BC4AF-792F-4E9E-ACC6-20D222D86461}">
      <dgm:prSet phldrT="[Text]" custT="1"/>
      <dgm:spPr/>
      <dgm:t>
        <a:bodyPr/>
        <a:lstStyle/>
        <a:p>
          <a:r>
            <a:rPr lang="en-CA" sz="1800" dirty="0"/>
            <a:t>PM: </a:t>
          </a:r>
        </a:p>
        <a:p>
          <a:r>
            <a:rPr lang="en-CA" sz="1800" dirty="0"/>
            <a:t>Generate health check  report</a:t>
          </a:r>
        </a:p>
      </dgm:t>
    </dgm:pt>
    <dgm:pt modelId="{18FE1483-FB43-40BF-A1B8-199187B70AB4}" type="parTrans" cxnId="{3E3119F6-7311-425F-A9AD-7D310F06E78B}">
      <dgm:prSet/>
      <dgm:spPr/>
      <dgm:t>
        <a:bodyPr/>
        <a:lstStyle/>
        <a:p>
          <a:endParaRPr lang="en-CA"/>
        </a:p>
      </dgm:t>
    </dgm:pt>
    <dgm:pt modelId="{8596781D-DE84-4176-A35D-0D7FD9E099E5}" type="sibTrans" cxnId="{3E3119F6-7311-425F-A9AD-7D310F06E78B}">
      <dgm:prSet/>
      <dgm:spPr/>
      <dgm:t>
        <a:bodyPr/>
        <a:lstStyle/>
        <a:p>
          <a:endParaRPr lang="en-CA"/>
        </a:p>
      </dgm:t>
    </dgm:pt>
    <dgm:pt modelId="{38FEA04C-1C4F-4E92-9F4E-8E272EAE81A8}">
      <dgm:prSet custT="1"/>
      <dgm:spPr/>
      <dgm:t>
        <a:bodyPr/>
        <a:lstStyle/>
        <a:p>
          <a:r>
            <a:rPr lang="en-CA" sz="1800" dirty="0"/>
            <a:t>High level action plan for the pipeline</a:t>
          </a:r>
        </a:p>
      </dgm:t>
    </dgm:pt>
    <dgm:pt modelId="{C5D46425-3180-49A5-AE9C-E5A9814A1BE7}" type="parTrans" cxnId="{5E2FFBE0-BA0F-4D43-AA5A-DBB28A035D40}">
      <dgm:prSet/>
      <dgm:spPr/>
      <dgm:t>
        <a:bodyPr/>
        <a:lstStyle/>
        <a:p>
          <a:endParaRPr lang="en-CA"/>
        </a:p>
      </dgm:t>
    </dgm:pt>
    <dgm:pt modelId="{432F36B1-A5A4-4185-9F1F-5AD32F56E8D8}" type="sibTrans" cxnId="{5E2FFBE0-BA0F-4D43-AA5A-DBB28A035D40}">
      <dgm:prSet/>
      <dgm:spPr/>
      <dgm:t>
        <a:bodyPr/>
        <a:lstStyle/>
        <a:p>
          <a:endParaRPr lang="en-CA"/>
        </a:p>
      </dgm:t>
    </dgm:pt>
    <dgm:pt modelId="{0F9EE106-3B94-415E-91AC-57C95B362114}">
      <dgm:prSet custT="1"/>
      <dgm:spPr/>
      <dgm:t>
        <a:bodyPr/>
        <a:lstStyle/>
        <a:p>
          <a:r>
            <a:rPr lang="en-CA" sz="1800" dirty="0"/>
            <a:t>PM:</a:t>
          </a:r>
        </a:p>
        <a:p>
          <a:r>
            <a:rPr lang="en-CA" sz="1800" dirty="0"/>
            <a:t>Analyze data, add summary &amp; recommendations</a:t>
          </a:r>
        </a:p>
      </dgm:t>
    </dgm:pt>
    <dgm:pt modelId="{0D84C17D-8AE7-4DEA-9477-07206BDDA4EA}" type="parTrans" cxnId="{C4EAEC4E-C75A-4527-9C1B-83D9FB4DB28A}">
      <dgm:prSet/>
      <dgm:spPr/>
      <dgm:t>
        <a:bodyPr/>
        <a:lstStyle/>
        <a:p>
          <a:endParaRPr lang="en-CA"/>
        </a:p>
      </dgm:t>
    </dgm:pt>
    <dgm:pt modelId="{9280D574-08A9-4CBF-9BDE-DFF7D9B8D544}" type="sibTrans" cxnId="{C4EAEC4E-C75A-4527-9C1B-83D9FB4DB28A}">
      <dgm:prSet/>
      <dgm:spPr/>
      <dgm:t>
        <a:bodyPr/>
        <a:lstStyle/>
        <a:p>
          <a:endParaRPr lang="en-CA"/>
        </a:p>
      </dgm:t>
    </dgm:pt>
    <dgm:pt modelId="{D1CE3F2A-F55E-4809-BD8B-5FBD90A72087}">
      <dgm:prSet custT="1"/>
      <dgm:spPr/>
      <dgm:t>
        <a:bodyPr/>
        <a:lstStyle/>
        <a:p>
          <a:r>
            <a:rPr lang="en-CA" sz="1800" dirty="0"/>
            <a:t>PM &amp; PR:</a:t>
          </a:r>
        </a:p>
        <a:p>
          <a:r>
            <a:rPr lang="en-CA" sz="1800" dirty="0"/>
            <a:t>Review, discuss gaps and info needed – and why</a:t>
          </a:r>
        </a:p>
      </dgm:t>
    </dgm:pt>
    <dgm:pt modelId="{35FF1A3D-21F4-4622-9C6E-CE3F061DCC8C}" type="parTrans" cxnId="{C2078714-538E-4C36-8BC7-1C4D206D8A45}">
      <dgm:prSet/>
      <dgm:spPr/>
      <dgm:t>
        <a:bodyPr/>
        <a:lstStyle/>
        <a:p>
          <a:endParaRPr lang="en-CA"/>
        </a:p>
      </dgm:t>
    </dgm:pt>
    <dgm:pt modelId="{95730871-5017-4467-9AC1-0CC2D4588B5E}" type="sibTrans" cxnId="{C2078714-538E-4C36-8BC7-1C4D206D8A45}">
      <dgm:prSet/>
      <dgm:spPr/>
      <dgm:t>
        <a:bodyPr/>
        <a:lstStyle/>
        <a:p>
          <a:endParaRPr lang="en-CA"/>
        </a:p>
      </dgm:t>
    </dgm:pt>
    <dgm:pt modelId="{2733209D-A4B9-4C6F-8AE0-229F21E8DB21}">
      <dgm:prSet custT="1"/>
      <dgm:spPr/>
      <dgm:t>
        <a:bodyPr/>
        <a:lstStyle/>
        <a:p>
          <a:r>
            <a:rPr lang="en-CA" sz="1800" dirty="0"/>
            <a:t>PM, PR, Fundraiser: Review at bimonthly meeting</a:t>
          </a:r>
        </a:p>
      </dgm:t>
    </dgm:pt>
    <dgm:pt modelId="{C5B7C12F-6EBF-43DB-AC77-82FA26791F56}" type="parTrans" cxnId="{C95FF38D-ACC6-4313-99BB-AA8F3E0CD0B7}">
      <dgm:prSet/>
      <dgm:spPr/>
      <dgm:t>
        <a:bodyPr/>
        <a:lstStyle/>
        <a:p>
          <a:endParaRPr lang="en-CA"/>
        </a:p>
      </dgm:t>
    </dgm:pt>
    <dgm:pt modelId="{A39BA256-152A-4E7B-B932-39A1EB71084F}" type="sibTrans" cxnId="{C95FF38D-ACC6-4313-99BB-AA8F3E0CD0B7}">
      <dgm:prSet/>
      <dgm:spPr/>
      <dgm:t>
        <a:bodyPr/>
        <a:lstStyle/>
        <a:p>
          <a:endParaRPr lang="en-CA"/>
        </a:p>
      </dgm:t>
    </dgm:pt>
    <dgm:pt modelId="{B079E583-08AA-48C7-A84E-43A4318B01B8}" type="pres">
      <dgm:prSet presAssocID="{D96C3C91-5061-4A26-BA95-F8C96AD6C196}" presName="CompostProcess" presStyleCnt="0">
        <dgm:presLayoutVars>
          <dgm:dir/>
          <dgm:resizeHandles val="exact"/>
        </dgm:presLayoutVars>
      </dgm:prSet>
      <dgm:spPr/>
    </dgm:pt>
    <dgm:pt modelId="{9D211443-8B72-4EAA-A45A-82BB4E77BE2B}" type="pres">
      <dgm:prSet presAssocID="{D96C3C91-5061-4A26-BA95-F8C96AD6C196}" presName="arrow" presStyleLbl="bgShp" presStyleIdx="0" presStyleCnt="1"/>
      <dgm:spPr/>
    </dgm:pt>
    <dgm:pt modelId="{11E5CB4C-0661-4401-B182-06058D2ADA0D}" type="pres">
      <dgm:prSet presAssocID="{D96C3C91-5061-4A26-BA95-F8C96AD6C196}" presName="linearProcess" presStyleCnt="0"/>
      <dgm:spPr/>
    </dgm:pt>
    <dgm:pt modelId="{B92B18F9-F345-4348-A6C3-4A2876BBBE90}" type="pres">
      <dgm:prSet presAssocID="{714BC4AF-792F-4E9E-ACC6-20D222D86461}" presName="textNode" presStyleLbl="node1" presStyleIdx="0" presStyleCnt="5">
        <dgm:presLayoutVars>
          <dgm:bulletEnabled val="1"/>
        </dgm:presLayoutVars>
      </dgm:prSet>
      <dgm:spPr/>
    </dgm:pt>
    <dgm:pt modelId="{A04472F8-9196-4A36-B495-5FC195C8EA0C}" type="pres">
      <dgm:prSet presAssocID="{8596781D-DE84-4176-A35D-0D7FD9E099E5}" presName="sibTrans" presStyleCnt="0"/>
      <dgm:spPr/>
    </dgm:pt>
    <dgm:pt modelId="{D9D795C3-1CFB-443A-AC68-9C4378E358D2}" type="pres">
      <dgm:prSet presAssocID="{0F9EE106-3B94-415E-91AC-57C95B362114}" presName="textNode" presStyleLbl="node1" presStyleIdx="1" presStyleCnt="5">
        <dgm:presLayoutVars>
          <dgm:bulletEnabled val="1"/>
        </dgm:presLayoutVars>
      </dgm:prSet>
      <dgm:spPr/>
    </dgm:pt>
    <dgm:pt modelId="{70CE42A0-2595-45BB-83D5-B92EED4B9F8F}" type="pres">
      <dgm:prSet presAssocID="{9280D574-08A9-4CBF-9BDE-DFF7D9B8D544}" presName="sibTrans" presStyleCnt="0"/>
      <dgm:spPr/>
    </dgm:pt>
    <dgm:pt modelId="{EA14218E-FAB8-458C-BB55-A4181146CBCB}" type="pres">
      <dgm:prSet presAssocID="{D1CE3F2A-F55E-4809-BD8B-5FBD90A72087}" presName="textNode" presStyleLbl="node1" presStyleIdx="2" presStyleCnt="5">
        <dgm:presLayoutVars>
          <dgm:bulletEnabled val="1"/>
        </dgm:presLayoutVars>
      </dgm:prSet>
      <dgm:spPr/>
    </dgm:pt>
    <dgm:pt modelId="{E83EB18E-6234-41E2-82DC-7F0B5902008A}" type="pres">
      <dgm:prSet presAssocID="{95730871-5017-4467-9AC1-0CC2D4588B5E}" presName="sibTrans" presStyleCnt="0"/>
      <dgm:spPr/>
    </dgm:pt>
    <dgm:pt modelId="{B1DF45F8-2F76-4958-8FF4-952686C43546}" type="pres">
      <dgm:prSet presAssocID="{2733209D-A4B9-4C6F-8AE0-229F21E8DB21}" presName="textNode" presStyleLbl="node1" presStyleIdx="3" presStyleCnt="5">
        <dgm:presLayoutVars>
          <dgm:bulletEnabled val="1"/>
        </dgm:presLayoutVars>
      </dgm:prSet>
      <dgm:spPr/>
    </dgm:pt>
    <dgm:pt modelId="{1A647145-35DD-4978-8D2F-3E1F6FEEEBC4}" type="pres">
      <dgm:prSet presAssocID="{A39BA256-152A-4E7B-B932-39A1EB71084F}" presName="sibTrans" presStyleCnt="0"/>
      <dgm:spPr/>
    </dgm:pt>
    <dgm:pt modelId="{BAE38FDA-95CD-4167-99E0-9E663FFE7AEC}" type="pres">
      <dgm:prSet presAssocID="{38FEA04C-1C4F-4E92-9F4E-8E272EAE81A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2078714-538E-4C36-8BC7-1C4D206D8A45}" srcId="{D96C3C91-5061-4A26-BA95-F8C96AD6C196}" destId="{D1CE3F2A-F55E-4809-BD8B-5FBD90A72087}" srcOrd="2" destOrd="0" parTransId="{35FF1A3D-21F4-4622-9C6E-CE3F061DCC8C}" sibTransId="{95730871-5017-4467-9AC1-0CC2D4588B5E}"/>
    <dgm:cxn modelId="{C4EAEC4E-C75A-4527-9C1B-83D9FB4DB28A}" srcId="{D96C3C91-5061-4A26-BA95-F8C96AD6C196}" destId="{0F9EE106-3B94-415E-91AC-57C95B362114}" srcOrd="1" destOrd="0" parTransId="{0D84C17D-8AE7-4DEA-9477-07206BDDA4EA}" sibTransId="{9280D574-08A9-4CBF-9BDE-DFF7D9B8D544}"/>
    <dgm:cxn modelId="{17375C89-84A8-42E7-B9B5-52BBA265C013}" type="presOf" srcId="{714BC4AF-792F-4E9E-ACC6-20D222D86461}" destId="{B92B18F9-F345-4348-A6C3-4A2876BBBE90}" srcOrd="0" destOrd="0" presId="urn:microsoft.com/office/officeart/2005/8/layout/hProcess9"/>
    <dgm:cxn modelId="{C95FF38D-ACC6-4313-99BB-AA8F3E0CD0B7}" srcId="{D96C3C91-5061-4A26-BA95-F8C96AD6C196}" destId="{2733209D-A4B9-4C6F-8AE0-229F21E8DB21}" srcOrd="3" destOrd="0" parTransId="{C5B7C12F-6EBF-43DB-AC77-82FA26791F56}" sibTransId="{A39BA256-152A-4E7B-B932-39A1EB71084F}"/>
    <dgm:cxn modelId="{D35B57B1-7BA5-44EA-AE79-413B85F5734C}" type="presOf" srcId="{D96C3C91-5061-4A26-BA95-F8C96AD6C196}" destId="{B079E583-08AA-48C7-A84E-43A4318B01B8}" srcOrd="0" destOrd="0" presId="urn:microsoft.com/office/officeart/2005/8/layout/hProcess9"/>
    <dgm:cxn modelId="{EAC1C8C0-0B3C-4BA3-AC21-B123253E1248}" type="presOf" srcId="{0F9EE106-3B94-415E-91AC-57C95B362114}" destId="{D9D795C3-1CFB-443A-AC68-9C4378E358D2}" srcOrd="0" destOrd="0" presId="urn:microsoft.com/office/officeart/2005/8/layout/hProcess9"/>
    <dgm:cxn modelId="{746CAEC9-B87D-4A22-A28D-A2F12F3821D6}" type="presOf" srcId="{38FEA04C-1C4F-4E92-9F4E-8E272EAE81A8}" destId="{BAE38FDA-95CD-4167-99E0-9E663FFE7AEC}" srcOrd="0" destOrd="0" presId="urn:microsoft.com/office/officeart/2005/8/layout/hProcess9"/>
    <dgm:cxn modelId="{491199D0-9910-47AB-9A8A-E3838D7BB68B}" type="presOf" srcId="{D1CE3F2A-F55E-4809-BD8B-5FBD90A72087}" destId="{EA14218E-FAB8-458C-BB55-A4181146CBCB}" srcOrd="0" destOrd="0" presId="urn:microsoft.com/office/officeart/2005/8/layout/hProcess9"/>
    <dgm:cxn modelId="{5E2FFBE0-BA0F-4D43-AA5A-DBB28A035D40}" srcId="{D96C3C91-5061-4A26-BA95-F8C96AD6C196}" destId="{38FEA04C-1C4F-4E92-9F4E-8E272EAE81A8}" srcOrd="4" destOrd="0" parTransId="{C5D46425-3180-49A5-AE9C-E5A9814A1BE7}" sibTransId="{432F36B1-A5A4-4185-9F1F-5AD32F56E8D8}"/>
    <dgm:cxn modelId="{56984EE2-8766-48AC-8892-8DC2755E3AA6}" type="presOf" srcId="{2733209D-A4B9-4C6F-8AE0-229F21E8DB21}" destId="{B1DF45F8-2F76-4958-8FF4-952686C43546}" srcOrd="0" destOrd="0" presId="urn:microsoft.com/office/officeart/2005/8/layout/hProcess9"/>
    <dgm:cxn modelId="{3E3119F6-7311-425F-A9AD-7D310F06E78B}" srcId="{D96C3C91-5061-4A26-BA95-F8C96AD6C196}" destId="{714BC4AF-792F-4E9E-ACC6-20D222D86461}" srcOrd="0" destOrd="0" parTransId="{18FE1483-FB43-40BF-A1B8-199187B70AB4}" sibTransId="{8596781D-DE84-4176-A35D-0D7FD9E099E5}"/>
    <dgm:cxn modelId="{2D43CA4F-B34E-4F28-86EF-B9316AEFB2E4}" type="presParOf" srcId="{B079E583-08AA-48C7-A84E-43A4318B01B8}" destId="{9D211443-8B72-4EAA-A45A-82BB4E77BE2B}" srcOrd="0" destOrd="0" presId="urn:microsoft.com/office/officeart/2005/8/layout/hProcess9"/>
    <dgm:cxn modelId="{85A4673D-59D6-46F4-BA2F-87176D5305F9}" type="presParOf" srcId="{B079E583-08AA-48C7-A84E-43A4318B01B8}" destId="{11E5CB4C-0661-4401-B182-06058D2ADA0D}" srcOrd="1" destOrd="0" presId="urn:microsoft.com/office/officeart/2005/8/layout/hProcess9"/>
    <dgm:cxn modelId="{12CD5CF5-4E5A-4933-AE5C-F22D3ABDD0F6}" type="presParOf" srcId="{11E5CB4C-0661-4401-B182-06058D2ADA0D}" destId="{B92B18F9-F345-4348-A6C3-4A2876BBBE90}" srcOrd="0" destOrd="0" presId="urn:microsoft.com/office/officeart/2005/8/layout/hProcess9"/>
    <dgm:cxn modelId="{90E27A03-3C44-4AE5-9B0E-5F3F0DA8557B}" type="presParOf" srcId="{11E5CB4C-0661-4401-B182-06058D2ADA0D}" destId="{A04472F8-9196-4A36-B495-5FC195C8EA0C}" srcOrd="1" destOrd="0" presId="urn:microsoft.com/office/officeart/2005/8/layout/hProcess9"/>
    <dgm:cxn modelId="{E4642A1C-A2D6-4554-8D85-3A04F69BCDD9}" type="presParOf" srcId="{11E5CB4C-0661-4401-B182-06058D2ADA0D}" destId="{D9D795C3-1CFB-443A-AC68-9C4378E358D2}" srcOrd="2" destOrd="0" presId="urn:microsoft.com/office/officeart/2005/8/layout/hProcess9"/>
    <dgm:cxn modelId="{C24299FB-335F-43AD-9503-F43611779A4F}" type="presParOf" srcId="{11E5CB4C-0661-4401-B182-06058D2ADA0D}" destId="{70CE42A0-2595-45BB-83D5-B92EED4B9F8F}" srcOrd="3" destOrd="0" presId="urn:microsoft.com/office/officeart/2005/8/layout/hProcess9"/>
    <dgm:cxn modelId="{7E3B4B51-5A42-4FFF-8E7F-35EECD956A22}" type="presParOf" srcId="{11E5CB4C-0661-4401-B182-06058D2ADA0D}" destId="{EA14218E-FAB8-458C-BB55-A4181146CBCB}" srcOrd="4" destOrd="0" presId="urn:microsoft.com/office/officeart/2005/8/layout/hProcess9"/>
    <dgm:cxn modelId="{E130C877-08D6-4C70-B2E2-E40AC1EA3C43}" type="presParOf" srcId="{11E5CB4C-0661-4401-B182-06058D2ADA0D}" destId="{E83EB18E-6234-41E2-82DC-7F0B5902008A}" srcOrd="5" destOrd="0" presId="urn:microsoft.com/office/officeart/2005/8/layout/hProcess9"/>
    <dgm:cxn modelId="{19010E9B-02AD-4543-A550-B07FEE938154}" type="presParOf" srcId="{11E5CB4C-0661-4401-B182-06058D2ADA0D}" destId="{B1DF45F8-2F76-4958-8FF4-952686C43546}" srcOrd="6" destOrd="0" presId="urn:microsoft.com/office/officeart/2005/8/layout/hProcess9"/>
    <dgm:cxn modelId="{13DA90A2-E97D-4212-BE4B-F105D35BF1E4}" type="presParOf" srcId="{11E5CB4C-0661-4401-B182-06058D2ADA0D}" destId="{1A647145-35DD-4978-8D2F-3E1F6FEEEBC4}" srcOrd="7" destOrd="0" presId="urn:microsoft.com/office/officeart/2005/8/layout/hProcess9"/>
    <dgm:cxn modelId="{0008653A-1188-4103-B9C1-FCDE6F1A97A4}" type="presParOf" srcId="{11E5CB4C-0661-4401-B182-06058D2ADA0D}" destId="{BAE38FDA-95CD-4167-99E0-9E663FFE7A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1443-8B72-4EAA-A45A-82BB4E77BE2B}">
      <dsp:nvSpPr>
        <dsp:cNvPr id="0" name=""/>
        <dsp:cNvSpPr/>
      </dsp:nvSpPr>
      <dsp:spPr>
        <a:xfrm>
          <a:off x="878594" y="0"/>
          <a:ext cx="9957398" cy="46487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2F8AC-B2CB-4C07-A14D-8E3A7DAFA1CB}">
      <dsp:nvSpPr>
        <dsp:cNvPr id="0" name=""/>
        <dsp:cNvSpPr/>
      </dsp:nvSpPr>
      <dsp:spPr>
        <a:xfrm>
          <a:off x="8034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CRM database: financial capacity ratings, ALI rankings, prospect strategies</a:t>
          </a:r>
        </a:p>
      </dsp:txBody>
      <dsp:txXfrm>
        <a:off x="85781" y="1472373"/>
        <a:ext cx="1437154" cy="1704008"/>
      </dsp:txXfrm>
    </dsp:sp>
    <dsp:sp modelId="{9BC72110-FA9D-4C2E-B26F-952D8A7DECD2}">
      <dsp:nvSpPr>
        <dsp:cNvPr id="0" name=""/>
        <dsp:cNvSpPr/>
      </dsp:nvSpPr>
      <dsp:spPr>
        <a:xfrm>
          <a:off x="1692346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Generate pipeline optimization report</a:t>
          </a:r>
        </a:p>
      </dsp:txBody>
      <dsp:txXfrm>
        <a:off x="1770093" y="1472373"/>
        <a:ext cx="1437154" cy="1704008"/>
      </dsp:txXfrm>
    </dsp:sp>
    <dsp:sp modelId="{24EA5715-7C38-4836-B5D4-1552790489FF}">
      <dsp:nvSpPr>
        <dsp:cNvPr id="0" name=""/>
        <dsp:cNvSpPr/>
      </dsp:nvSpPr>
      <dsp:spPr>
        <a:xfrm>
          <a:off x="3376657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Analyze data, highlight gaps, Add recommendations</a:t>
          </a:r>
        </a:p>
      </dsp:txBody>
      <dsp:txXfrm>
        <a:off x="3454404" y="1472373"/>
        <a:ext cx="1437154" cy="1704008"/>
      </dsp:txXfrm>
    </dsp:sp>
    <dsp:sp modelId="{4B025AE7-32FF-4320-A5F1-735BA2FD3695}">
      <dsp:nvSpPr>
        <dsp:cNvPr id="0" name=""/>
        <dsp:cNvSpPr/>
      </dsp:nvSpPr>
      <dsp:spPr>
        <a:xfrm>
          <a:off x="5060969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 &amp; PR: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Review, discuss gaps and info needed – and why</a:t>
          </a:r>
        </a:p>
      </dsp:txBody>
      <dsp:txXfrm>
        <a:off x="5138716" y="1472373"/>
        <a:ext cx="1437154" cy="1704008"/>
      </dsp:txXfrm>
    </dsp:sp>
    <dsp:sp modelId="{D907E61F-9B93-4832-B643-6AEA0815B45E}">
      <dsp:nvSpPr>
        <dsp:cNvPr id="0" name=""/>
        <dsp:cNvSpPr/>
      </dsp:nvSpPr>
      <dsp:spPr>
        <a:xfrm>
          <a:off x="6745280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PR: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Add/update ALI &amp; financial capacity info; Add insights</a:t>
          </a:r>
        </a:p>
      </dsp:txBody>
      <dsp:txXfrm>
        <a:off x="6823027" y="1472373"/>
        <a:ext cx="1437154" cy="1704008"/>
      </dsp:txXfrm>
    </dsp:sp>
    <dsp:sp modelId="{70089C7E-A5EB-4916-8CF1-426C974F9A54}">
      <dsp:nvSpPr>
        <dsp:cNvPr id="0" name=""/>
        <dsp:cNvSpPr/>
      </dsp:nvSpPr>
      <dsp:spPr>
        <a:xfrm>
          <a:off x="8429592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 &amp; PR: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Prep for meeting</a:t>
          </a:r>
        </a:p>
      </dsp:txBody>
      <dsp:txXfrm>
        <a:off x="8507339" y="1472373"/>
        <a:ext cx="1437154" cy="1704008"/>
      </dsp:txXfrm>
    </dsp:sp>
    <dsp:sp modelId="{DA2F2A65-DD30-44F1-81F9-DC2B677053C8}">
      <dsp:nvSpPr>
        <dsp:cNvPr id="0" name=""/>
        <dsp:cNvSpPr/>
      </dsp:nvSpPr>
      <dsp:spPr>
        <a:xfrm>
          <a:off x="10113903" y="1394626"/>
          <a:ext cx="159264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PM, PR, and Frontline team: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Meet to review prospects</a:t>
          </a:r>
        </a:p>
      </dsp:txBody>
      <dsp:txXfrm>
        <a:off x="10191650" y="1472373"/>
        <a:ext cx="1437154" cy="1704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1443-8B72-4EAA-A45A-82BB4E77BE2B}">
      <dsp:nvSpPr>
        <dsp:cNvPr id="0" name=""/>
        <dsp:cNvSpPr/>
      </dsp:nvSpPr>
      <dsp:spPr>
        <a:xfrm>
          <a:off x="878594" y="0"/>
          <a:ext cx="9957398" cy="46487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B18F9-F345-4348-A6C3-4A2876BBBE90}">
      <dsp:nvSpPr>
        <dsp:cNvPr id="0" name=""/>
        <dsp:cNvSpPr/>
      </dsp:nvSpPr>
      <dsp:spPr>
        <a:xfrm>
          <a:off x="3432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Generate health check  report</a:t>
          </a:r>
        </a:p>
      </dsp:txBody>
      <dsp:txXfrm>
        <a:off x="94205" y="1485399"/>
        <a:ext cx="1884522" cy="1677956"/>
      </dsp:txXfrm>
    </dsp:sp>
    <dsp:sp modelId="{D9D795C3-1CFB-443A-AC68-9C4378E358D2}">
      <dsp:nvSpPr>
        <dsp:cNvPr id="0" name=""/>
        <dsp:cNvSpPr/>
      </dsp:nvSpPr>
      <dsp:spPr>
        <a:xfrm>
          <a:off x="2413845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Analyze data, add summary &amp; recommendations</a:t>
          </a:r>
        </a:p>
      </dsp:txBody>
      <dsp:txXfrm>
        <a:off x="2504618" y="1485399"/>
        <a:ext cx="1884522" cy="1677956"/>
      </dsp:txXfrm>
    </dsp:sp>
    <dsp:sp modelId="{EA14218E-FAB8-458C-BB55-A4181146CBCB}">
      <dsp:nvSpPr>
        <dsp:cNvPr id="0" name=""/>
        <dsp:cNvSpPr/>
      </dsp:nvSpPr>
      <dsp:spPr>
        <a:xfrm>
          <a:off x="4824259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 &amp; PR: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Review, discuss gaps and info needed – and why</a:t>
          </a:r>
        </a:p>
      </dsp:txBody>
      <dsp:txXfrm>
        <a:off x="4915032" y="1485399"/>
        <a:ext cx="1884522" cy="1677956"/>
      </dsp:txXfrm>
    </dsp:sp>
    <dsp:sp modelId="{B1DF45F8-2F76-4958-8FF4-952686C43546}">
      <dsp:nvSpPr>
        <dsp:cNvPr id="0" name=""/>
        <dsp:cNvSpPr/>
      </dsp:nvSpPr>
      <dsp:spPr>
        <a:xfrm>
          <a:off x="7234672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 dirty="0"/>
        </a:p>
      </dsp:txBody>
      <dsp:txXfrm>
        <a:off x="7325445" y="1485399"/>
        <a:ext cx="1884522" cy="1677956"/>
      </dsp:txXfrm>
    </dsp:sp>
    <dsp:sp modelId="{BAE38FDA-95CD-4167-99E0-9E663FFE7AEC}">
      <dsp:nvSpPr>
        <dsp:cNvPr id="0" name=""/>
        <dsp:cNvSpPr/>
      </dsp:nvSpPr>
      <dsp:spPr>
        <a:xfrm>
          <a:off x="9645086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 </a:t>
          </a:r>
        </a:p>
      </dsp:txBody>
      <dsp:txXfrm>
        <a:off x="9735859" y="1485399"/>
        <a:ext cx="1884522" cy="1677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11443-8B72-4EAA-A45A-82BB4E77BE2B}">
      <dsp:nvSpPr>
        <dsp:cNvPr id="0" name=""/>
        <dsp:cNvSpPr/>
      </dsp:nvSpPr>
      <dsp:spPr>
        <a:xfrm>
          <a:off x="878594" y="0"/>
          <a:ext cx="9957398" cy="46487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B18F9-F345-4348-A6C3-4A2876BBBE90}">
      <dsp:nvSpPr>
        <dsp:cNvPr id="0" name=""/>
        <dsp:cNvSpPr/>
      </dsp:nvSpPr>
      <dsp:spPr>
        <a:xfrm>
          <a:off x="3432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Generate health check  report</a:t>
          </a:r>
        </a:p>
      </dsp:txBody>
      <dsp:txXfrm>
        <a:off x="94205" y="1485399"/>
        <a:ext cx="1884522" cy="1677956"/>
      </dsp:txXfrm>
    </dsp:sp>
    <dsp:sp modelId="{D9D795C3-1CFB-443A-AC68-9C4378E358D2}">
      <dsp:nvSpPr>
        <dsp:cNvPr id="0" name=""/>
        <dsp:cNvSpPr/>
      </dsp:nvSpPr>
      <dsp:spPr>
        <a:xfrm>
          <a:off x="2413845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Analyze data, add summary &amp; recommendations</a:t>
          </a:r>
        </a:p>
      </dsp:txBody>
      <dsp:txXfrm>
        <a:off x="2504618" y="1485399"/>
        <a:ext cx="1884522" cy="1677956"/>
      </dsp:txXfrm>
    </dsp:sp>
    <dsp:sp modelId="{EA14218E-FAB8-458C-BB55-A4181146CBCB}">
      <dsp:nvSpPr>
        <dsp:cNvPr id="0" name=""/>
        <dsp:cNvSpPr/>
      </dsp:nvSpPr>
      <dsp:spPr>
        <a:xfrm>
          <a:off x="4824259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 &amp; PR: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Review, discuss gaps and info needed – and why</a:t>
          </a:r>
        </a:p>
      </dsp:txBody>
      <dsp:txXfrm>
        <a:off x="4915032" y="1485399"/>
        <a:ext cx="1884522" cy="1677956"/>
      </dsp:txXfrm>
    </dsp:sp>
    <dsp:sp modelId="{B1DF45F8-2F76-4958-8FF4-952686C43546}">
      <dsp:nvSpPr>
        <dsp:cNvPr id="0" name=""/>
        <dsp:cNvSpPr/>
      </dsp:nvSpPr>
      <dsp:spPr>
        <a:xfrm>
          <a:off x="7234672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PM, PR, Fundraiser: Review at bimonthly meeting</a:t>
          </a:r>
        </a:p>
      </dsp:txBody>
      <dsp:txXfrm>
        <a:off x="7325445" y="1485399"/>
        <a:ext cx="1884522" cy="1677956"/>
      </dsp:txXfrm>
    </dsp:sp>
    <dsp:sp modelId="{BAE38FDA-95CD-4167-99E0-9E663FFE7AEC}">
      <dsp:nvSpPr>
        <dsp:cNvPr id="0" name=""/>
        <dsp:cNvSpPr/>
      </dsp:nvSpPr>
      <dsp:spPr>
        <a:xfrm>
          <a:off x="9645086" y="1394626"/>
          <a:ext cx="2066068" cy="1859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High level action plan for the pipeline</a:t>
          </a:r>
        </a:p>
      </dsp:txBody>
      <dsp:txXfrm>
        <a:off x="9735859" y="1485399"/>
        <a:ext cx="1884522" cy="167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10/18/2024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88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7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6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9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Courier New" panose="02070309020205020404" pitchFamily="49" charset="0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6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1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19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89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52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9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6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36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9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98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8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5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3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b="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7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07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59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98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Symbol" panose="05050102010706020507" pitchFamily="18" charset="2"/>
              <a:buNone/>
            </a:pPr>
            <a:endParaRPr lang="en-C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58301-8E47-694C-884E-80E9D5260C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9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78" y="720246"/>
            <a:ext cx="9144000" cy="2345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178" y="3080490"/>
            <a:ext cx="9144000" cy="10656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FFC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178" y="4158641"/>
            <a:ext cx="6586603" cy="18637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6022975"/>
            <a:ext cx="658608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rgbClr val="FFCD00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3841"/>
            <a:ext cx="10515600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537526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5740" y="63620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7A63FE-DB6D-1241-BC57-CEC26395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3841"/>
            <a:ext cx="10515600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717515-6E81-0242-9075-57E188FF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5740" y="63620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64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7A63FE-DB6D-1241-BC57-CEC263957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3841"/>
            <a:ext cx="10515600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D717515-6E81-0242-9075-57E188FF7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5740" y="63620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0719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240719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5375" y="582460"/>
            <a:ext cx="8317935" cy="5668028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bold statement. Bullet 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178" y="720246"/>
            <a:ext cx="9144000" cy="2345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178" y="3080490"/>
            <a:ext cx="9144000" cy="10656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FFC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178" y="4158641"/>
            <a:ext cx="6586603" cy="186370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EA485-1CE4-D943-BF73-46F1F53E1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Targeted Prospect Research &amp; Prospect Management Support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511D1-7FCA-FB4B-9E50-F071C460FE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4000" dirty="0"/>
          </a:p>
          <a:p>
            <a:r>
              <a:rPr lang="en-US" sz="4000" dirty="0"/>
              <a:t>Proactive Pipeline Strategies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24C84-A742-DD4F-A936-BBDA5C8BB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Kat Carson, Senior Research Strategist</a:t>
            </a:r>
          </a:p>
          <a:p>
            <a:r>
              <a:rPr lang="en-CA" dirty="0"/>
              <a:t>Dawn Cattoor, Prospect Management Coordinator </a:t>
            </a:r>
          </a:p>
          <a:p>
            <a:r>
              <a:rPr lang="en-CA" dirty="0"/>
              <a:t>University of Calgary Development &amp; Alumni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7332F-F808-E64C-8515-C367CB073A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374729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Optimization – Process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17549A-3682-8129-8D77-52E421509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232957"/>
              </p:ext>
            </p:extLst>
          </p:nvPr>
        </p:nvGraphicFramePr>
        <p:xfrm>
          <a:off x="255740" y="1538288"/>
          <a:ext cx="11714587" cy="464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Optimization –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8789EA-A910-1EA7-2063-DEE809AE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1975" y="1594012"/>
            <a:ext cx="10515600" cy="4239889"/>
          </a:xfrm>
        </p:spPr>
      </p:pic>
    </p:spTree>
    <p:extLst>
      <p:ext uri="{BB962C8B-B14F-4D97-AF65-F5344CB8AC3E}">
        <p14:creationId xmlns:p14="http://schemas.microsoft.com/office/powerpoint/2010/main" val="36772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Optimization –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8219F7A-53F5-EC05-848B-225A9CB5C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117521"/>
              </p:ext>
            </p:extLst>
          </p:nvPr>
        </p:nvGraphicFramePr>
        <p:xfrm>
          <a:off x="2725807" y="1926447"/>
          <a:ext cx="8078636" cy="358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318">
                  <a:extLst>
                    <a:ext uri="{9D8B030D-6E8A-4147-A177-3AD203B41FA5}">
                      <a16:colId xmlns:a16="http://schemas.microsoft.com/office/drawing/2014/main" val="1428495847"/>
                    </a:ext>
                  </a:extLst>
                </a:gridCol>
                <a:gridCol w="4039318">
                  <a:extLst>
                    <a:ext uri="{9D8B030D-6E8A-4147-A177-3AD203B41FA5}">
                      <a16:colId xmlns:a16="http://schemas.microsoft.com/office/drawing/2014/main" val="1074827822"/>
                    </a:ext>
                  </a:extLst>
                </a:gridCol>
              </a:tblGrid>
              <a:tr h="1793174"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CA" b="1" dirty="0">
                          <a:solidFill>
                            <a:schemeClr val="accent2"/>
                          </a:solidFill>
                        </a:rPr>
                        <a:t>High capacity &amp; low affinity:</a:t>
                      </a:r>
                    </a:p>
                    <a:p>
                      <a:pPr algn="ctr"/>
                      <a:r>
                        <a:rPr lang="en-CA" b="1" dirty="0">
                          <a:solidFill>
                            <a:schemeClr val="accent2"/>
                          </a:solidFill>
                        </a:rPr>
                        <a:t>Keep &amp; cultivate</a:t>
                      </a:r>
                    </a:p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en-CA" dirty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en-CA" dirty="0">
                          <a:solidFill>
                            <a:srgbClr val="00B050"/>
                          </a:solidFill>
                        </a:rPr>
                        <a:t>High capacity &amp; high affinity:</a:t>
                      </a:r>
                    </a:p>
                    <a:p>
                      <a:pPr algn="ctr"/>
                      <a:r>
                        <a:rPr lang="en-CA" dirty="0">
                          <a:solidFill>
                            <a:srgbClr val="00B050"/>
                          </a:solidFill>
                        </a:rPr>
                        <a:t>Keep &amp; solicit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623185"/>
                  </a:ext>
                </a:extLst>
              </a:tr>
              <a:tr h="1793174">
                <a:tc>
                  <a:txBody>
                    <a:bodyPr/>
                    <a:lstStyle/>
                    <a:p>
                      <a:pPr algn="ctr"/>
                      <a:endParaRPr lang="en-CA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CA" b="1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CA" b="1" dirty="0">
                          <a:solidFill>
                            <a:srgbClr val="C00000"/>
                          </a:solidFill>
                        </a:rPr>
                        <a:t>Low capacity &amp; Low affinity:</a:t>
                      </a:r>
                    </a:p>
                    <a:p>
                      <a:pPr algn="ctr"/>
                      <a:r>
                        <a:rPr lang="en-CA" b="1" dirty="0">
                          <a:solidFill>
                            <a:srgbClr val="C00000"/>
                          </a:solidFill>
                        </a:rPr>
                        <a:t>Release</a:t>
                      </a:r>
                    </a:p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b="1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r>
                        <a:rPr lang="en-CA" b="1" dirty="0">
                          <a:solidFill>
                            <a:schemeClr val="accent2"/>
                          </a:solidFill>
                        </a:rPr>
                        <a:t>Low capacity &amp; high affinity:</a:t>
                      </a:r>
                    </a:p>
                    <a:p>
                      <a:pPr algn="ctr"/>
                      <a:r>
                        <a:rPr lang="en-CA" b="1" dirty="0">
                          <a:solidFill>
                            <a:schemeClr val="accent2"/>
                          </a:solidFill>
                        </a:rPr>
                        <a:t>Redirect from/to SDOD/ DOD/ ADOD / Advisor/ Annual Giving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2435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D422AE-308B-D5A5-0B13-32AEF04926F9}"/>
              </a:ext>
            </a:extLst>
          </p:cNvPr>
          <p:cNvSpPr txBox="1"/>
          <p:nvPr/>
        </p:nvSpPr>
        <p:spPr>
          <a:xfrm>
            <a:off x="6260424" y="5842660"/>
            <a:ext cx="100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Affinity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D422AE-308B-D5A5-0B13-32AEF04926F9}"/>
              </a:ext>
            </a:extLst>
          </p:cNvPr>
          <p:cNvSpPr txBox="1"/>
          <p:nvPr/>
        </p:nvSpPr>
        <p:spPr>
          <a:xfrm>
            <a:off x="1122639" y="3547430"/>
            <a:ext cx="1009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Capacity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8C9F9B-58B5-FA41-0BBA-26FCC35EA741}"/>
              </a:ext>
            </a:extLst>
          </p:cNvPr>
          <p:cNvCxnSpPr>
            <a:cxnSpLocks/>
          </p:cNvCxnSpPr>
          <p:nvPr/>
        </p:nvCxnSpPr>
        <p:spPr>
          <a:xfrm>
            <a:off x="2725807" y="5830784"/>
            <a:ext cx="80786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F45CAA-C028-33ED-8931-9F7FA624C4A2}"/>
              </a:ext>
            </a:extLst>
          </p:cNvPr>
          <p:cNvCxnSpPr/>
          <p:nvPr/>
        </p:nvCxnSpPr>
        <p:spPr>
          <a:xfrm flipV="1">
            <a:off x="2481943" y="1926447"/>
            <a:ext cx="0" cy="358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1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Optimization –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F8ACF9-C3D8-F807-E386-4AA70CC44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0257" y="1538288"/>
            <a:ext cx="9239036" cy="4351337"/>
          </a:xfrm>
        </p:spPr>
      </p:pic>
    </p:spTree>
    <p:extLst>
      <p:ext uri="{BB962C8B-B14F-4D97-AF65-F5344CB8AC3E}">
        <p14:creationId xmlns:p14="http://schemas.microsoft.com/office/powerpoint/2010/main" val="343199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Optimization – Results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A23BF1-D981-95EA-0A8C-0C7DD4FF8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62442"/>
              </p:ext>
            </p:extLst>
          </p:nvPr>
        </p:nvGraphicFramePr>
        <p:xfrm>
          <a:off x="561975" y="1538288"/>
          <a:ext cx="10515600" cy="484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7920657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98057066"/>
                    </a:ext>
                  </a:extLst>
                </a:gridCol>
              </a:tblGrid>
              <a:tr h="916153">
                <a:tc>
                  <a:txBody>
                    <a:bodyPr/>
                    <a:lstStyle/>
                    <a:p>
                      <a:r>
                        <a:rPr lang="en-CA" sz="2800" dirty="0"/>
                        <a:t>Going into the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After the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46257"/>
                  </a:ext>
                </a:extLst>
              </a:tr>
              <a:tr h="293670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/>
                        <a:t>PRPM is prepared for the discussion and questions from the frontline team.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/>
                        <a:t>PRPM is aligned.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/>
                        <a:t>Scrubbed pipeline with a better sense of who has what capacity and affinity.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/>
                        <a:t>Improved prospect strategies for the remaining prospects.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800" dirty="0"/>
                        <a:t>Prospects are reassigned if need be.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775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82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7D02F-E06F-5C39-2691-9C6BF194F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Example 2:</a:t>
            </a:r>
          </a:p>
          <a:p>
            <a:r>
              <a:rPr lang="en-CA" dirty="0"/>
              <a:t>Pipeline Health Check</a:t>
            </a:r>
          </a:p>
        </p:txBody>
      </p:sp>
    </p:spTree>
    <p:extLst>
      <p:ext uri="{BB962C8B-B14F-4D97-AF65-F5344CB8AC3E}">
        <p14:creationId xmlns:p14="http://schemas.microsoft.com/office/powerpoint/2010/main" val="77922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Health Check – What is it?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71D20E8B-C318-E179-8C0D-8F55805EE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615" y="1258011"/>
            <a:ext cx="7334769" cy="5599989"/>
          </a:xfrm>
        </p:spPr>
      </p:pic>
    </p:spTree>
    <p:extLst>
      <p:ext uri="{BB962C8B-B14F-4D97-AF65-F5344CB8AC3E}">
        <p14:creationId xmlns:p14="http://schemas.microsoft.com/office/powerpoint/2010/main" val="3201899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Health Check – Process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17549A-3682-8129-8D77-52E421509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817026"/>
              </p:ext>
            </p:extLst>
          </p:nvPr>
        </p:nvGraphicFramePr>
        <p:xfrm>
          <a:off x="255740" y="1538288"/>
          <a:ext cx="11714587" cy="464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8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Health Check – Process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6C99DC1-AEAE-149B-E28B-B220A207B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208593"/>
              </p:ext>
            </p:extLst>
          </p:nvPr>
        </p:nvGraphicFramePr>
        <p:xfrm>
          <a:off x="1306" y="874496"/>
          <a:ext cx="12190694" cy="610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336">
                  <a:extLst>
                    <a:ext uri="{9D8B030D-6E8A-4147-A177-3AD203B41FA5}">
                      <a16:colId xmlns:a16="http://schemas.microsoft.com/office/drawing/2014/main" val="2520432785"/>
                    </a:ext>
                  </a:extLst>
                </a:gridCol>
                <a:gridCol w="2502569">
                  <a:extLst>
                    <a:ext uri="{9D8B030D-6E8A-4147-A177-3AD203B41FA5}">
                      <a16:colId xmlns:a16="http://schemas.microsoft.com/office/drawing/2014/main" val="3717048399"/>
                    </a:ext>
                  </a:extLst>
                </a:gridCol>
                <a:gridCol w="3633536">
                  <a:extLst>
                    <a:ext uri="{9D8B030D-6E8A-4147-A177-3AD203B41FA5}">
                      <a16:colId xmlns:a16="http://schemas.microsoft.com/office/drawing/2014/main" val="2576008244"/>
                    </a:ext>
                  </a:extLst>
                </a:gridCol>
                <a:gridCol w="4287253">
                  <a:extLst>
                    <a:ext uri="{9D8B030D-6E8A-4147-A177-3AD203B41FA5}">
                      <a16:colId xmlns:a16="http://schemas.microsoft.com/office/drawing/2014/main" val="217284853"/>
                    </a:ext>
                  </a:extLst>
                </a:gridCol>
              </a:tblGrid>
              <a:tr h="382321">
                <a:tc>
                  <a:txBody>
                    <a:bodyPr/>
                    <a:lstStyle/>
                    <a:p>
                      <a:r>
                        <a:rPr lang="en-CA" sz="1400" dirty="0"/>
                        <a:t>Data shows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Target at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PM looking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Research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9317"/>
                  </a:ext>
                </a:extLst>
              </a:tr>
              <a:tr h="713899">
                <a:tc>
                  <a:txBody>
                    <a:bodyPr/>
                    <a:lstStyle/>
                    <a:p>
                      <a:r>
                        <a:rPr lang="en-CA" sz="1400" b="0" dirty="0"/>
                        <a:t>Low number in Qualifications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Qualifications </a:t>
                      </a:r>
                    </a:p>
                    <a:p>
                      <a:r>
                        <a:rPr lang="en-CA" sz="1400" dirty="0"/>
                        <a:t>We are not renewing the donor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Discuss options to find  more prospects to qualify, methods to qualify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Prospecting – add some names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38054"/>
                  </a:ext>
                </a:extLst>
              </a:tr>
              <a:tr h="626615">
                <a:tc>
                  <a:txBody>
                    <a:bodyPr/>
                    <a:lstStyle/>
                    <a:p>
                      <a:r>
                        <a:rPr lang="en-CA" sz="1400" b="0" dirty="0"/>
                        <a:t>Prospects stalling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Solicitations, Gifts Closed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Ask why they are stalling. Projects not ready, need leadership support, ideas for connecting, etc. Do we switch them out for other prospects?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Look at the Cultivation pool – who is ready to move forward (look at ask dates), who has finished their pledge?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98826"/>
                  </a:ext>
                </a:extLst>
              </a:tr>
              <a:tr h="1169526">
                <a:tc>
                  <a:txBody>
                    <a:bodyPr/>
                    <a:lstStyle/>
                    <a:p>
                      <a:r>
                        <a:rPr lang="en-CA" sz="1400" b="0" dirty="0"/>
                        <a:t>Penetration rate is too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Significant interactions</a:t>
                      </a:r>
                    </a:p>
                    <a:p>
                      <a:r>
                        <a:rPr lang="en-CA" sz="1400" dirty="0"/>
                        <a:t>Not engaging everyone on your pipeline, stagnant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Encourage to work in breadth as well as depth. </a:t>
                      </a:r>
                    </a:p>
                    <a:p>
                      <a:endParaRPr lang="en-CA" sz="1400" dirty="0"/>
                    </a:p>
                    <a:p>
                      <a:r>
                        <a:rPr lang="en-CA" sz="1400" dirty="0"/>
                        <a:t>Determine who we aren’t talking to – and why are they not engaging (see above), or are they behind on entering contact reports?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High-level analysis of ALI – have interests/alignments changed? Are there any connectors we can leverage?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3099"/>
                  </a:ext>
                </a:extLst>
              </a:tr>
              <a:tr h="984681">
                <a:tc>
                  <a:txBody>
                    <a:bodyPr/>
                    <a:lstStyle/>
                    <a:p>
                      <a:r>
                        <a:rPr lang="en-CA" sz="1400" dirty="0"/>
                        <a:t>Pipeline size is too small / big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Not enough prospects to meet your goal, versus being overwhelmed and lacking focus.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How to get back to the recommended pipeline size? More prospecting needed, different prospects? Or do we need a pipeline scrub?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CA" sz="1400" dirty="0"/>
                        <a:t>Prospecting – add some names</a:t>
                      </a:r>
                    </a:p>
                    <a:p>
                      <a:endParaRPr lang="en-CA" sz="1400" dirty="0"/>
                    </a:p>
                    <a:p>
                      <a:r>
                        <a:rPr lang="en-CA" sz="1400" dirty="0"/>
                        <a:t>Filling in the gaps for a pipeline scrub</a:t>
                      </a:r>
                    </a:p>
                    <a:p>
                      <a:endParaRPr lang="en-CA" sz="1400" dirty="0"/>
                    </a:p>
                    <a:p>
                      <a:r>
                        <a:rPr lang="en-CA" sz="1400" dirty="0"/>
                        <a:t>State the case for releasing prospects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272528"/>
                  </a:ext>
                </a:extLst>
              </a:tr>
              <a:tr h="1163714">
                <a:tc>
                  <a:txBody>
                    <a:bodyPr/>
                    <a:lstStyle/>
                    <a:p>
                      <a:r>
                        <a:rPr lang="en-CA" sz="1400" dirty="0"/>
                        <a:t>Pipeline balance is 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One of QU or SO, depending how the balance is skewing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Why/where off balance? Can we help with prospect strategies, connect to other FLF, etc.? </a:t>
                      </a:r>
                    </a:p>
                    <a:p>
                      <a:endParaRPr lang="en-CA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51601"/>
                  </a:ext>
                </a:extLst>
              </a:tr>
              <a:tr h="697174">
                <a:tc>
                  <a:txBody>
                    <a:bodyPr/>
                    <a:lstStyle/>
                    <a:p>
                      <a:r>
                        <a:rPr lang="en-CA" sz="1400" dirty="0"/>
                        <a:t>$$ Forecast is too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$$ target.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Do they have the right level prospects to reach their target? / Are they asking at the right dollar amount?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Update capacity</a:t>
                      </a:r>
                    </a:p>
                    <a:p>
                      <a:endParaRPr lang="en-CA" sz="1400" dirty="0"/>
                    </a:p>
                    <a:p>
                      <a:r>
                        <a:rPr lang="en-CA" sz="1400" dirty="0"/>
                        <a:t>Prospecting for higher-capacity 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37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338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Health Check – Process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17549A-3682-8129-8D77-52E421509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974736"/>
              </p:ext>
            </p:extLst>
          </p:nvPr>
        </p:nvGraphicFramePr>
        <p:xfrm>
          <a:off x="255740" y="1538288"/>
          <a:ext cx="11714587" cy="4648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4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671D-0FDD-9C41-9968-84F27AA0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944" y="4202482"/>
            <a:ext cx="4906104" cy="1835063"/>
          </a:xfrm>
        </p:spPr>
        <p:txBody>
          <a:bodyPr/>
          <a:lstStyle/>
          <a:p>
            <a:r>
              <a:rPr lang="en-CA" sz="1600" dirty="0"/>
              <a:t>15+ years in Prospect Management and Prospect Research</a:t>
            </a:r>
          </a:p>
          <a:p>
            <a:r>
              <a:rPr lang="en-CA" sz="1600" dirty="0"/>
              <a:t>Has two ginger cats (Marmalade and Toast)</a:t>
            </a:r>
          </a:p>
          <a:p>
            <a:r>
              <a:rPr lang="en-CA" sz="1600" dirty="0"/>
              <a:t>Loves reading, writing, crocheting, and cross stitch</a:t>
            </a:r>
          </a:p>
          <a:p>
            <a:r>
              <a:rPr lang="en-CA" sz="1600" dirty="0"/>
              <a:t>Needs a good book recommendation so put some in the chat</a:t>
            </a:r>
          </a:p>
          <a:p>
            <a:r>
              <a:rPr lang="en-CA" sz="1600" dirty="0"/>
              <a:t>Feel free to get in touch: kbcarson@ucalgary.ca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CA9D25-B294-1574-1535-DA8A1DC6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bit about us!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307AD-46A2-AB4C-1505-EB87079B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B390D0-CD9D-B2B0-6688-38F8D0FBCC8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45557" y="4202482"/>
            <a:ext cx="4734500" cy="1835063"/>
          </a:xfrm>
        </p:spPr>
        <p:txBody>
          <a:bodyPr/>
          <a:lstStyle/>
          <a:p>
            <a:r>
              <a:rPr lang="en-CA" sz="1600" dirty="0"/>
              <a:t>6 years as Prospect Management Coordinator at UCalgary</a:t>
            </a:r>
          </a:p>
          <a:p>
            <a:r>
              <a:rPr lang="en-CA" sz="1600" dirty="0"/>
              <a:t>Previously Quality Management &amp; Strategy Consultant</a:t>
            </a:r>
          </a:p>
          <a:p>
            <a:r>
              <a:rPr lang="en-CA" sz="1600" dirty="0"/>
              <a:t>Loves reading, spending time in the Rockies (hiking, skiing, camping)</a:t>
            </a:r>
          </a:p>
          <a:p>
            <a:r>
              <a:rPr lang="en-CA" sz="1600" dirty="0"/>
              <a:t>Feel free to get in touch: dawn.cattoor@ucalgary.ca</a:t>
            </a:r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617E351A-C604-A9F2-67B6-54D6ED82F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57" y="1330058"/>
            <a:ext cx="2547965" cy="25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9A3163B-FAF5-8E65-40E8-FEF275D3E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113" r="13125" b="35568"/>
          <a:stretch/>
        </p:blipFill>
        <p:spPr>
          <a:xfrm>
            <a:off x="7745455" y="1381118"/>
            <a:ext cx="2534704" cy="2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21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Health Check – Results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A23BF1-D981-95EA-0A8C-0C7DD4FF8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029035"/>
              </p:ext>
            </p:extLst>
          </p:nvPr>
        </p:nvGraphicFramePr>
        <p:xfrm>
          <a:off x="561975" y="1538288"/>
          <a:ext cx="10515600" cy="381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7920657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98057066"/>
                    </a:ext>
                  </a:extLst>
                </a:gridCol>
              </a:tblGrid>
              <a:tr h="792890">
                <a:tc>
                  <a:txBody>
                    <a:bodyPr/>
                    <a:lstStyle/>
                    <a:p>
                      <a:r>
                        <a:rPr lang="en-CA" sz="2800" dirty="0"/>
                        <a:t>Going into the 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After the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4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400" dirty="0"/>
                        <a:t>PRPM is aligned on desired outcomes for the pipeline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2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400" dirty="0"/>
                        <a:t>PRPM has specific recommendations to discuss with frontline fundraiser, including the meeting topic for the next prospect development meeting with the fundraiser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2400" dirty="0"/>
                        <a:t>Everyone (PRPM and fundraisers) has a high-level view of the work that needs to be done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2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400" dirty="0"/>
                        <a:t>Relationship building – we are invested in the fundraiser’s success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8781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33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5FBF5-7C52-757A-401D-E1A48C34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Considerations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263D-D052-2843-87DD-E2BAFCA0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Culture – is the PRPM team viewed as a trusted advisor?</a:t>
            </a:r>
          </a:p>
          <a:p>
            <a:r>
              <a:rPr lang="en-CA" dirty="0"/>
              <a:t>Communication - LOTS of conversations within the PRPM team, as well as with fundraisers</a:t>
            </a:r>
          </a:p>
          <a:p>
            <a:r>
              <a:rPr lang="en-CA" dirty="0"/>
              <a:t>Resources &amp; workload – consider an incremental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FB518-4D6F-3B7D-C5DD-869A329C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92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478AE-A38E-0604-EA33-C6E86898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Incremental Approach – Solving for 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2764-8F9C-7FFD-D211-7B63A6D03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C20E1-F4A0-8C35-70BB-7263045F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0F2A5EEA-AC91-30B7-2216-FEF77A339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891511"/>
              </p:ext>
            </p:extLst>
          </p:nvPr>
        </p:nvGraphicFramePr>
        <p:xfrm>
          <a:off x="0" y="1075304"/>
          <a:ext cx="12139801" cy="573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451">
                  <a:extLst>
                    <a:ext uri="{9D8B030D-6E8A-4147-A177-3AD203B41FA5}">
                      <a16:colId xmlns:a16="http://schemas.microsoft.com/office/drawing/2014/main" val="2520432785"/>
                    </a:ext>
                  </a:extLst>
                </a:gridCol>
                <a:gridCol w="1786984">
                  <a:extLst>
                    <a:ext uri="{9D8B030D-6E8A-4147-A177-3AD203B41FA5}">
                      <a16:colId xmlns:a16="http://schemas.microsoft.com/office/drawing/2014/main" val="3717048399"/>
                    </a:ext>
                  </a:extLst>
                </a:gridCol>
                <a:gridCol w="4229585">
                  <a:extLst>
                    <a:ext uri="{9D8B030D-6E8A-4147-A177-3AD203B41FA5}">
                      <a16:colId xmlns:a16="http://schemas.microsoft.com/office/drawing/2014/main" val="845352020"/>
                    </a:ext>
                  </a:extLst>
                </a:gridCol>
                <a:gridCol w="4268781">
                  <a:extLst>
                    <a:ext uri="{9D8B030D-6E8A-4147-A177-3AD203B41FA5}">
                      <a16:colId xmlns:a16="http://schemas.microsoft.com/office/drawing/2014/main" val="1738193730"/>
                    </a:ext>
                  </a:extLst>
                </a:gridCol>
              </a:tblGrid>
              <a:tr h="614464">
                <a:tc rowSpan="2">
                  <a:txBody>
                    <a:bodyPr/>
                    <a:lstStyle/>
                    <a:p>
                      <a:r>
                        <a:rPr lang="en-CA" dirty="0"/>
                        <a:t>Data shows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CA" dirty="0"/>
                        <a:t>Target at risk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/>
                        <a:t>Different degrees of proactive work made by the PRPM team to mitigate the risk: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99317"/>
                  </a:ext>
                </a:extLst>
              </a:tr>
              <a:tr h="61446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Smaller shop/service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Larger shop/trusted advisor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64562"/>
                  </a:ext>
                </a:extLst>
              </a:tr>
              <a:tr h="3100575">
                <a:tc>
                  <a:txBody>
                    <a:bodyPr/>
                    <a:lstStyle/>
                    <a:p>
                      <a:r>
                        <a:rPr lang="en-CA" dirty="0"/>
                        <a:t>Low number in Qualification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Qualification</a:t>
                      </a:r>
                    </a:p>
                    <a:p>
                      <a:r>
                        <a:rPr lang="en-CA" dirty="0"/>
                        <a:t>Solicitation</a:t>
                      </a:r>
                    </a:p>
                    <a:p>
                      <a:r>
                        <a:rPr lang="en-CA" dirty="0"/>
                        <a:t>Funds raised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Prospecting – add some names.</a:t>
                      </a:r>
                    </a:p>
                    <a:p>
                      <a:endParaRPr lang="en-CA" dirty="0"/>
                    </a:p>
                    <a:p>
                      <a:endParaRPr lang="en-CA" dirty="0"/>
                    </a:p>
                    <a:p>
                      <a:r>
                        <a:rPr lang="en-CA" dirty="0"/>
                        <a:t>“I recommend I do a prospect list for you.”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Prospecting – add specific names for specific priorities</a:t>
                      </a:r>
                    </a:p>
                    <a:p>
                      <a:endParaRPr lang="en-CA" dirty="0"/>
                    </a:p>
                    <a:p>
                      <a:r>
                        <a:rPr lang="en-CA" dirty="0"/>
                        <a:t>“I’ve started developing a prospect list for you – here are some of the names, and possible alignments with priorities – do you know any of these folks?”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38054"/>
                  </a:ext>
                </a:extLst>
              </a:tr>
              <a:tr h="1409352">
                <a:tc>
                  <a:txBody>
                    <a:bodyPr/>
                    <a:lstStyle/>
                    <a:p>
                      <a:r>
                        <a:rPr lang="en-CA" dirty="0"/>
                        <a:t>Prospects stalling in Cultivation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Solicitation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Look at the Cultivation pool – high-level analysis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Deep dive into the Cultivation pool – the “Rights”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89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23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2DE1-2BFA-56AA-858D-A94E246D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 to Considerations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9896-0DC0-69EE-49E3-86CC6875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en-CA" dirty="0">
                <a:effectLst/>
              </a:rPr>
              <a:t>Prospect Development can be proactive by:</a:t>
            </a:r>
          </a:p>
          <a:p>
            <a:pPr lvl="1"/>
            <a:r>
              <a:rPr lang="en-CA" sz="2000" dirty="0">
                <a:effectLst/>
              </a:rPr>
              <a:t>leveraging our high-level viewpoint, our relationships across teams, our affinity for data, the tools and reports</a:t>
            </a:r>
          </a:p>
          <a:p>
            <a:pPr lvl="1"/>
            <a:r>
              <a:rPr lang="en-CA" sz="2000" dirty="0">
                <a:effectLst/>
              </a:rPr>
              <a:t>to make data-driven recommendations</a:t>
            </a:r>
          </a:p>
          <a:p>
            <a:pPr lvl="1"/>
            <a:r>
              <a:rPr lang="en-CA" sz="2000" dirty="0">
                <a:effectLst/>
              </a:rPr>
              <a:t>to close the gaps that exist in the pipelines,</a:t>
            </a:r>
          </a:p>
          <a:p>
            <a:pPr lvl="1"/>
            <a:r>
              <a:rPr lang="en-CA" sz="2000" dirty="0">
                <a:effectLst/>
              </a:rPr>
              <a:t>and/or to keep the focus on the best prospects,</a:t>
            </a:r>
          </a:p>
          <a:p>
            <a:pPr lvl="1"/>
            <a:r>
              <a:rPr lang="en-CA" sz="2000" dirty="0"/>
              <a:t>and to be a trusted advisor for the fundraisers</a:t>
            </a:r>
            <a:endParaRPr lang="en-CA" sz="3200" dirty="0">
              <a:solidFill>
                <a:srgbClr val="FF0000"/>
              </a:solidFill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A63BD-E90F-41CD-7728-AD45C9414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7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CCC7E-C1DB-E2B4-E585-AC00C6C8D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130AD-61A3-BB50-18D3-8FE9928493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3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CCC7E-C1DB-E2B4-E585-AC00C6C8D2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130AD-61A3-BB50-18D3-8FE9928493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2743200" cy="365125"/>
          </a:xfrm>
          <a:prstGeom prst="rect">
            <a:avLst/>
          </a:prstGeom>
        </p:spPr>
        <p:txBody>
          <a:bodyPr/>
          <a:lstStyle/>
          <a:p>
            <a:fld id="{5C35FCF4-C3EF-BD43-82E0-05BC237DAD2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1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D7C-6796-A142-AA52-64D0BC47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253331"/>
            <a:ext cx="10515600" cy="47090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Raison d’être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$64,000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Example 1: Pipeline Optimization (or Scrub)</a:t>
            </a:r>
          </a:p>
          <a:p>
            <a:pPr lvl="1"/>
            <a:r>
              <a:rPr lang="en-CA" dirty="0"/>
              <a:t>Or, How Prospect Research &amp; Prospect Management (PRPM) proactively supports a strong pipeline, and efficient &amp; strategic fundraising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Example 2: Pipeline Health Check</a:t>
            </a:r>
          </a:p>
          <a:p>
            <a:pPr lvl="1"/>
            <a:r>
              <a:rPr lang="en-CA" dirty="0"/>
              <a:t>Or, How PRPM proactively supports fundraiser 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Considerations &amp; Conclusions (so far…)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Raison d’être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D7C-6796-A142-AA52-64D0BC47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/>
              <a:t>Revenue development by providing support to frontline fundraising team </a:t>
            </a:r>
          </a:p>
          <a:p>
            <a:r>
              <a:rPr lang="en-CA" sz="3200" dirty="0"/>
              <a:t>UCalgary in numbers</a:t>
            </a:r>
          </a:p>
          <a:p>
            <a:pPr lvl="1"/>
            <a:r>
              <a:rPr lang="en-CA" sz="2800" dirty="0"/>
              <a:t>Annual Fundraising Goal of $120M</a:t>
            </a:r>
          </a:p>
          <a:p>
            <a:pPr lvl="1"/>
            <a:r>
              <a:rPr lang="en-CA" sz="2800" dirty="0"/>
              <a:t>42 frontline fundraisers</a:t>
            </a:r>
          </a:p>
          <a:p>
            <a:pPr lvl="1"/>
            <a:r>
              <a:rPr lang="en-CA" sz="2800" dirty="0"/>
              <a:t>50 development services staff (incl. stewardship team, data team, gift processing, PRPM)</a:t>
            </a:r>
          </a:p>
          <a:p>
            <a:pPr lvl="2"/>
            <a:r>
              <a:rPr lang="en-CA" sz="2400" dirty="0"/>
              <a:t>PRPM team: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6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University of Calgary: PRPM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D7C-6796-A142-AA52-64D0BC47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PRPM Team:</a:t>
            </a:r>
          </a:p>
          <a:p>
            <a:pPr lvl="1"/>
            <a:r>
              <a:rPr lang="en-CA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Director</a:t>
            </a:r>
          </a:p>
          <a:p>
            <a:pPr lvl="1"/>
            <a:r>
              <a:rPr lang="en-CA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Prospect Research: 5 staff</a:t>
            </a:r>
          </a:p>
          <a:p>
            <a:pPr lvl="2"/>
            <a:r>
              <a:rPr lang="en-CA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 manager</a:t>
            </a:r>
          </a:p>
          <a:p>
            <a:pPr lvl="2"/>
            <a:r>
              <a:rPr lang="en-CA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 senior research strategists</a:t>
            </a:r>
          </a:p>
          <a:p>
            <a:pPr lvl="2"/>
            <a:r>
              <a:rPr lang="en-CA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 analyst</a:t>
            </a:r>
          </a:p>
          <a:p>
            <a:pPr lvl="1"/>
            <a:r>
              <a:rPr lang="en-CA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Prospect Management: 4 staff</a:t>
            </a:r>
          </a:p>
          <a:p>
            <a:pPr lvl="2"/>
            <a:r>
              <a:rPr lang="en-CA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 manager</a:t>
            </a:r>
          </a:p>
          <a:p>
            <a:pPr lvl="2"/>
            <a:r>
              <a:rPr lang="en-CA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 prospect management coordinators</a:t>
            </a:r>
          </a:p>
          <a:p>
            <a:r>
              <a:rPr lang="en-CA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UCalgary is hybrid (centralized and decentralized frontline teams); PRPM team members are assigned to different faculties/units as liaisons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3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D7C-6796-A142-AA52-64D0BC47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</a:t>
            </a:r>
            <a:r>
              <a:rPr lang="en-CA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PRPM support falls into one of two categories:</a:t>
            </a:r>
          </a:p>
          <a:p>
            <a:endParaRPr lang="en-CA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4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39ECB9-042B-DDB5-8FA8-579B40C34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699469"/>
              </p:ext>
            </p:extLst>
          </p:nvPr>
        </p:nvGraphicFramePr>
        <p:xfrm>
          <a:off x="255740" y="2678384"/>
          <a:ext cx="11373632" cy="208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6816">
                  <a:extLst>
                    <a:ext uri="{9D8B030D-6E8A-4147-A177-3AD203B41FA5}">
                      <a16:colId xmlns:a16="http://schemas.microsoft.com/office/drawing/2014/main" val="2825547055"/>
                    </a:ext>
                  </a:extLst>
                </a:gridCol>
                <a:gridCol w="5686816">
                  <a:extLst>
                    <a:ext uri="{9D8B030D-6E8A-4147-A177-3AD203B41FA5}">
                      <a16:colId xmlns:a16="http://schemas.microsoft.com/office/drawing/2014/main" val="2853394801"/>
                    </a:ext>
                  </a:extLst>
                </a:gridCol>
              </a:tblGrid>
              <a:tr h="692863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Reactive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/>
                        <a:t>Proactive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631510"/>
                  </a:ext>
                </a:extLst>
              </a:tr>
              <a:tr h="1389613">
                <a:tc>
                  <a:txBody>
                    <a:bodyPr/>
                    <a:lstStyle/>
                    <a:p>
                      <a:pPr algn="ctr"/>
                      <a:endParaRPr lang="en-CA" sz="3200" dirty="0"/>
                    </a:p>
                    <a:p>
                      <a:pPr algn="ctr"/>
                      <a:r>
                        <a:rPr lang="en-CA" sz="3200" dirty="0"/>
                        <a:t>Frontline </a:t>
                      </a:r>
                      <a:r>
                        <a:rPr lang="en-CA" sz="3200" dirty="0">
                          <a:sym typeface="Wingdings" panose="05000000000000000000" pitchFamily="2" charset="2"/>
                        </a:rPr>
                        <a:t> PRPM  Frontline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/>
                    </a:p>
                    <a:p>
                      <a:pPr algn="ctr"/>
                      <a:r>
                        <a:rPr lang="en-CA" sz="3200" dirty="0"/>
                        <a:t>PRPM </a:t>
                      </a:r>
                      <a:r>
                        <a:rPr lang="en-CA" sz="3200" dirty="0">
                          <a:sym typeface="Wingdings" panose="05000000000000000000" pitchFamily="2" charset="2"/>
                        </a:rPr>
                        <a:t> Frontline</a:t>
                      </a:r>
                      <a:endParaRPr lang="en-C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859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9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3840"/>
            <a:ext cx="10515600" cy="1493685"/>
          </a:xfrm>
        </p:spPr>
        <p:txBody>
          <a:bodyPr>
            <a:normAutofit fontScale="90000"/>
          </a:bodyPr>
          <a:lstStyle/>
          <a:p>
            <a:r>
              <a:rPr lang="en-US" dirty="0"/>
              <a:t>The $64,000* Question…				</a:t>
            </a:r>
            <a:br>
              <a:rPr lang="en-US" dirty="0"/>
            </a:br>
            <a:r>
              <a:rPr lang="en-US" sz="1800" dirty="0"/>
              <a:t>*Not adjusted for inflation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D7C-6796-A142-AA52-64D0BC47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How Can We Be More Proactive in our Work?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2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7D02F-E06F-5C39-2691-9C6BF194F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Example 1: </a:t>
            </a:r>
          </a:p>
          <a:p>
            <a:r>
              <a:rPr lang="en-CA" dirty="0"/>
              <a:t>Pipeline Optimization</a:t>
            </a:r>
          </a:p>
        </p:txBody>
      </p:sp>
    </p:spTree>
    <p:extLst>
      <p:ext uri="{BB962C8B-B14F-4D97-AF65-F5344CB8AC3E}">
        <p14:creationId xmlns:p14="http://schemas.microsoft.com/office/powerpoint/2010/main" val="369830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49FC-91C4-7E4C-B0DF-F13D8EA4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Pipeline Optimization – What is it?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5D7C-6796-A142-AA52-64D0BC47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3200" dirty="0"/>
              <a:t>Proactively supporting a strong pipeline to drive efficient &amp; strategic fundraising</a:t>
            </a:r>
          </a:p>
          <a:p>
            <a:pPr lvl="1"/>
            <a:r>
              <a:rPr lang="en-CA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Full review of ALL prospects in a fundraiser’s portfolio</a:t>
            </a:r>
          </a:p>
          <a:p>
            <a:pPr lvl="1"/>
            <a:r>
              <a:rPr lang="en-CA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Reduce the portfolio down to only the BEST prospects</a:t>
            </a:r>
          </a:p>
          <a:p>
            <a:pPr lvl="2"/>
            <a:r>
              <a:rPr lang="en-CA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High capacity (relative to the fundraiser’s position – ideal capacity for principal gift prospect vs. annual gift prospect is going to look differently)</a:t>
            </a:r>
          </a:p>
          <a:p>
            <a:pPr lvl="2"/>
            <a:r>
              <a:rPr lang="en-CA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High affinity for the organization, and high levels of engagement with the organization</a:t>
            </a:r>
          </a:p>
          <a:p>
            <a:pPr lvl="2"/>
            <a:r>
              <a:rPr lang="en-CA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Highly interested in supporting the organization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BA6A9-CEA9-1F48-8C2B-13EE0DAE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54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 - Widescreen" id="{BDE806B9-D085-0547-8443-536EF56E10D0}" vid="{A3112E41-4A82-8045-91CC-360E8E7927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A14D9A0FA515564792FEACC70AB1043E" ma:contentTypeVersion="15" ma:contentTypeDescription="Create a new document." ma:contentTypeScope="" ma:versionID="268d53061a527a1a15b3a06f324de7ac">
  <xsd:schema xmlns:xsd="http://www.w3.org/2001/XMLSchema" xmlns:xs="http://www.w3.org/2001/XMLSchema" xmlns:p="http://schemas.microsoft.com/office/2006/metadata/properties" xmlns:ns2="7a4191d5-9b76-4ae3-8401-87ceee92a846" xmlns:ns3="b9b0194d-1e98-4efc-bad5-9450f4bf7a13" targetNamespace="http://schemas.microsoft.com/office/2006/metadata/properties" ma:root="true" ma:fieldsID="602eb0f4584b499882d83f15ecf09c65" ns2:_="" ns3:_="">
    <xsd:import namespace="7a4191d5-9b76-4ae3-8401-87ceee92a846"/>
    <xsd:import namespace="b9b0194d-1e98-4efc-bad5-9450f4bf7a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191d5-9b76-4ae3-8401-87ceee92a8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976da6b-3754-4ea3-9a44-9d844208727a}" ma:internalName="TaxCatchAll" ma:showField="CatchAllData" ma:web="7a4191d5-9b76-4ae3-8401-87ceee92a8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0194d-1e98-4efc-bad5-9450f4bf7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图像标记" ma:readOnly="false" ma:fieldId="{5cf76f15-5ced-4ddc-b409-7134ff3c332f}" ma:taxonomyMulti="true" ma:sspId="3d23ff3b-8b4b-4ebe-81e4-de565bb03c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7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4191d5-9b76-4ae3-8401-87ceee92a846">
      <UserInfo>
        <DisplayName>Office Of Advancement Visitors</DisplayName>
        <AccountId>4</AccountId>
        <AccountType/>
      </UserInfo>
      <UserInfo>
        <DisplayName>UCalgary Brand</DisplayName>
        <AccountId>15</AccountId>
        <AccountType/>
      </UserInfo>
    </SharedWithUsers>
    <TaxCatchAll xmlns="7a4191d5-9b76-4ae3-8401-87ceee92a846" xsi:nil="true"/>
    <lcf76f155ced4ddcb4097134ff3c332f xmlns="b9b0194d-1e98-4efc-bad5-9450f4bf7a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C4D92C-5791-4EB8-90FF-890DA6933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191d5-9b76-4ae3-8401-87ceee92a846"/>
    <ds:schemaRef ds:uri="b9b0194d-1e98-4efc-bad5-9450f4bf7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B8F560-7E6C-44AE-AFE4-924D1118F0AA}">
  <ds:schemaRefs>
    <ds:schemaRef ds:uri="http://schemas.openxmlformats.org/package/2006/metadata/core-properties"/>
    <ds:schemaRef ds:uri="7a4191d5-9b76-4ae3-8401-87ceee92a84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b9b0194d-1e98-4efc-bad5-9450f4bf7a1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A4AE25-BBA1-49A6-B4F8-E97286BA01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</Template>
  <TotalTime>1497</TotalTime>
  <Words>1384</Words>
  <Application>Microsoft Office PowerPoint</Application>
  <PresentationFormat>Widescreen</PresentationFormat>
  <Paragraphs>265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Wingdings</vt:lpstr>
      <vt:lpstr>Office Theme</vt:lpstr>
      <vt:lpstr>Targeted Prospect Research &amp; Prospect Management Support</vt:lpstr>
      <vt:lpstr>A bit about us!</vt:lpstr>
      <vt:lpstr>Agenda</vt:lpstr>
      <vt:lpstr>Raison d’être</vt:lpstr>
      <vt:lpstr>University of Calgary: PRPM </vt:lpstr>
      <vt:lpstr>Support</vt:lpstr>
      <vt:lpstr>The $64,000* Question…     *Not adjusted for inflation </vt:lpstr>
      <vt:lpstr>PowerPoint Presentation</vt:lpstr>
      <vt:lpstr>Pipeline Optimization – What is it?</vt:lpstr>
      <vt:lpstr>Pipeline Optimization – Process</vt:lpstr>
      <vt:lpstr>Pipeline Optimization – Results</vt:lpstr>
      <vt:lpstr>Pipeline Optimization – Results</vt:lpstr>
      <vt:lpstr>Pipeline Optimization – Results</vt:lpstr>
      <vt:lpstr>Pipeline Optimization – Results</vt:lpstr>
      <vt:lpstr>PowerPoint Presentation</vt:lpstr>
      <vt:lpstr>Pipeline Health Check – What is it?</vt:lpstr>
      <vt:lpstr>Pipeline Health Check – Process</vt:lpstr>
      <vt:lpstr>Pipeline Health Check – Process</vt:lpstr>
      <vt:lpstr>Pipeline Health Check – Process</vt:lpstr>
      <vt:lpstr>Pipeline Health Check – Results</vt:lpstr>
      <vt:lpstr>Considerations &amp; Conclusion</vt:lpstr>
      <vt:lpstr>Incremental Approach – Solving for Scalability</vt:lpstr>
      <vt:lpstr>Back to Considerations &amp; 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Carson</dc:creator>
  <cp:lastModifiedBy>Kat Carson</cp:lastModifiedBy>
  <cp:revision>43</cp:revision>
  <dcterms:created xsi:type="dcterms:W3CDTF">2024-09-17T19:14:29Z</dcterms:created>
  <dcterms:modified xsi:type="dcterms:W3CDTF">2024-10-18T15:40:14Z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0x010100A14D9A0FA515564792FEACC70AB1043E</vt:lpwstr>
  </property>
  <property fmtid="{D5CDD505-2E9C-101B-9397-08002B2CF9AE}" pid="3" name="Order">
    <vt:r8>20600</vt:r8>
  </property>
</Properties>
</file>