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Roboto Slab"/>
      <p:regular r:id="rId59"/>
      <p:bold r:id="rId60"/>
    </p:embeddedFont>
    <p:embeddedFont>
      <p:font typeface="Roboto"/>
      <p:regular r:id="rId61"/>
      <p:bold r:id="rId62"/>
      <p:italic r:id="rId63"/>
      <p:boldItalic r:id="rId64"/>
    </p:embeddedFont>
    <p:embeddedFont>
      <p:font typeface="Roboto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1DDC8A-9C42-46F3-AE59-2C9435F9B304}">
  <a:tblStyle styleId="{961DDC8A-9C42-46F3-AE59-2C9435F9B30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4.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6.xml"/><Relationship Id="rId66" Type="http://schemas.openxmlformats.org/officeDocument/2006/relationships/font" Target="fonts/RobotoLight-bold.fntdata"/><Relationship Id="rId21" Type="http://schemas.openxmlformats.org/officeDocument/2006/relationships/slide" Target="slides/slide15.xml"/><Relationship Id="rId65" Type="http://schemas.openxmlformats.org/officeDocument/2006/relationships/font" Target="fonts/RobotoLight-regular.fntdata"/><Relationship Id="rId24" Type="http://schemas.openxmlformats.org/officeDocument/2006/relationships/slide" Target="slides/slide18.xml"/><Relationship Id="rId68" Type="http://schemas.openxmlformats.org/officeDocument/2006/relationships/font" Target="fonts/RobotoLight-boldItalic.fntdata"/><Relationship Id="rId23" Type="http://schemas.openxmlformats.org/officeDocument/2006/relationships/slide" Target="slides/slide17.xml"/><Relationship Id="rId67" Type="http://schemas.openxmlformats.org/officeDocument/2006/relationships/font" Target="fonts/RobotoLight-italic.fntdata"/><Relationship Id="rId60" Type="http://schemas.openxmlformats.org/officeDocument/2006/relationships/font" Target="fonts/RobotoSlab-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Slab-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c4a63c98f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5c4a63c98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1480cfff7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1480cfff7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1480cfff7_0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1480cfff7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2a60cb95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2a60cb95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2a60cb95d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52a60cb95d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52a60cb95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52a60cb95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52a60cb95d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52a60cb95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2a60cb95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52a60cb95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2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52a60cb95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52a60cb95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2a60cb95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2a60cb95d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1480cfff7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1480cfff7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d1cf20d7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5d1cf20d7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5d1cf20d7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5d1cf20d7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d1cf20d7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5d1cf20d7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c4a63c98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5c4a63c98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c4a63c98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c4a63c98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5c4a63c98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5c4a63c98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5c4a63c98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5c4a63c98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71ce28e0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71ce28e0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c4a63c98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5c4a63c98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c4a63c98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5c4a63c98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c4a63c98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c4a63c98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5c4a63c98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5c4a63c98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5c4a63c98f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5c4a63c98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5c4a63c98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5c4a63c98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5c4a63c98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5c4a63c98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5c4a63c98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5c4a63c98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2a60cb95d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52a60cb95d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5c4a63c98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5c4a63c98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c4a63c9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5c4a63c9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5c4a63c98f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5c4a63c98f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5c4a63c98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5c4a63c98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2a60cb95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52a60cb95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5d1cf20d7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5d1cf20d7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5c4a63c98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5c4a63c98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c4a63c98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c4a63c98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5c4a63c98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5c4a63c98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00199341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00199341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that options are usually included in the Summary Compensation Tables we looked at earlier, as they generally fall under the “long-term compensation” category. Thus you may not need to calculate their value separately, especially as you want to avoid double counting their assets. However, if your fundraiser is keen to discuss donating stock options with the individual, it will be worthwhile to determine their potential value separately. Rather than reporting on “Total Compensation” you could just report their salary and cash bonus to avoid double counting.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5c4a63c98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5c4a63c98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5c4a63c98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5c4a63c98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5c4a63c98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5c4a63c98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5c4a63c98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5c4a63c98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5c4a63c98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5c4a63c98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2a60cb95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2a60cb95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5c4a63c98f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5c4a63c98f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5c4a63c98f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5c4a63c98f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6f11aeb1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6f11aeb1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2a60cb95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2a60cb95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2a60cb95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2a60cb95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2a60cb95d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2a60cb95d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c4a63c98f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c4a63c98f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11" name="Shape 11"/>
        <p:cNvGrpSpPr/>
        <p:nvPr/>
      </p:nvGrpSpPr>
      <p:grpSpPr>
        <a:xfrm>
          <a:off x="0" y="0"/>
          <a:ext cx="0" cy="0"/>
          <a:chOff x="0" y="0"/>
          <a:chExt cx="0" cy="0"/>
        </a:xfrm>
      </p:grpSpPr>
      <p:sp>
        <p:nvSpPr>
          <p:cNvPr id="12" name="Google Shape;12;p2"/>
          <p:cNvSpPr/>
          <p:nvPr>
            <p:ph idx="2" type="pic"/>
          </p:nvPr>
        </p:nvSpPr>
        <p:spPr>
          <a:xfrm>
            <a:off x="0" y="0"/>
            <a:ext cx="9144000" cy="32808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6997784" y="4490793"/>
            <a:ext cx="1805724" cy="489050"/>
          </a:xfrm>
          <a:prstGeom prst="rect">
            <a:avLst/>
          </a:prstGeom>
          <a:noFill/>
          <a:ln>
            <a:noFill/>
          </a:ln>
        </p:spPr>
      </p:pic>
      <p:sp>
        <p:nvSpPr>
          <p:cNvPr id="14" name="Google Shape;14;p2"/>
          <p:cNvSpPr txBox="1"/>
          <p:nvPr>
            <p:ph type="title"/>
          </p:nvPr>
        </p:nvSpPr>
        <p:spPr>
          <a:xfrm>
            <a:off x="236333" y="3768400"/>
            <a:ext cx="4057800" cy="1211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rgbClr val="275D38"/>
              </a:buClr>
              <a:buSzPts val="4100"/>
              <a:buFont typeface="Roboto"/>
              <a:buNone/>
              <a:defRPr b="1" i="0" sz="4100" cap="none">
                <a:solidFill>
                  <a:srgbClr val="275D38"/>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 with Caption 2">
    <p:bg>
      <p:bgPr>
        <a:solidFill>
          <a:schemeClr val="lt1"/>
        </a:solidFill>
      </p:bgPr>
    </p:bg>
    <p:spTree>
      <p:nvGrpSpPr>
        <p:cNvPr id="61" name="Shape 61"/>
        <p:cNvGrpSpPr/>
        <p:nvPr/>
      </p:nvGrpSpPr>
      <p:grpSpPr>
        <a:xfrm>
          <a:off x="0" y="0"/>
          <a:ext cx="0" cy="0"/>
          <a:chOff x="0" y="0"/>
          <a:chExt cx="0" cy="0"/>
        </a:xfrm>
      </p:grpSpPr>
      <p:sp>
        <p:nvSpPr>
          <p:cNvPr id="62" name="Google Shape;62;p11"/>
          <p:cNvSpPr/>
          <p:nvPr/>
        </p:nvSpPr>
        <p:spPr>
          <a:xfrm>
            <a:off x="4572000" y="0"/>
            <a:ext cx="45786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3" name="Google Shape;63;p11"/>
          <p:cNvSpPr/>
          <p:nvPr>
            <p:ph idx="2" type="pic"/>
          </p:nvPr>
        </p:nvSpPr>
        <p:spPr>
          <a:xfrm>
            <a:off x="1" y="0"/>
            <a:ext cx="4572000" cy="5143500"/>
          </a:xfrm>
          <a:prstGeom prst="rect">
            <a:avLst/>
          </a:prstGeom>
          <a:noFill/>
          <a:ln>
            <a:noFill/>
          </a:ln>
        </p:spPr>
      </p:sp>
      <p:sp>
        <p:nvSpPr>
          <p:cNvPr id="64" name="Google Shape;64;p11"/>
          <p:cNvSpPr txBox="1"/>
          <p:nvPr>
            <p:ph idx="1" type="body"/>
          </p:nvPr>
        </p:nvSpPr>
        <p:spPr>
          <a:xfrm>
            <a:off x="5321970" y="1184563"/>
            <a:ext cx="3133500" cy="2907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dk2"/>
              </a:buClr>
              <a:buSzPts val="1400"/>
              <a:buFont typeface="Arial"/>
              <a:buNone/>
              <a:defRPr b="0" i="0" sz="2400">
                <a:solidFill>
                  <a:schemeClr val="lt1"/>
                </a:solidFill>
                <a:latin typeface="Roboto Light"/>
                <a:ea typeface="Roboto Light"/>
                <a:cs typeface="Roboto Light"/>
                <a:sym typeface="Roboto Light"/>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65" name="Google Shape;65;p11"/>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1"/>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1"/>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nd Content">
  <p:cSld name="Big Number and Content">
    <p:bg>
      <p:bgPr>
        <a:solidFill>
          <a:schemeClr val="dk2"/>
        </a:solidFill>
      </p:bgPr>
    </p:bg>
    <p:spTree>
      <p:nvGrpSpPr>
        <p:cNvPr id="68" name="Shape 68"/>
        <p:cNvGrpSpPr/>
        <p:nvPr/>
      </p:nvGrpSpPr>
      <p:grpSpPr>
        <a:xfrm>
          <a:off x="0" y="0"/>
          <a:ext cx="0" cy="0"/>
          <a:chOff x="0" y="0"/>
          <a:chExt cx="0" cy="0"/>
        </a:xfrm>
      </p:grpSpPr>
      <p:sp>
        <p:nvSpPr>
          <p:cNvPr id="69" name="Google Shape;69;p12"/>
          <p:cNvSpPr/>
          <p:nvPr/>
        </p:nvSpPr>
        <p:spPr>
          <a:xfrm>
            <a:off x="0" y="0"/>
            <a:ext cx="4574700" cy="5143500"/>
          </a:xfrm>
          <a:prstGeom prst="rect">
            <a:avLst/>
          </a:prstGeom>
          <a:solidFill>
            <a:srgbClr val="6CC24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0" name="Google Shape;70;p12"/>
          <p:cNvSpPr txBox="1"/>
          <p:nvPr>
            <p:ph idx="1" type="body"/>
          </p:nvPr>
        </p:nvSpPr>
        <p:spPr>
          <a:xfrm>
            <a:off x="341518" y="1173844"/>
            <a:ext cx="4061700" cy="33960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6300"/>
              <a:buNone/>
              <a:defRPr b="1" sz="26300"/>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71" name="Google Shape;71;p12"/>
          <p:cNvSpPr txBox="1"/>
          <p:nvPr>
            <p:ph idx="2" type="body"/>
          </p:nvPr>
        </p:nvSpPr>
        <p:spPr>
          <a:xfrm>
            <a:off x="5321970" y="1184563"/>
            <a:ext cx="3133500" cy="29070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dk2"/>
              </a:buClr>
              <a:buSzPts val="1400"/>
              <a:buFont typeface="Arial"/>
              <a:buNone/>
              <a:defRPr b="0" i="0" sz="2400">
                <a:solidFill>
                  <a:schemeClr val="lt1"/>
                </a:solidFill>
                <a:latin typeface="Roboto Light"/>
                <a:ea typeface="Roboto Light"/>
                <a:cs typeface="Roboto Light"/>
                <a:sym typeface="Roboto Light"/>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72" name="Google Shape;72;p12"/>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2"/>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2"/>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ontent 6">
    <p:bg>
      <p:bgPr>
        <a:solidFill>
          <a:schemeClr val="dk2"/>
        </a:solidFill>
      </p:bgPr>
    </p:bg>
    <p:spTree>
      <p:nvGrpSpPr>
        <p:cNvPr id="75" name="Shape 75"/>
        <p:cNvGrpSpPr/>
        <p:nvPr/>
      </p:nvGrpSpPr>
      <p:grpSpPr>
        <a:xfrm>
          <a:off x="0" y="0"/>
          <a:ext cx="0" cy="0"/>
          <a:chOff x="0" y="0"/>
          <a:chExt cx="0" cy="0"/>
        </a:xfrm>
      </p:grpSpPr>
      <p:sp>
        <p:nvSpPr>
          <p:cNvPr id="76" name="Google Shape;76;p13"/>
          <p:cNvSpPr txBox="1"/>
          <p:nvPr>
            <p:ph idx="1" type="body"/>
          </p:nvPr>
        </p:nvSpPr>
        <p:spPr>
          <a:xfrm>
            <a:off x="701503" y="1755641"/>
            <a:ext cx="8149500" cy="2538300"/>
          </a:xfrm>
          <a:prstGeom prst="rect">
            <a:avLst/>
          </a:prstGeom>
          <a:noFill/>
          <a:ln>
            <a:noFill/>
          </a:ln>
        </p:spPr>
        <p:txBody>
          <a:bodyPr anchorCtr="0" anchor="t" bIns="0" lIns="0" spcFirstLastPara="1" rIns="0" wrap="square" tIns="0">
            <a:normAutofit/>
          </a:bodyPr>
          <a:lstStyle>
            <a:lvl1pPr indent="-228600" lvl="0" marL="457200" rtl="0" algn="l">
              <a:lnSpc>
                <a:spcPct val="150000"/>
              </a:lnSpc>
              <a:spcBef>
                <a:spcPts val="0"/>
              </a:spcBef>
              <a:spcAft>
                <a:spcPts val="0"/>
              </a:spcAft>
              <a:buClr>
                <a:srgbClr val="000000"/>
              </a:buClr>
              <a:buSzPts val="1400"/>
              <a:buFont typeface="Arial"/>
              <a:buNone/>
              <a:defRPr b="0" i="0" sz="1800">
                <a:solidFill>
                  <a:schemeClr val="lt1"/>
                </a:solidFill>
                <a:latin typeface="Roboto Light"/>
                <a:ea typeface="Roboto Light"/>
                <a:cs typeface="Roboto Light"/>
                <a:sym typeface="Roboto Light"/>
              </a:defRPr>
            </a:lvl1pPr>
            <a:lvl2pPr indent="-298450" lvl="1" marL="914400" rtl="0" algn="l">
              <a:lnSpc>
                <a:spcPct val="90000"/>
              </a:lnSpc>
              <a:spcBef>
                <a:spcPts val="0"/>
              </a:spcBef>
              <a:spcAft>
                <a:spcPts val="0"/>
              </a:spcAft>
              <a:buClr>
                <a:schemeClr val="lt1"/>
              </a:buClr>
              <a:buSzPts val="1100"/>
              <a:buChar char="○"/>
              <a:defRPr/>
            </a:lvl2pPr>
            <a:lvl3pPr indent="-298450" lvl="2" marL="1371600" rtl="0" algn="l">
              <a:lnSpc>
                <a:spcPct val="90000"/>
              </a:lnSpc>
              <a:spcBef>
                <a:spcPts val="0"/>
              </a:spcBef>
              <a:spcAft>
                <a:spcPts val="0"/>
              </a:spcAft>
              <a:buClr>
                <a:schemeClr val="lt1"/>
              </a:buClr>
              <a:buSzPts val="1100"/>
              <a:buChar char="■"/>
              <a:defRPr/>
            </a:lvl3pPr>
            <a:lvl4pPr indent="-298450" lvl="3" marL="1828800" rtl="0" algn="l">
              <a:lnSpc>
                <a:spcPct val="90000"/>
              </a:lnSpc>
              <a:spcBef>
                <a:spcPts val="0"/>
              </a:spcBef>
              <a:spcAft>
                <a:spcPts val="0"/>
              </a:spcAft>
              <a:buClr>
                <a:schemeClr val="lt1"/>
              </a:buClr>
              <a:buSzPts val="1100"/>
              <a:buChar char="●"/>
              <a:defRPr/>
            </a:lvl4pPr>
            <a:lvl5pPr indent="-298450" lvl="4" marL="2286000" rtl="0" algn="l">
              <a:lnSpc>
                <a:spcPct val="90000"/>
              </a:lnSpc>
              <a:spcBef>
                <a:spcPts val="0"/>
              </a:spcBef>
              <a:spcAft>
                <a:spcPts val="0"/>
              </a:spcAft>
              <a:buClr>
                <a:schemeClr val="lt1"/>
              </a:buClr>
              <a:buSzPts val="1100"/>
              <a:buChar char="○"/>
              <a:defRPr/>
            </a:lvl5pPr>
            <a:lvl6pPr indent="-298450" lvl="5" marL="2743200" rtl="0" algn="l">
              <a:lnSpc>
                <a:spcPct val="90000"/>
              </a:lnSpc>
              <a:spcBef>
                <a:spcPts val="0"/>
              </a:spcBef>
              <a:spcAft>
                <a:spcPts val="0"/>
              </a:spcAft>
              <a:buClr>
                <a:schemeClr val="lt1"/>
              </a:buClr>
              <a:buSzPts val="1100"/>
              <a:buChar char="■"/>
              <a:defRPr/>
            </a:lvl6pPr>
            <a:lvl7pPr indent="-298450" lvl="6" marL="3200400" rtl="0" algn="l">
              <a:lnSpc>
                <a:spcPct val="90000"/>
              </a:lnSpc>
              <a:spcBef>
                <a:spcPts val="0"/>
              </a:spcBef>
              <a:spcAft>
                <a:spcPts val="0"/>
              </a:spcAft>
              <a:buClr>
                <a:schemeClr val="lt1"/>
              </a:buClr>
              <a:buSzPts val="1100"/>
              <a:buChar char="●"/>
              <a:defRPr/>
            </a:lvl7pPr>
            <a:lvl8pPr indent="-298450" lvl="7" marL="3657600" rtl="0" algn="l">
              <a:lnSpc>
                <a:spcPct val="90000"/>
              </a:lnSpc>
              <a:spcBef>
                <a:spcPts val="0"/>
              </a:spcBef>
              <a:spcAft>
                <a:spcPts val="0"/>
              </a:spcAft>
              <a:buClr>
                <a:schemeClr val="lt1"/>
              </a:buClr>
              <a:buSzPts val="1100"/>
              <a:buChar char="○"/>
              <a:defRPr/>
            </a:lvl8pPr>
            <a:lvl9pPr indent="-298450" lvl="8" marL="4114800" rtl="0" algn="l">
              <a:lnSpc>
                <a:spcPct val="90000"/>
              </a:lnSpc>
              <a:spcBef>
                <a:spcPts val="0"/>
              </a:spcBef>
              <a:spcAft>
                <a:spcPts val="0"/>
              </a:spcAft>
              <a:buClr>
                <a:schemeClr val="lt1"/>
              </a:buClr>
              <a:buSzPts val="1100"/>
              <a:buChar char="■"/>
              <a:defRPr/>
            </a:lvl9pPr>
          </a:lstStyle>
          <a:p/>
        </p:txBody>
      </p:sp>
      <p:sp>
        <p:nvSpPr>
          <p:cNvPr id="77" name="Google Shape;77;p13"/>
          <p:cNvSpPr txBox="1"/>
          <p:nvPr>
            <p:ph idx="2" type="body"/>
          </p:nvPr>
        </p:nvSpPr>
        <p:spPr>
          <a:xfrm>
            <a:off x="701504" y="805694"/>
            <a:ext cx="8149500" cy="526800"/>
          </a:xfrm>
          <a:prstGeom prst="rect">
            <a:avLst/>
          </a:prstGeom>
          <a:noFill/>
          <a:ln>
            <a:noFill/>
          </a:ln>
        </p:spPr>
        <p:txBody>
          <a:bodyPr anchorCtr="0" anchor="t" bIns="0" lIns="0" spcFirstLastPara="1" rIns="0" wrap="square" tIns="0">
            <a:noAutofit/>
          </a:bodyPr>
          <a:lstStyle>
            <a:lvl1pPr indent="-228600" lvl="0" marL="457200" rtl="0" algn="l">
              <a:lnSpc>
                <a:spcPct val="80000"/>
              </a:lnSpc>
              <a:spcBef>
                <a:spcPts val="300"/>
              </a:spcBef>
              <a:spcAft>
                <a:spcPts val="0"/>
              </a:spcAft>
              <a:buClr>
                <a:schemeClr val="lt2"/>
              </a:buClr>
              <a:buSzPts val="4100"/>
              <a:buNone/>
              <a:defRPr b="1" i="0" sz="4100">
                <a:solidFill>
                  <a:schemeClr val="lt2"/>
                </a:solidFill>
                <a:latin typeface="Roboto"/>
                <a:ea typeface="Roboto"/>
                <a:cs typeface="Roboto"/>
                <a:sym typeface="Roboto"/>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78" name="Google Shape;78;p13"/>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3"/>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3"/>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hart 1">
    <p:bg>
      <p:bgPr>
        <a:solidFill>
          <a:schemeClr val="dk2"/>
        </a:solidFill>
      </p:bgPr>
    </p:bg>
    <p:spTree>
      <p:nvGrpSpPr>
        <p:cNvPr id="81" name="Shape 81"/>
        <p:cNvGrpSpPr/>
        <p:nvPr/>
      </p:nvGrpSpPr>
      <p:grpSpPr>
        <a:xfrm>
          <a:off x="0" y="0"/>
          <a:ext cx="0" cy="0"/>
          <a:chOff x="0" y="0"/>
          <a:chExt cx="0" cy="0"/>
        </a:xfrm>
      </p:grpSpPr>
      <p:sp>
        <p:nvSpPr>
          <p:cNvPr id="82" name="Google Shape;82;p14"/>
          <p:cNvSpPr/>
          <p:nvPr>
            <p:ph idx="2" type="chart"/>
          </p:nvPr>
        </p:nvSpPr>
        <p:spPr>
          <a:xfrm>
            <a:off x="292943" y="1007459"/>
            <a:ext cx="8538000" cy="3137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2pPr>
            <a:lvl3pPr lvl="2"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3pPr>
            <a:lvl4pPr lvl="3"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Roboto"/>
                <a:ea typeface="Roboto"/>
                <a:cs typeface="Roboto"/>
                <a:sym typeface="Roboto"/>
              </a:defRPr>
            </a:lvl4pPr>
            <a:lvl5pPr lvl="4"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Roboto"/>
                <a:ea typeface="Roboto"/>
                <a:cs typeface="Roboto"/>
                <a:sym typeface="Roboto"/>
              </a:defRPr>
            </a:lvl5pPr>
            <a:lvl6pPr lvl="5"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lvl="6"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lvl="7"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lvl="8"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
        <p:nvSpPr>
          <p:cNvPr id="83" name="Google Shape;83;p14"/>
          <p:cNvSpPr txBox="1"/>
          <p:nvPr>
            <p:ph idx="1" type="body"/>
          </p:nvPr>
        </p:nvSpPr>
        <p:spPr>
          <a:xfrm>
            <a:off x="292943" y="374198"/>
            <a:ext cx="8538000" cy="5154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800"/>
              </a:spcBef>
              <a:spcAft>
                <a:spcPts val="0"/>
              </a:spcAft>
              <a:buClr>
                <a:schemeClr val="lt2"/>
              </a:buClr>
              <a:buSzPts val="2100"/>
              <a:buNone/>
              <a:defRPr b="1">
                <a:solidFill>
                  <a:schemeClr val="lt2"/>
                </a:solidFill>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84" name="Google Shape;84;p14"/>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4"/>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4"/>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4"/>
          <p:cNvSpPr txBox="1"/>
          <p:nvPr>
            <p:ph idx="3" type="body"/>
          </p:nvPr>
        </p:nvSpPr>
        <p:spPr>
          <a:xfrm>
            <a:off x="292894" y="4266010"/>
            <a:ext cx="8558100" cy="27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800"/>
              </a:spcBef>
              <a:spcAft>
                <a:spcPts val="0"/>
              </a:spcAft>
              <a:buClr>
                <a:schemeClr val="lt1"/>
              </a:buClr>
              <a:buSzPts val="900"/>
              <a:buNone/>
              <a:defRPr b="0" i="0" sz="900">
                <a:solidFill>
                  <a:schemeClr val="lt1"/>
                </a:solidFill>
                <a:latin typeface="Roboto Light"/>
                <a:ea typeface="Roboto Light"/>
                <a:cs typeface="Roboto Light"/>
                <a:sym typeface="Roboto Light"/>
              </a:defRPr>
            </a:lvl1pPr>
            <a:lvl2pPr indent="-228600" lvl="1" marL="914400" rtl="0" algn="l">
              <a:lnSpc>
                <a:spcPct val="90000"/>
              </a:lnSpc>
              <a:spcBef>
                <a:spcPts val="400"/>
              </a:spcBef>
              <a:spcAft>
                <a:spcPts val="0"/>
              </a:spcAft>
              <a:buClr>
                <a:schemeClr val="lt1"/>
              </a:buClr>
              <a:buSzPts val="900"/>
              <a:buNone/>
              <a:defRPr sz="900"/>
            </a:lvl2pPr>
            <a:lvl3pPr indent="-228600" lvl="2" marL="1371600" rtl="0" algn="l">
              <a:lnSpc>
                <a:spcPct val="90000"/>
              </a:lnSpc>
              <a:spcBef>
                <a:spcPts val="400"/>
              </a:spcBef>
              <a:spcAft>
                <a:spcPts val="0"/>
              </a:spcAft>
              <a:buClr>
                <a:schemeClr val="lt1"/>
              </a:buClr>
              <a:buSzPts val="900"/>
              <a:buNone/>
              <a:defRPr sz="900"/>
            </a:lvl3pPr>
            <a:lvl4pPr indent="-228600" lvl="3" marL="1828800" rtl="0" algn="l">
              <a:lnSpc>
                <a:spcPct val="90000"/>
              </a:lnSpc>
              <a:spcBef>
                <a:spcPts val="400"/>
              </a:spcBef>
              <a:spcAft>
                <a:spcPts val="0"/>
              </a:spcAft>
              <a:buClr>
                <a:schemeClr val="lt1"/>
              </a:buClr>
              <a:buSzPts val="900"/>
              <a:buNone/>
              <a:defRPr sz="900"/>
            </a:lvl4pPr>
            <a:lvl5pPr indent="-228600" lvl="4" marL="2286000" rtl="0" algn="l">
              <a:lnSpc>
                <a:spcPct val="90000"/>
              </a:lnSpc>
              <a:spcBef>
                <a:spcPts val="400"/>
              </a:spcBef>
              <a:spcAft>
                <a:spcPts val="0"/>
              </a:spcAft>
              <a:buClr>
                <a:schemeClr val="lt1"/>
              </a:buClr>
              <a:buSzPts val="900"/>
              <a:buNone/>
              <a:defRPr sz="900"/>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bg>
      <p:bgPr>
        <a:solidFill>
          <a:schemeClr val="lt2"/>
        </a:solidFill>
      </p:bgPr>
    </p:bg>
    <p:spTree>
      <p:nvGrpSpPr>
        <p:cNvPr id="88" name="Shape 88"/>
        <p:cNvGrpSpPr/>
        <p:nvPr/>
      </p:nvGrpSpPr>
      <p:grpSpPr>
        <a:xfrm>
          <a:off x="0" y="0"/>
          <a:ext cx="0" cy="0"/>
          <a:chOff x="0" y="0"/>
          <a:chExt cx="0" cy="0"/>
        </a:xfrm>
      </p:grpSpPr>
      <p:sp>
        <p:nvSpPr>
          <p:cNvPr id="89" name="Google Shape;89;p15"/>
          <p:cNvSpPr/>
          <p:nvPr>
            <p:ph idx="2" type="chart"/>
          </p:nvPr>
        </p:nvSpPr>
        <p:spPr>
          <a:xfrm>
            <a:off x="292943" y="1007459"/>
            <a:ext cx="8538000" cy="3137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2"/>
              </a:buClr>
              <a:buSzPts val="2100"/>
              <a:buFont typeface="Arial"/>
              <a:buChar char="•"/>
              <a:defRPr b="0" i="0" sz="2100" u="none" cap="none" strike="noStrike">
                <a:solidFill>
                  <a:schemeClr val="dk2"/>
                </a:solidFill>
                <a:latin typeface="Roboto"/>
                <a:ea typeface="Roboto"/>
                <a:cs typeface="Roboto"/>
                <a:sym typeface="Roboto"/>
              </a:defRPr>
            </a:lvl1pPr>
            <a:lvl2pPr lvl="1"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2pPr>
            <a:lvl3pPr lvl="2"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3pPr>
            <a:lvl4pPr lvl="3"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Roboto"/>
                <a:ea typeface="Roboto"/>
                <a:cs typeface="Roboto"/>
                <a:sym typeface="Roboto"/>
              </a:defRPr>
            </a:lvl4pPr>
            <a:lvl5pPr lvl="4"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Roboto"/>
                <a:ea typeface="Roboto"/>
                <a:cs typeface="Roboto"/>
                <a:sym typeface="Roboto"/>
              </a:defRPr>
            </a:lvl5pPr>
            <a:lvl6pPr lvl="5"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lvl="6"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lvl="7"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lvl="8"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
        <p:nvSpPr>
          <p:cNvPr id="90" name="Google Shape;90;p15"/>
          <p:cNvSpPr txBox="1"/>
          <p:nvPr>
            <p:ph idx="1" type="body"/>
          </p:nvPr>
        </p:nvSpPr>
        <p:spPr>
          <a:xfrm>
            <a:off x="292943" y="374198"/>
            <a:ext cx="8538000" cy="5154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800"/>
              </a:spcBef>
              <a:spcAft>
                <a:spcPts val="0"/>
              </a:spcAft>
              <a:buClr>
                <a:schemeClr val="dk2"/>
              </a:buClr>
              <a:buSzPts val="2100"/>
              <a:buNone/>
              <a:defRPr b="1">
                <a:solidFill>
                  <a:schemeClr val="dk2"/>
                </a:solidFill>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91" name="Google Shape;91;p15"/>
          <p:cNvSpPr txBox="1"/>
          <p:nvPr>
            <p:ph idx="3" type="body"/>
          </p:nvPr>
        </p:nvSpPr>
        <p:spPr>
          <a:xfrm>
            <a:off x="292894" y="4266010"/>
            <a:ext cx="8558100" cy="2799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800"/>
              </a:spcBef>
              <a:spcAft>
                <a:spcPts val="0"/>
              </a:spcAft>
              <a:buClr>
                <a:schemeClr val="dk2"/>
              </a:buClr>
              <a:buSzPts val="900"/>
              <a:buNone/>
              <a:defRPr sz="900">
                <a:solidFill>
                  <a:schemeClr val="dk2"/>
                </a:solidFill>
              </a:defRPr>
            </a:lvl1pPr>
            <a:lvl2pPr indent="-228600" lvl="1" marL="914400" rtl="0" algn="l">
              <a:lnSpc>
                <a:spcPct val="90000"/>
              </a:lnSpc>
              <a:spcBef>
                <a:spcPts val="400"/>
              </a:spcBef>
              <a:spcAft>
                <a:spcPts val="0"/>
              </a:spcAft>
              <a:buClr>
                <a:schemeClr val="lt1"/>
              </a:buClr>
              <a:buSzPts val="900"/>
              <a:buNone/>
              <a:defRPr sz="900"/>
            </a:lvl2pPr>
            <a:lvl3pPr indent="-228600" lvl="2" marL="1371600" rtl="0" algn="l">
              <a:lnSpc>
                <a:spcPct val="90000"/>
              </a:lnSpc>
              <a:spcBef>
                <a:spcPts val="400"/>
              </a:spcBef>
              <a:spcAft>
                <a:spcPts val="0"/>
              </a:spcAft>
              <a:buClr>
                <a:schemeClr val="lt1"/>
              </a:buClr>
              <a:buSzPts val="900"/>
              <a:buNone/>
              <a:defRPr sz="900"/>
            </a:lvl3pPr>
            <a:lvl4pPr indent="-228600" lvl="3" marL="1828800" rtl="0" algn="l">
              <a:lnSpc>
                <a:spcPct val="90000"/>
              </a:lnSpc>
              <a:spcBef>
                <a:spcPts val="400"/>
              </a:spcBef>
              <a:spcAft>
                <a:spcPts val="0"/>
              </a:spcAft>
              <a:buClr>
                <a:schemeClr val="lt1"/>
              </a:buClr>
              <a:buSzPts val="900"/>
              <a:buNone/>
              <a:defRPr sz="900"/>
            </a:lvl4pPr>
            <a:lvl5pPr indent="-228600" lvl="4" marL="2286000" rtl="0" algn="l">
              <a:lnSpc>
                <a:spcPct val="90000"/>
              </a:lnSpc>
              <a:spcBef>
                <a:spcPts val="400"/>
              </a:spcBef>
              <a:spcAft>
                <a:spcPts val="0"/>
              </a:spcAft>
              <a:buClr>
                <a:schemeClr val="lt1"/>
              </a:buClr>
              <a:buSzPts val="900"/>
              <a:buNone/>
              <a:defRPr sz="900"/>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92" name="Google Shape;92;p15"/>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5"/>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5"/>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3">
  <p:cSld name="Picture with Caption 3">
    <p:bg>
      <p:bgPr>
        <a:solidFill>
          <a:schemeClr val="dk2"/>
        </a:solidFill>
      </p:bgPr>
    </p:bg>
    <p:spTree>
      <p:nvGrpSpPr>
        <p:cNvPr id="95" name="Shape 95"/>
        <p:cNvGrpSpPr/>
        <p:nvPr/>
      </p:nvGrpSpPr>
      <p:grpSpPr>
        <a:xfrm>
          <a:off x="0" y="0"/>
          <a:ext cx="0" cy="0"/>
          <a:chOff x="0" y="0"/>
          <a:chExt cx="0" cy="0"/>
        </a:xfrm>
      </p:grpSpPr>
      <p:sp>
        <p:nvSpPr>
          <p:cNvPr id="96" name="Google Shape;96;p16"/>
          <p:cNvSpPr/>
          <p:nvPr>
            <p:ph idx="2" type="pic"/>
          </p:nvPr>
        </p:nvSpPr>
        <p:spPr>
          <a:xfrm>
            <a:off x="1088340" y="1206103"/>
            <a:ext cx="2667900" cy="2495700"/>
          </a:xfrm>
          <a:prstGeom prst="rect">
            <a:avLst/>
          </a:prstGeom>
          <a:noFill/>
          <a:ln>
            <a:noFill/>
          </a:ln>
        </p:spPr>
      </p:sp>
      <p:sp>
        <p:nvSpPr>
          <p:cNvPr id="97" name="Google Shape;97;p16"/>
          <p:cNvSpPr txBox="1"/>
          <p:nvPr>
            <p:ph idx="1" type="body"/>
          </p:nvPr>
        </p:nvSpPr>
        <p:spPr>
          <a:xfrm>
            <a:off x="4393406" y="1206103"/>
            <a:ext cx="3992100" cy="3126600"/>
          </a:xfrm>
          <a:prstGeom prst="rect">
            <a:avLst/>
          </a:prstGeom>
          <a:noFill/>
          <a:ln>
            <a:noFill/>
          </a:ln>
        </p:spPr>
        <p:txBody>
          <a:bodyPr anchorCtr="0" anchor="t" bIns="0" lIns="0" spcFirstLastPara="1" rIns="0" wrap="square" tIns="0">
            <a:normAutofit/>
          </a:bodyPr>
          <a:lstStyle>
            <a:lvl1pPr indent="-228600" lvl="0" marL="457200" rtl="0" algn="l">
              <a:lnSpc>
                <a:spcPct val="114000"/>
              </a:lnSpc>
              <a:spcBef>
                <a:spcPts val="0"/>
              </a:spcBef>
              <a:spcAft>
                <a:spcPts val="0"/>
              </a:spcAft>
              <a:buClr>
                <a:schemeClr val="lt2"/>
              </a:buClr>
              <a:buSzPts val="2100"/>
              <a:buNone/>
              <a:defRPr b="1" i="0" sz="2100">
                <a:solidFill>
                  <a:schemeClr val="lt2"/>
                </a:solidFill>
                <a:latin typeface="Roboto"/>
                <a:ea typeface="Roboto"/>
                <a:cs typeface="Roboto"/>
                <a:sym typeface="Roboto"/>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98" name="Google Shape;98;p16"/>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6"/>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6"/>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1">
  <p:cSld name="Promise 1">
    <p:bg>
      <p:bgPr>
        <a:solidFill>
          <a:schemeClr val="dk2"/>
        </a:solidFill>
      </p:bgPr>
    </p:bg>
    <p:spTree>
      <p:nvGrpSpPr>
        <p:cNvPr id="101" name="Shape 101"/>
        <p:cNvGrpSpPr/>
        <p:nvPr/>
      </p:nvGrpSpPr>
      <p:grpSpPr>
        <a:xfrm>
          <a:off x="0" y="0"/>
          <a:ext cx="0" cy="0"/>
          <a:chOff x="0" y="0"/>
          <a:chExt cx="0" cy="0"/>
        </a:xfrm>
      </p:grpSpPr>
      <p:pic>
        <p:nvPicPr>
          <p:cNvPr id="102" name="Google Shape;102;p17"/>
          <p:cNvPicPr preferRelativeResize="0"/>
          <p:nvPr/>
        </p:nvPicPr>
        <p:blipFill rotWithShape="1">
          <a:blip r:embed="rId2">
            <a:alphaModFix/>
          </a:blip>
          <a:srcRect b="0" l="0" r="0" t="0"/>
          <a:stretch/>
        </p:blipFill>
        <p:spPr>
          <a:xfrm>
            <a:off x="6925510" y="4407477"/>
            <a:ext cx="1832778" cy="496377"/>
          </a:xfrm>
          <a:prstGeom prst="rect">
            <a:avLst/>
          </a:prstGeom>
          <a:noFill/>
          <a:ln>
            <a:noFill/>
          </a:ln>
        </p:spPr>
      </p:pic>
      <p:sp>
        <p:nvSpPr>
          <p:cNvPr id="103" name="Google Shape;103;p17"/>
          <p:cNvSpPr txBox="1"/>
          <p:nvPr>
            <p:ph type="title"/>
          </p:nvPr>
        </p:nvSpPr>
        <p:spPr>
          <a:xfrm>
            <a:off x="238990" y="1949378"/>
            <a:ext cx="86373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2CD00"/>
              </a:buClr>
              <a:buSzPts val="6700"/>
              <a:buFont typeface="Roboto"/>
              <a:buNone/>
              <a:defRPr b="1" i="0" sz="6700">
                <a:solidFill>
                  <a:srgbClr val="F2CD00"/>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ise 2">
  <p:cSld name="Promise 2">
    <p:bg>
      <p:bgPr>
        <a:solidFill>
          <a:schemeClr val="dk2"/>
        </a:solidFill>
      </p:bgPr>
    </p:bg>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0" l="0" r="0" t="0"/>
          <a:stretch/>
        </p:blipFill>
        <p:spPr>
          <a:xfrm>
            <a:off x="6925510" y="4407477"/>
            <a:ext cx="1832778" cy="496377"/>
          </a:xfrm>
          <a:prstGeom prst="rect">
            <a:avLst/>
          </a:prstGeom>
          <a:noFill/>
          <a:ln>
            <a:noFill/>
          </a:ln>
        </p:spPr>
      </p:pic>
      <p:sp>
        <p:nvSpPr>
          <p:cNvPr id="106" name="Google Shape;106;p18"/>
          <p:cNvSpPr txBox="1"/>
          <p:nvPr>
            <p:ph type="title"/>
          </p:nvPr>
        </p:nvSpPr>
        <p:spPr>
          <a:xfrm>
            <a:off x="238990" y="1972757"/>
            <a:ext cx="68529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F2CD00"/>
              </a:buClr>
              <a:buSzPts val="5400"/>
              <a:buFont typeface="Roboto"/>
              <a:buNone/>
              <a:defRPr b="1" i="0" sz="5400">
                <a:solidFill>
                  <a:srgbClr val="F2CD00"/>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19"/>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09" name="Google Shape;109;p19"/>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10" name="Google Shape;110;p19"/>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11" name="Google Shape;111;p19"/>
          <p:cNvSpPr txBox="1"/>
          <p:nvPr>
            <p:ph type="ctrTitle"/>
          </p:nvPr>
        </p:nvSpPr>
        <p:spPr>
          <a:xfrm>
            <a:off x="1680302" y="1188925"/>
            <a:ext cx="5783400" cy="14574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12" name="Google Shape;112;p19"/>
          <p:cNvSpPr txBox="1"/>
          <p:nvPr>
            <p:ph idx="1" type="subTitle"/>
          </p:nvPr>
        </p:nvSpPr>
        <p:spPr>
          <a:xfrm>
            <a:off x="1680302" y="3049450"/>
            <a:ext cx="5783400" cy="9090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4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13" name="Google Shape;113;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cxnSp>
        <p:nvCxnSpPr>
          <p:cNvPr id="115" name="Google Shape;115;p20"/>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16" name="Google Shape;116;p20"/>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0"/>
          <p:cNvSpPr txBox="1"/>
          <p:nvPr>
            <p:ph idx="1" type="body"/>
          </p:nvPr>
        </p:nvSpPr>
        <p:spPr>
          <a:xfrm>
            <a:off x="387900" y="1489824"/>
            <a:ext cx="8368200" cy="30789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18" name="Google Shape;118;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15" name="Shape 15"/>
        <p:cNvGrpSpPr/>
        <p:nvPr/>
      </p:nvGrpSpPr>
      <p:grpSpPr>
        <a:xfrm>
          <a:off x="0" y="0"/>
          <a:ext cx="0" cy="0"/>
          <a:chOff x="0" y="0"/>
          <a:chExt cx="0" cy="0"/>
        </a:xfrm>
      </p:grpSpPr>
      <p:sp>
        <p:nvSpPr>
          <p:cNvPr id="16" name="Google Shape;16;p3"/>
          <p:cNvSpPr/>
          <p:nvPr/>
        </p:nvSpPr>
        <p:spPr>
          <a:xfrm>
            <a:off x="0" y="0"/>
            <a:ext cx="9144000" cy="1114500"/>
          </a:xfrm>
          <a:prstGeom prst="rect">
            <a:avLst/>
          </a:prstGeom>
          <a:solidFill>
            <a:srgbClr val="F2CD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7" name="Google Shape;17;p3"/>
          <p:cNvSpPr txBox="1"/>
          <p:nvPr>
            <p:ph type="title"/>
          </p:nvPr>
        </p:nvSpPr>
        <p:spPr>
          <a:xfrm>
            <a:off x="292943" y="273844"/>
            <a:ext cx="8558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3"/>
          <p:cNvSpPr txBox="1"/>
          <p:nvPr>
            <p:ph idx="1" type="body"/>
          </p:nvPr>
        </p:nvSpPr>
        <p:spPr>
          <a:xfrm>
            <a:off x="292894" y="1473994"/>
            <a:ext cx="8558100" cy="31455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 name="Google Shape;19;p3"/>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 name="Google Shape;20;p3"/>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 name="Google Shape;21;p3"/>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 with Caption 1">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9065" y="0"/>
            <a:ext cx="4583700" cy="5143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 name="Google Shape;24;p4"/>
          <p:cNvSpPr/>
          <p:nvPr>
            <p:ph idx="2" type="pic"/>
          </p:nvPr>
        </p:nvSpPr>
        <p:spPr>
          <a:xfrm>
            <a:off x="4574598" y="0"/>
            <a:ext cx="4569300" cy="5143500"/>
          </a:xfrm>
          <a:prstGeom prst="rect">
            <a:avLst/>
          </a:prstGeom>
          <a:noFill/>
          <a:ln>
            <a:noFill/>
          </a:ln>
        </p:spPr>
      </p:sp>
      <p:sp>
        <p:nvSpPr>
          <p:cNvPr id="25" name="Google Shape;25;p4"/>
          <p:cNvSpPr txBox="1"/>
          <p:nvPr>
            <p:ph idx="1" type="body"/>
          </p:nvPr>
        </p:nvSpPr>
        <p:spPr>
          <a:xfrm>
            <a:off x="292894" y="1473993"/>
            <a:ext cx="3937200" cy="31455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dk1"/>
              </a:buClr>
              <a:buSzPts val="2400"/>
              <a:buFont typeface="Arial"/>
              <a:buNone/>
              <a:defRPr b="1" i="0" sz="2400">
                <a:solidFill>
                  <a:schemeClr val="dk1"/>
                </a:solidFill>
                <a:latin typeface="Roboto"/>
                <a:ea typeface="Roboto"/>
                <a:cs typeface="Roboto"/>
                <a:sym typeface="Roboto"/>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 name="Google Shape;26;p4"/>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 name="Google Shape;27;p4"/>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 name="Google Shape;28;p4"/>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
    <p:spTree>
      <p:nvGrpSpPr>
        <p:cNvPr id="29" name="Shape 29"/>
        <p:cNvGrpSpPr/>
        <p:nvPr/>
      </p:nvGrpSpPr>
      <p:grpSpPr>
        <a:xfrm>
          <a:off x="0" y="0"/>
          <a:ext cx="0" cy="0"/>
          <a:chOff x="0" y="0"/>
          <a:chExt cx="0" cy="0"/>
        </a:xfrm>
      </p:grpSpPr>
      <p:sp>
        <p:nvSpPr>
          <p:cNvPr id="30" name="Google Shape;30;p5"/>
          <p:cNvSpPr txBox="1"/>
          <p:nvPr>
            <p:ph idx="1" type="body"/>
          </p:nvPr>
        </p:nvSpPr>
        <p:spPr>
          <a:xfrm>
            <a:off x="292894" y="1473994"/>
            <a:ext cx="8558100" cy="31455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 name="Google Shape;31;p5"/>
          <p:cNvSpPr txBox="1"/>
          <p:nvPr>
            <p:ph type="title"/>
          </p:nvPr>
        </p:nvSpPr>
        <p:spPr>
          <a:xfrm>
            <a:off x="263615" y="417432"/>
            <a:ext cx="8587500" cy="570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2100"/>
              <a:buFont typeface="Roboto"/>
              <a:buNone/>
              <a:defRPr b="1" i="0" sz="4100">
                <a:solidFill>
                  <a:schemeClr val="dk1"/>
                </a:solidFill>
                <a:latin typeface="Roboto"/>
                <a:ea typeface="Roboto"/>
                <a:cs typeface="Roboto"/>
                <a:sym typeface="Roboto"/>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32" name="Google Shape;32;p5"/>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 name="Google Shape;33;p5"/>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 name="Google Shape;34;p5"/>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
    <p:spTree>
      <p:nvGrpSpPr>
        <p:cNvPr id="35" name="Shape 35"/>
        <p:cNvGrpSpPr/>
        <p:nvPr/>
      </p:nvGrpSpPr>
      <p:grpSpPr>
        <a:xfrm>
          <a:off x="0" y="0"/>
          <a:ext cx="0" cy="0"/>
          <a:chOff x="0" y="0"/>
          <a:chExt cx="0" cy="0"/>
        </a:xfrm>
      </p:grpSpPr>
      <p:sp>
        <p:nvSpPr>
          <p:cNvPr id="36" name="Google Shape;36;p6"/>
          <p:cNvSpPr/>
          <p:nvPr/>
        </p:nvSpPr>
        <p:spPr>
          <a:xfrm>
            <a:off x="0" y="0"/>
            <a:ext cx="9144000" cy="1114500"/>
          </a:xfrm>
          <a:prstGeom prst="rect">
            <a:avLst/>
          </a:prstGeom>
          <a:solidFill>
            <a:srgbClr val="275D3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 name="Google Shape;37;p6"/>
          <p:cNvSpPr txBox="1"/>
          <p:nvPr>
            <p:ph type="title"/>
          </p:nvPr>
        </p:nvSpPr>
        <p:spPr>
          <a:xfrm>
            <a:off x="263615" y="417432"/>
            <a:ext cx="8587500" cy="570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2"/>
              </a:buClr>
              <a:buSzPts val="2100"/>
              <a:buFont typeface="Roboto"/>
              <a:buNone/>
              <a:defRPr b="1" i="0" sz="4100">
                <a:solidFill>
                  <a:schemeClr val="lt2"/>
                </a:solidFill>
                <a:latin typeface="Roboto"/>
                <a:ea typeface="Roboto"/>
                <a:cs typeface="Roboto"/>
                <a:sym typeface="Roboto"/>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38" name="Google Shape;38;p6"/>
          <p:cNvSpPr txBox="1"/>
          <p:nvPr>
            <p:ph idx="1" type="body"/>
          </p:nvPr>
        </p:nvSpPr>
        <p:spPr>
          <a:xfrm>
            <a:off x="292894" y="1473994"/>
            <a:ext cx="8558100" cy="31455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 name="Google Shape;39;p6"/>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 name="Google Shape;40;p6"/>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 name="Google Shape;41;p6"/>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End Slide 1">
    <p:bg>
      <p:bgPr>
        <a:solidFill>
          <a:schemeClr val="lt2"/>
        </a:solidFill>
      </p:bgPr>
    </p:bg>
    <p:spTree>
      <p:nvGrpSpPr>
        <p:cNvPr id="42"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b="0" l="0" r="0" t="0"/>
          <a:stretch/>
        </p:blipFill>
        <p:spPr>
          <a:xfrm>
            <a:off x="6997784" y="4430103"/>
            <a:ext cx="1805724" cy="4890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2"/>
        </a:solidFill>
      </p:bgPr>
    </p:bg>
    <p:spTree>
      <p:nvGrpSpPr>
        <p:cNvPr id="44" name="Shape 44"/>
        <p:cNvGrpSpPr/>
        <p:nvPr/>
      </p:nvGrpSpPr>
      <p:grpSpPr>
        <a:xfrm>
          <a:off x="0" y="0"/>
          <a:ext cx="0" cy="0"/>
          <a:chOff x="0" y="0"/>
          <a:chExt cx="0" cy="0"/>
        </a:xfrm>
      </p:grpSpPr>
      <p:sp>
        <p:nvSpPr>
          <p:cNvPr id="45" name="Google Shape;45;p8"/>
          <p:cNvSpPr/>
          <p:nvPr/>
        </p:nvSpPr>
        <p:spPr>
          <a:xfrm>
            <a:off x="4565532" y="0"/>
            <a:ext cx="4578600" cy="5143500"/>
          </a:xfrm>
          <a:prstGeom prst="rect">
            <a:avLst/>
          </a:prstGeom>
          <a:solidFill>
            <a:srgbClr val="F2CD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6" name="Google Shape;46;p8"/>
          <p:cNvSpPr txBox="1"/>
          <p:nvPr>
            <p:ph type="title"/>
          </p:nvPr>
        </p:nvSpPr>
        <p:spPr>
          <a:xfrm>
            <a:off x="306472" y="1924957"/>
            <a:ext cx="4057800" cy="10596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rgbClr val="F2CD00"/>
              </a:buClr>
              <a:buSzPts val="4100"/>
              <a:buFont typeface="Roboto"/>
              <a:buNone/>
              <a:defRPr b="1" i="0" sz="4100" cap="none">
                <a:solidFill>
                  <a:srgbClr val="F2CD00"/>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 name="Google Shape;47;p8"/>
          <p:cNvSpPr/>
          <p:nvPr>
            <p:ph idx="2" type="pic"/>
          </p:nvPr>
        </p:nvSpPr>
        <p:spPr>
          <a:xfrm>
            <a:off x="4949996" y="596021"/>
            <a:ext cx="3809400" cy="4009800"/>
          </a:xfrm>
          <a:prstGeom prst="rect">
            <a:avLst/>
          </a:prstGeom>
          <a:noFill/>
          <a:ln>
            <a:noFill/>
          </a:ln>
        </p:spPr>
      </p:sp>
      <p:pic>
        <p:nvPicPr>
          <p:cNvPr id="48" name="Google Shape;48;p8"/>
          <p:cNvPicPr preferRelativeResize="0"/>
          <p:nvPr/>
        </p:nvPicPr>
        <p:blipFill rotWithShape="1">
          <a:blip r:embed="rId2">
            <a:alphaModFix/>
          </a:blip>
          <a:srcRect b="0" l="0" r="0" t="0"/>
          <a:stretch/>
        </p:blipFill>
        <p:spPr>
          <a:xfrm>
            <a:off x="380484" y="4407477"/>
            <a:ext cx="1832778" cy="4963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bg>
      <p:bgPr>
        <a:solidFill>
          <a:schemeClr val="dk2"/>
        </a:solidFill>
      </p:bgPr>
    </p:bg>
    <p:spTree>
      <p:nvGrpSpPr>
        <p:cNvPr id="49" name="Shape 49"/>
        <p:cNvGrpSpPr/>
        <p:nvPr/>
      </p:nvGrpSpPr>
      <p:grpSpPr>
        <a:xfrm>
          <a:off x="0" y="0"/>
          <a:ext cx="0" cy="0"/>
          <a:chOff x="0" y="0"/>
          <a:chExt cx="0" cy="0"/>
        </a:xfrm>
      </p:grpSpPr>
      <p:sp>
        <p:nvSpPr>
          <p:cNvPr id="50" name="Google Shape;50;p9"/>
          <p:cNvSpPr/>
          <p:nvPr>
            <p:ph idx="2" type="pic"/>
          </p:nvPr>
        </p:nvSpPr>
        <p:spPr>
          <a:xfrm>
            <a:off x="-1" y="0"/>
            <a:ext cx="4566900" cy="5143500"/>
          </a:xfrm>
          <a:prstGeom prst="rect">
            <a:avLst/>
          </a:prstGeom>
          <a:noFill/>
          <a:ln>
            <a:noFill/>
          </a:ln>
        </p:spPr>
      </p:sp>
      <p:sp>
        <p:nvSpPr>
          <p:cNvPr id="51" name="Google Shape;51;p9"/>
          <p:cNvSpPr txBox="1"/>
          <p:nvPr>
            <p:ph type="title"/>
          </p:nvPr>
        </p:nvSpPr>
        <p:spPr>
          <a:xfrm>
            <a:off x="4896655" y="1966028"/>
            <a:ext cx="4057800" cy="1211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rgbClr val="F2CD00"/>
              </a:buClr>
              <a:buSzPts val="4100"/>
              <a:buFont typeface="Roboto"/>
              <a:buNone/>
              <a:defRPr b="1" i="0" sz="4100" cap="none">
                <a:solidFill>
                  <a:srgbClr val="F2CD00"/>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52" name="Google Shape;52;p9"/>
          <p:cNvPicPr preferRelativeResize="0"/>
          <p:nvPr/>
        </p:nvPicPr>
        <p:blipFill rotWithShape="1">
          <a:blip r:embed="rId2">
            <a:alphaModFix/>
          </a:blip>
          <a:srcRect b="0" l="0" r="0" t="0"/>
          <a:stretch/>
        </p:blipFill>
        <p:spPr>
          <a:xfrm>
            <a:off x="6925510" y="4407477"/>
            <a:ext cx="1832778" cy="4963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solidFill>
          <a:schemeClr val="lt1"/>
        </a:solidFill>
      </p:bgPr>
    </p:bg>
    <p:spTree>
      <p:nvGrpSpPr>
        <p:cNvPr id="53" name="Shape 53"/>
        <p:cNvGrpSpPr/>
        <p:nvPr/>
      </p:nvGrpSpPr>
      <p:grpSpPr>
        <a:xfrm>
          <a:off x="0" y="0"/>
          <a:ext cx="0" cy="0"/>
          <a:chOff x="0" y="0"/>
          <a:chExt cx="0" cy="0"/>
        </a:xfrm>
      </p:grpSpPr>
      <p:sp>
        <p:nvSpPr>
          <p:cNvPr id="54" name="Google Shape;54;p10"/>
          <p:cNvSpPr/>
          <p:nvPr/>
        </p:nvSpPr>
        <p:spPr>
          <a:xfrm>
            <a:off x="4572000" y="0"/>
            <a:ext cx="45786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5" name="Google Shape;55;p10"/>
          <p:cNvSpPr txBox="1"/>
          <p:nvPr>
            <p:ph idx="1" type="body"/>
          </p:nvPr>
        </p:nvSpPr>
        <p:spPr>
          <a:xfrm>
            <a:off x="4888922" y="384862"/>
            <a:ext cx="3929400" cy="992700"/>
          </a:xfrm>
          <a:prstGeom prst="rect">
            <a:avLst/>
          </a:prstGeom>
          <a:noFill/>
          <a:ln>
            <a:noFill/>
          </a:ln>
        </p:spPr>
        <p:txBody>
          <a:bodyPr anchorCtr="0" anchor="t" bIns="34275" lIns="68575" spcFirstLastPara="1" rIns="68575" wrap="square" tIns="34275">
            <a:noAutofit/>
          </a:bodyPr>
          <a:lstStyle>
            <a:lvl1pPr indent="-228600" lvl="0" marL="457200" rtl="0" algn="l">
              <a:lnSpc>
                <a:spcPct val="80000"/>
              </a:lnSpc>
              <a:spcBef>
                <a:spcPts val="0"/>
              </a:spcBef>
              <a:spcAft>
                <a:spcPts val="0"/>
              </a:spcAft>
              <a:buClr>
                <a:schemeClr val="lt2"/>
              </a:buClr>
              <a:buSzPts val="3600"/>
              <a:buNone/>
              <a:defRPr b="1" i="0" sz="3600">
                <a:solidFill>
                  <a:schemeClr val="lt2"/>
                </a:solidFill>
                <a:latin typeface="Roboto"/>
                <a:ea typeface="Roboto"/>
                <a:cs typeface="Roboto"/>
                <a:sym typeface="Roboto"/>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56" name="Google Shape;56;p10"/>
          <p:cNvSpPr txBox="1"/>
          <p:nvPr>
            <p:ph idx="2" type="body"/>
          </p:nvPr>
        </p:nvSpPr>
        <p:spPr>
          <a:xfrm>
            <a:off x="4888922" y="1701944"/>
            <a:ext cx="3929400" cy="2576400"/>
          </a:xfrm>
          <a:prstGeom prst="rect">
            <a:avLst/>
          </a:prstGeom>
          <a:noFill/>
          <a:ln>
            <a:noFill/>
          </a:ln>
        </p:spPr>
        <p:txBody>
          <a:bodyPr anchorCtr="0" anchor="t" bIns="0" lIns="0" spcFirstLastPara="1" rIns="0" wrap="square" tIns="0">
            <a:normAutofit/>
          </a:bodyPr>
          <a:lstStyle>
            <a:lvl1pPr indent="-317500" lvl="0" marL="457200" marR="0" rtl="0" algn="l">
              <a:lnSpc>
                <a:spcPct val="115000"/>
              </a:lnSpc>
              <a:spcBef>
                <a:spcPts val="0"/>
              </a:spcBef>
              <a:spcAft>
                <a:spcPts val="0"/>
              </a:spcAft>
              <a:buClr>
                <a:schemeClr val="lt1"/>
              </a:buClr>
              <a:buSzPts val="1400"/>
              <a:buFont typeface="Arial"/>
              <a:buChar char="•"/>
              <a:defRPr b="0" i="0" sz="1800">
                <a:solidFill>
                  <a:schemeClr val="lt1"/>
                </a:solidFill>
                <a:latin typeface="Roboto Light"/>
                <a:ea typeface="Roboto Light"/>
                <a:cs typeface="Roboto Light"/>
                <a:sym typeface="Roboto Light"/>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228600" lvl="3" marL="1828800" rtl="0" algn="l">
              <a:lnSpc>
                <a:spcPct val="90000"/>
              </a:lnSpc>
              <a:spcBef>
                <a:spcPts val="400"/>
              </a:spcBef>
              <a:spcAft>
                <a:spcPts val="0"/>
              </a:spcAft>
              <a:buClr>
                <a:schemeClr val="lt1"/>
              </a:buClr>
              <a:buSzPts val="1400"/>
              <a:buNone/>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57" name="Google Shape;57;p10"/>
          <p:cNvSpPr/>
          <p:nvPr>
            <p:ph idx="3" type="pic"/>
          </p:nvPr>
        </p:nvSpPr>
        <p:spPr>
          <a:xfrm>
            <a:off x="2598" y="0"/>
            <a:ext cx="4569300" cy="5143500"/>
          </a:xfrm>
          <a:prstGeom prst="rect">
            <a:avLst/>
          </a:prstGeom>
          <a:noFill/>
          <a:ln>
            <a:noFill/>
          </a:ln>
        </p:spPr>
      </p:sp>
      <p:sp>
        <p:nvSpPr>
          <p:cNvPr id="58" name="Google Shape;58;p10"/>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10"/>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0"/>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3132">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2943" y="273844"/>
            <a:ext cx="85581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Roboto"/>
              <a:buNone/>
              <a:defRPr b="1" i="0" sz="3300" u="none" cap="none" strike="noStrike">
                <a:solidFill>
                  <a:schemeClr val="dk1"/>
                </a:solidFill>
                <a:latin typeface="Roboto"/>
                <a:ea typeface="Roboto"/>
                <a:cs typeface="Roboto"/>
                <a:sym typeface="Robo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 name="Google Shape;7;p1"/>
          <p:cNvSpPr txBox="1"/>
          <p:nvPr>
            <p:ph idx="1" type="body"/>
          </p:nvPr>
        </p:nvSpPr>
        <p:spPr>
          <a:xfrm>
            <a:off x="292943" y="1369219"/>
            <a:ext cx="85602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92943"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Roboto"/>
                <a:ea typeface="Roboto"/>
                <a:cs typeface="Roboto"/>
                <a:sym typeface="Roboto"/>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942625"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Roboto"/>
                <a:ea typeface="Roboto"/>
                <a:cs typeface="Roboto"/>
                <a:sym typeface="Roboto"/>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621007" y="4767263"/>
            <a:ext cx="22302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Roboto"/>
                <a:ea typeface="Roboto"/>
                <a:cs typeface="Roboto"/>
                <a:sym typeface="Roboto"/>
              </a:defRPr>
            </a:lvl1pPr>
            <a:lvl2pPr indent="0" lvl="1" marL="0" marR="0" rtl="0" algn="r">
              <a:spcBef>
                <a:spcPts val="0"/>
              </a:spcBef>
              <a:buNone/>
              <a:defRPr b="0" i="0" sz="900" u="none" cap="none" strike="noStrike">
                <a:solidFill>
                  <a:srgbClr val="888888"/>
                </a:solidFill>
                <a:latin typeface="Roboto"/>
                <a:ea typeface="Roboto"/>
                <a:cs typeface="Roboto"/>
                <a:sym typeface="Roboto"/>
              </a:defRPr>
            </a:lvl2pPr>
            <a:lvl3pPr indent="0" lvl="2" marL="0" marR="0" rtl="0" algn="r">
              <a:spcBef>
                <a:spcPts val="0"/>
              </a:spcBef>
              <a:buNone/>
              <a:defRPr b="0" i="0" sz="900" u="none" cap="none" strike="noStrike">
                <a:solidFill>
                  <a:srgbClr val="888888"/>
                </a:solidFill>
                <a:latin typeface="Roboto"/>
                <a:ea typeface="Roboto"/>
                <a:cs typeface="Roboto"/>
                <a:sym typeface="Roboto"/>
              </a:defRPr>
            </a:lvl3pPr>
            <a:lvl4pPr indent="0" lvl="3" marL="0" marR="0" rtl="0" algn="r">
              <a:spcBef>
                <a:spcPts val="0"/>
              </a:spcBef>
              <a:buNone/>
              <a:defRPr b="0" i="0" sz="900" u="none" cap="none" strike="noStrike">
                <a:solidFill>
                  <a:srgbClr val="888888"/>
                </a:solidFill>
                <a:latin typeface="Roboto"/>
                <a:ea typeface="Roboto"/>
                <a:cs typeface="Roboto"/>
                <a:sym typeface="Roboto"/>
              </a:defRPr>
            </a:lvl4pPr>
            <a:lvl5pPr indent="0" lvl="4" marL="0" marR="0" rtl="0" algn="r">
              <a:spcBef>
                <a:spcPts val="0"/>
              </a:spcBef>
              <a:buNone/>
              <a:defRPr b="0" i="0" sz="900" u="none" cap="none" strike="noStrike">
                <a:solidFill>
                  <a:srgbClr val="888888"/>
                </a:solidFill>
                <a:latin typeface="Roboto"/>
                <a:ea typeface="Roboto"/>
                <a:cs typeface="Roboto"/>
                <a:sym typeface="Roboto"/>
              </a:defRPr>
            </a:lvl5pPr>
            <a:lvl6pPr indent="0" lvl="5" marL="0" marR="0" rtl="0" algn="r">
              <a:spcBef>
                <a:spcPts val="0"/>
              </a:spcBef>
              <a:buNone/>
              <a:defRPr b="0" i="0" sz="900" u="none" cap="none" strike="noStrike">
                <a:solidFill>
                  <a:srgbClr val="888888"/>
                </a:solidFill>
                <a:latin typeface="Roboto"/>
                <a:ea typeface="Roboto"/>
                <a:cs typeface="Roboto"/>
                <a:sym typeface="Roboto"/>
              </a:defRPr>
            </a:lvl6pPr>
            <a:lvl7pPr indent="0" lvl="6" marL="0" marR="0" rtl="0" algn="r">
              <a:spcBef>
                <a:spcPts val="0"/>
              </a:spcBef>
              <a:buNone/>
              <a:defRPr b="0" i="0" sz="900" u="none" cap="none" strike="noStrike">
                <a:solidFill>
                  <a:srgbClr val="888888"/>
                </a:solidFill>
                <a:latin typeface="Roboto"/>
                <a:ea typeface="Roboto"/>
                <a:cs typeface="Roboto"/>
                <a:sym typeface="Roboto"/>
              </a:defRPr>
            </a:lvl7pPr>
            <a:lvl8pPr indent="0" lvl="7" marL="0" marR="0" rtl="0" algn="r">
              <a:spcBef>
                <a:spcPts val="0"/>
              </a:spcBef>
              <a:buNone/>
              <a:defRPr b="0" i="0" sz="900" u="none" cap="none" strike="noStrike">
                <a:solidFill>
                  <a:srgbClr val="888888"/>
                </a:solidFill>
                <a:latin typeface="Roboto"/>
                <a:ea typeface="Roboto"/>
                <a:cs typeface="Roboto"/>
                <a:sym typeface="Roboto"/>
              </a:defRPr>
            </a:lvl8pPr>
            <a:lvl9pPr indent="0" lvl="8" marL="0" marR="0" rt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www.sedar.com/issuers/issuers_en.ht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hyperlink" Target="https://www.sec.gov/edgar/searchedgar/companysearch"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 Id="rId3" Type="http://schemas.openxmlformats.org/officeDocument/2006/relationships/hyperlink" Target="http://www.moneychimp.com/features/market_cagr.htm"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hyperlink" Target="mailto:eemoffat@ualberta.ca" TargetMode="External"/></Relationships>
</file>

<file path=ppt/slides/_rels/slide52.xml.rels><?xml version="1.0" encoding="UTF-8" standalone="yes"?><Relationships xmlns="http://schemas.openxmlformats.org/package/2006/relationships"><Relationship Id="rId10" Type="http://schemas.openxmlformats.org/officeDocument/2006/relationships/hyperlink" Target="https://www.bankofcanada.ca/rates/exchange/currency-converter/" TargetMode="External"/><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hyperlink" Target="https://www.sedi.ca/sedi/SVTAccessPublicFiling?menukey=15.00.00&amp;gx_session=0&amp;locale=en_CA" TargetMode="External"/><Relationship Id="rId4" Type="http://schemas.openxmlformats.org/officeDocument/2006/relationships/hyperlink" Target="https://www.sedar.com/issuers/issuers_en.htm" TargetMode="External"/><Relationship Id="rId9" Type="http://schemas.openxmlformats.org/officeDocument/2006/relationships/hyperlink" Target="http://www.moneychimp.com/features/market_cagr.htm" TargetMode="External"/><Relationship Id="rId5" Type="http://schemas.openxmlformats.org/officeDocument/2006/relationships/hyperlink" Target="https://www.sec.gov/edgar/searchedgar/companysearch" TargetMode="External"/><Relationship Id="rId6" Type="http://schemas.openxmlformats.org/officeDocument/2006/relationships/hyperlink" Target="https://money.tmx.com/en/" TargetMode="External"/><Relationship Id="rId7" Type="http://schemas.openxmlformats.org/officeDocument/2006/relationships/hyperlink" Target="https://ca.finance.yahoo.com/" TargetMode="External"/><Relationship Id="rId8" Type="http://schemas.openxmlformats.org/officeDocument/2006/relationships/hyperlink" Target="https://www.google.com/fin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ctrTitle"/>
          </p:nvPr>
        </p:nvSpPr>
        <p:spPr>
          <a:xfrm>
            <a:off x="1680302" y="1188925"/>
            <a:ext cx="5783400" cy="1457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Fundamentals of </a:t>
            </a:r>
            <a:endParaRPr/>
          </a:p>
          <a:p>
            <a:pPr indent="0" lvl="0" marL="0" rtl="0" algn="ctr">
              <a:spcBef>
                <a:spcPts val="0"/>
              </a:spcBef>
              <a:spcAft>
                <a:spcPts val="0"/>
              </a:spcAft>
              <a:buNone/>
            </a:pPr>
            <a:r>
              <a:rPr lang="en"/>
              <a:t>SEDI, SEDAR &amp; SEC</a:t>
            </a:r>
            <a:endParaRPr/>
          </a:p>
        </p:txBody>
      </p:sp>
      <p:sp>
        <p:nvSpPr>
          <p:cNvPr id="124" name="Google Shape;124;p21"/>
          <p:cNvSpPr txBox="1"/>
          <p:nvPr>
            <p:ph idx="1" type="subTitle"/>
          </p:nvPr>
        </p:nvSpPr>
        <p:spPr>
          <a:xfrm>
            <a:off x="1680302" y="3049450"/>
            <a:ext cx="5783400" cy="9090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rPr lang="en"/>
              <a:t>Erin Shantz</a:t>
            </a:r>
            <a:endParaRPr/>
          </a:p>
          <a:p>
            <a:pPr indent="0" lvl="0" marL="0" rtl="0" algn="ctr">
              <a:spcBef>
                <a:spcPts val="800"/>
              </a:spcBef>
              <a:spcAft>
                <a:spcPts val="0"/>
              </a:spcAft>
              <a:buNone/>
            </a:pPr>
            <a:r>
              <a:rPr lang="en"/>
              <a:t>Development Associate, Principal Gifts</a:t>
            </a:r>
            <a:endParaRPr/>
          </a:p>
          <a:p>
            <a:pPr indent="0" lvl="0" marL="0" rtl="0" algn="ctr">
              <a:spcBef>
                <a:spcPts val="800"/>
              </a:spcBef>
              <a:spcAft>
                <a:spcPts val="0"/>
              </a:spcAft>
              <a:buNone/>
            </a:pPr>
            <a:r>
              <a:rPr lang="en"/>
              <a:t>University of Alberta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87900" y="377775"/>
            <a:ext cx="8368200" cy="987000"/>
          </a:xfrm>
          <a:prstGeom prst="rect">
            <a:avLst/>
          </a:prstGeom>
          <a:solidFill>
            <a:srgbClr val="10CF9B"/>
          </a:solidFill>
        </p:spPr>
        <p:txBody>
          <a:bodyPr anchorCtr="0" anchor="ctr" bIns="34275" lIns="68575" spcFirstLastPara="1" rIns="68575" wrap="square" tIns="34275">
            <a:noAutofit/>
          </a:bodyPr>
          <a:lstStyle/>
          <a:p>
            <a:pPr indent="0" lvl="0" marL="457200" rtl="0" algn="l">
              <a:lnSpc>
                <a:spcPct val="100000"/>
              </a:lnSpc>
              <a:spcBef>
                <a:spcPts val="0"/>
              </a:spcBef>
              <a:spcAft>
                <a:spcPts val="0"/>
              </a:spcAft>
              <a:buNone/>
            </a:pPr>
            <a:r>
              <a:rPr lang="en"/>
              <a:t>2. </a:t>
            </a:r>
            <a:r>
              <a:rPr lang="en" sz="3200"/>
              <a:t>Identification / Qualification stage </a:t>
            </a:r>
            <a:endParaRPr sz="3200"/>
          </a:p>
          <a:p>
            <a:pPr indent="0" lvl="0" marL="457200" rtl="0" algn="l">
              <a:lnSpc>
                <a:spcPct val="100000"/>
              </a:lnSpc>
              <a:spcBef>
                <a:spcPts val="0"/>
              </a:spcBef>
              <a:spcAft>
                <a:spcPts val="0"/>
              </a:spcAft>
              <a:buNone/>
            </a:pPr>
            <a:r>
              <a:rPr lang="en" sz="3200"/>
              <a:t>    Quick lookups to confirm capacity</a:t>
            </a:r>
            <a:endParaRPr sz="3200"/>
          </a:p>
        </p:txBody>
      </p:sp>
      <p:sp>
        <p:nvSpPr>
          <p:cNvPr id="181" name="Google Shape;181;p30"/>
          <p:cNvSpPr txBox="1"/>
          <p:nvPr>
            <p:ph idx="1" type="body"/>
          </p:nvPr>
        </p:nvSpPr>
        <p:spPr>
          <a:xfrm>
            <a:off x="387900" y="1489825"/>
            <a:ext cx="8368200" cy="3220800"/>
          </a:xfrm>
          <a:prstGeom prst="rect">
            <a:avLst/>
          </a:prstGeom>
        </p:spPr>
        <p:txBody>
          <a:bodyPr anchorCtr="0" anchor="t" bIns="34275" lIns="68575" spcFirstLastPara="1" rIns="68575" wrap="square" tIns="34275">
            <a:noAutofit/>
          </a:bodyPr>
          <a:lstStyle/>
          <a:p>
            <a:pPr indent="-387350" lvl="0" marL="914400" rtl="0" algn="l">
              <a:lnSpc>
                <a:spcPct val="100000"/>
              </a:lnSpc>
              <a:spcBef>
                <a:spcPts val="0"/>
              </a:spcBef>
              <a:spcAft>
                <a:spcPts val="0"/>
              </a:spcAft>
              <a:buSzPts val="2500"/>
              <a:buChar char="•"/>
            </a:pPr>
            <a:r>
              <a:rPr b="1" lang="en" sz="2500"/>
              <a:t>SEDAR</a:t>
            </a:r>
            <a:r>
              <a:rPr lang="en" sz="2500"/>
              <a:t>: (Canadian) search by companies - annual salary and shareholdings</a:t>
            </a:r>
            <a:endParaRPr sz="2500"/>
          </a:p>
          <a:p>
            <a:pPr indent="-387350" lvl="0" marL="914400" rtl="0" algn="l">
              <a:lnSpc>
                <a:spcPct val="100000"/>
              </a:lnSpc>
              <a:spcBef>
                <a:spcPts val="1000"/>
              </a:spcBef>
              <a:spcAft>
                <a:spcPts val="0"/>
              </a:spcAft>
              <a:buSzPts val="2500"/>
              <a:buChar char="•"/>
            </a:pPr>
            <a:r>
              <a:rPr b="1" lang="en" sz="2500"/>
              <a:t>SEDI</a:t>
            </a:r>
            <a:r>
              <a:rPr lang="en" sz="2500"/>
              <a:t>: (Canadian) search by individuals - current shareholdings</a:t>
            </a:r>
            <a:endParaRPr sz="2500"/>
          </a:p>
          <a:p>
            <a:pPr indent="-387350" lvl="0" marL="914400" rtl="0" algn="l">
              <a:lnSpc>
                <a:spcPct val="100000"/>
              </a:lnSpc>
              <a:spcBef>
                <a:spcPts val="1000"/>
              </a:spcBef>
              <a:spcAft>
                <a:spcPts val="0"/>
              </a:spcAft>
              <a:buSzPts val="2500"/>
              <a:buChar char="•"/>
            </a:pPr>
            <a:r>
              <a:rPr b="1" lang="en" sz="2500"/>
              <a:t>SEC/EDGAR</a:t>
            </a:r>
            <a:r>
              <a:rPr lang="en" sz="2500"/>
              <a:t>: (American) search by companies and individuals - annual salary; annual and current shareholdings</a:t>
            </a:r>
            <a:endParaRPr sz="2500"/>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87900" y="458025"/>
            <a:ext cx="8368200" cy="6861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SEDAR: Canadian Salary and Stock </a:t>
            </a:r>
            <a:r>
              <a:rPr lang="en"/>
              <a:t>information</a:t>
            </a:r>
            <a:r>
              <a:rPr lang="en"/>
              <a:t> </a:t>
            </a:r>
            <a:endParaRPr/>
          </a:p>
        </p:txBody>
      </p:sp>
      <p:sp>
        <p:nvSpPr>
          <p:cNvPr id="187" name="Google Shape;187;p31"/>
          <p:cNvSpPr txBox="1"/>
          <p:nvPr>
            <p:ph idx="1" type="body"/>
          </p:nvPr>
        </p:nvSpPr>
        <p:spPr>
          <a:xfrm>
            <a:off x="5072875" y="1182925"/>
            <a:ext cx="3837900" cy="36927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u="sng">
                <a:solidFill>
                  <a:schemeClr val="hlink"/>
                </a:solidFill>
                <a:hlinkClick r:id="rId3"/>
              </a:rPr>
              <a:t>SEDAR</a:t>
            </a:r>
            <a:r>
              <a:rPr lang="en"/>
              <a:t> is Canada’s repository for public company filings:</a:t>
            </a:r>
            <a:endParaRPr/>
          </a:p>
          <a:p>
            <a:pPr indent="-361950" lvl="0" marL="457200" rtl="0" algn="l">
              <a:spcBef>
                <a:spcPts val="800"/>
              </a:spcBef>
              <a:spcAft>
                <a:spcPts val="0"/>
              </a:spcAft>
              <a:buSzPts val="2100"/>
              <a:buChar char="•"/>
            </a:pPr>
            <a:r>
              <a:rPr lang="en"/>
              <a:t>Management Information Circulars (proxy circulars)  disclosing salary and stock information</a:t>
            </a:r>
            <a:endParaRPr/>
          </a:p>
          <a:p>
            <a:pPr indent="-361950" lvl="0" marL="457200" rtl="0" algn="l">
              <a:spcBef>
                <a:spcPts val="800"/>
              </a:spcBef>
              <a:spcAft>
                <a:spcPts val="0"/>
              </a:spcAft>
              <a:buSzPts val="2100"/>
              <a:buChar char="•"/>
            </a:pPr>
            <a:r>
              <a:rPr lang="en"/>
              <a:t>Annual and quarterly reports </a:t>
            </a:r>
            <a:endParaRPr/>
          </a:p>
          <a:p>
            <a:pPr indent="-361950" lvl="0" marL="457200" rtl="0" algn="l">
              <a:spcBef>
                <a:spcPts val="800"/>
              </a:spcBef>
              <a:spcAft>
                <a:spcPts val="0"/>
              </a:spcAft>
              <a:buSzPts val="2100"/>
              <a:buChar char="•"/>
            </a:pPr>
            <a:r>
              <a:rPr lang="en"/>
              <a:t>Acquisitions and mergers</a:t>
            </a:r>
            <a:endParaRPr/>
          </a:p>
          <a:p>
            <a:pPr indent="-361950" lvl="0" marL="457200" rtl="0" algn="l">
              <a:spcBef>
                <a:spcPts val="800"/>
              </a:spcBef>
              <a:spcAft>
                <a:spcPts val="0"/>
              </a:spcAft>
              <a:buSzPts val="2100"/>
              <a:buChar char="•"/>
            </a:pPr>
            <a:r>
              <a:rPr lang="en"/>
              <a:t>Initial public offerings</a:t>
            </a:r>
            <a:endParaRPr/>
          </a:p>
          <a:p>
            <a:pPr indent="-361950" lvl="0" marL="457200" rtl="0" algn="l">
              <a:spcBef>
                <a:spcPts val="800"/>
              </a:spcBef>
              <a:spcAft>
                <a:spcPts val="0"/>
              </a:spcAft>
              <a:buSzPts val="2100"/>
              <a:buChar char="•"/>
            </a:pPr>
            <a:r>
              <a:rPr lang="en"/>
              <a:t>Filings date from 1997</a:t>
            </a:r>
            <a:endParaRPr/>
          </a:p>
          <a:p>
            <a:pPr indent="-361950" lvl="0" marL="457200" rtl="0" algn="l">
              <a:spcBef>
                <a:spcPts val="800"/>
              </a:spcBef>
              <a:spcAft>
                <a:spcPts val="0"/>
              </a:spcAft>
              <a:buSzPts val="2100"/>
              <a:buChar char="•"/>
            </a:pPr>
            <a:r>
              <a:rPr lang="en"/>
              <a:t>English and French</a:t>
            </a:r>
            <a:endParaRPr/>
          </a:p>
        </p:txBody>
      </p:sp>
      <p:pic>
        <p:nvPicPr>
          <p:cNvPr id="188" name="Google Shape;188;p31"/>
          <p:cNvPicPr preferRelativeResize="0"/>
          <p:nvPr/>
        </p:nvPicPr>
        <p:blipFill>
          <a:blip r:embed="rId4">
            <a:alphaModFix/>
          </a:blip>
          <a:stretch>
            <a:fillRect/>
          </a:stretch>
        </p:blipFill>
        <p:spPr>
          <a:xfrm>
            <a:off x="477450" y="1182925"/>
            <a:ext cx="4359275" cy="3692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87900" y="360325"/>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870"/>
              <a:t>Navigation - drill down by current company name </a:t>
            </a:r>
            <a:endParaRPr sz="2870"/>
          </a:p>
        </p:txBody>
      </p:sp>
      <p:sp>
        <p:nvSpPr>
          <p:cNvPr id="194" name="Google Shape;194;p32"/>
          <p:cNvSpPr txBox="1"/>
          <p:nvPr>
            <p:ph idx="1" type="body"/>
          </p:nvPr>
        </p:nvSpPr>
        <p:spPr>
          <a:xfrm>
            <a:off x="5382300" y="1791100"/>
            <a:ext cx="3373800" cy="3078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i="1" lang="en"/>
              <a:t>Control + F (find) is your friend throughout this site! </a:t>
            </a:r>
            <a:endParaRPr i="1"/>
          </a:p>
        </p:txBody>
      </p:sp>
      <p:pic>
        <p:nvPicPr>
          <p:cNvPr id="195" name="Google Shape;195;p32"/>
          <p:cNvPicPr preferRelativeResize="0"/>
          <p:nvPr/>
        </p:nvPicPr>
        <p:blipFill>
          <a:blip r:embed="rId3">
            <a:alphaModFix/>
          </a:blip>
          <a:stretch>
            <a:fillRect/>
          </a:stretch>
        </p:blipFill>
        <p:spPr>
          <a:xfrm>
            <a:off x="387900" y="2770888"/>
            <a:ext cx="4824008" cy="2272425"/>
          </a:xfrm>
          <a:prstGeom prst="rect">
            <a:avLst/>
          </a:prstGeom>
          <a:noFill/>
          <a:ln>
            <a:noFill/>
          </a:ln>
        </p:spPr>
      </p:pic>
      <p:pic>
        <p:nvPicPr>
          <p:cNvPr id="196" name="Google Shape;196;p32"/>
          <p:cNvPicPr preferRelativeResize="0"/>
          <p:nvPr/>
        </p:nvPicPr>
        <p:blipFill>
          <a:blip r:embed="rId4">
            <a:alphaModFix/>
          </a:blip>
          <a:stretch>
            <a:fillRect/>
          </a:stretch>
        </p:blipFill>
        <p:spPr>
          <a:xfrm>
            <a:off x="1113225" y="1170400"/>
            <a:ext cx="2226128" cy="1476525"/>
          </a:xfrm>
          <a:prstGeom prst="rect">
            <a:avLst/>
          </a:prstGeom>
          <a:noFill/>
          <a:ln>
            <a:noFill/>
          </a:ln>
        </p:spPr>
      </p:pic>
      <p:pic>
        <p:nvPicPr>
          <p:cNvPr id="197" name="Google Shape;197;p32"/>
          <p:cNvPicPr preferRelativeResize="0"/>
          <p:nvPr/>
        </p:nvPicPr>
        <p:blipFill>
          <a:blip r:embed="rId5">
            <a:alphaModFix/>
          </a:blip>
          <a:stretch>
            <a:fillRect/>
          </a:stretch>
        </p:blipFill>
        <p:spPr>
          <a:xfrm>
            <a:off x="4614475" y="1170400"/>
            <a:ext cx="3897125" cy="180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87900" y="458025"/>
            <a:ext cx="7890900" cy="499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Summary Compensation Table</a:t>
            </a:r>
            <a:endParaRPr/>
          </a:p>
        </p:txBody>
      </p:sp>
      <p:pic>
        <p:nvPicPr>
          <p:cNvPr id="203" name="Google Shape;203;p33"/>
          <p:cNvPicPr preferRelativeResize="0"/>
          <p:nvPr/>
        </p:nvPicPr>
        <p:blipFill>
          <a:blip r:embed="rId3">
            <a:alphaModFix/>
          </a:blip>
          <a:stretch>
            <a:fillRect/>
          </a:stretch>
        </p:blipFill>
        <p:spPr>
          <a:xfrm>
            <a:off x="2580050" y="1252875"/>
            <a:ext cx="6004250" cy="3501300"/>
          </a:xfrm>
          <a:prstGeom prst="rect">
            <a:avLst/>
          </a:prstGeom>
          <a:noFill/>
          <a:ln>
            <a:noFill/>
          </a:ln>
        </p:spPr>
      </p:pic>
      <p:sp>
        <p:nvSpPr>
          <p:cNvPr id="204" name="Google Shape;204;p33"/>
          <p:cNvSpPr txBox="1"/>
          <p:nvPr/>
        </p:nvSpPr>
        <p:spPr>
          <a:xfrm>
            <a:off x="462975" y="1252875"/>
            <a:ext cx="2061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Lists the top 5 highest-paid individuals - the named executive officers (NEOs)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Last three fiscal years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Cash: salary, bonus (non-equity annual incentive) &amp; pension</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Shares and options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All other: Insurance, transportation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Director summary compensation table</a:t>
            </a:r>
            <a:endParaRPr/>
          </a:p>
        </p:txBody>
      </p:sp>
      <p:sp>
        <p:nvSpPr>
          <p:cNvPr id="210" name="Google Shape;210;p34"/>
          <p:cNvSpPr txBox="1"/>
          <p:nvPr>
            <p:ph idx="1" type="body"/>
          </p:nvPr>
        </p:nvSpPr>
        <p:spPr>
          <a:xfrm>
            <a:off x="387900" y="1489825"/>
            <a:ext cx="2162100" cy="3051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Cash</a:t>
            </a:r>
            <a:endParaRPr/>
          </a:p>
          <a:p>
            <a:pPr indent="0" lvl="0" marL="0" rtl="0" algn="l">
              <a:spcBef>
                <a:spcPts val="800"/>
              </a:spcBef>
              <a:spcAft>
                <a:spcPts val="0"/>
              </a:spcAft>
              <a:buNone/>
            </a:pPr>
            <a:r>
              <a:rPr lang="en"/>
              <a:t>Deferred share units (DSUs) redeemable as cash when retire from board</a:t>
            </a:r>
            <a:endParaRPr/>
          </a:p>
          <a:p>
            <a:pPr indent="0" lvl="0" marL="0" rtl="0" algn="l">
              <a:spcBef>
                <a:spcPts val="800"/>
              </a:spcBef>
              <a:spcAft>
                <a:spcPts val="0"/>
              </a:spcAft>
              <a:buNone/>
            </a:pPr>
            <a:r>
              <a:rPr lang="en"/>
              <a:t>Restricted share units (RSUs) - vest over time</a:t>
            </a:r>
            <a:endParaRPr/>
          </a:p>
        </p:txBody>
      </p:sp>
      <p:pic>
        <p:nvPicPr>
          <p:cNvPr id="211" name="Google Shape;211;p34"/>
          <p:cNvPicPr preferRelativeResize="0"/>
          <p:nvPr/>
        </p:nvPicPr>
        <p:blipFill>
          <a:blip r:embed="rId3">
            <a:alphaModFix/>
          </a:blip>
          <a:stretch>
            <a:fillRect/>
          </a:stretch>
        </p:blipFill>
        <p:spPr>
          <a:xfrm>
            <a:off x="2720025" y="1279075"/>
            <a:ext cx="5969050" cy="3327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87900" y="327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Shareholdings</a:t>
            </a:r>
            <a:endParaRPr/>
          </a:p>
        </p:txBody>
      </p:sp>
      <p:sp>
        <p:nvSpPr>
          <p:cNvPr id="217" name="Google Shape;217;p35"/>
          <p:cNvSpPr txBox="1"/>
          <p:nvPr>
            <p:ph idx="1" type="body"/>
          </p:nvPr>
        </p:nvSpPr>
        <p:spPr>
          <a:xfrm>
            <a:off x="387900" y="1489825"/>
            <a:ext cx="1996200" cy="30789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a:t>Securities</a:t>
            </a:r>
            <a:r>
              <a:rPr lang="en"/>
              <a:t> Owned / Controlled: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Note two share classes: A and B - refers to voting rights but also different share prices</a:t>
            </a:r>
            <a:endParaRPr/>
          </a:p>
        </p:txBody>
      </p:sp>
      <p:pic>
        <p:nvPicPr>
          <p:cNvPr id="218" name="Google Shape;218;p35"/>
          <p:cNvPicPr preferRelativeResize="0"/>
          <p:nvPr/>
        </p:nvPicPr>
        <p:blipFill>
          <a:blip r:embed="rId3">
            <a:alphaModFix/>
          </a:blip>
          <a:stretch>
            <a:fillRect/>
          </a:stretch>
        </p:blipFill>
        <p:spPr>
          <a:xfrm>
            <a:off x="2894700" y="1086950"/>
            <a:ext cx="5681909" cy="369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387900" y="370700"/>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70"/>
              <a:t>System for Electronic Disclosure by Insiders (SEDI)</a:t>
            </a:r>
            <a:endParaRPr sz="2770"/>
          </a:p>
        </p:txBody>
      </p:sp>
      <p:sp>
        <p:nvSpPr>
          <p:cNvPr id="224" name="Google Shape;224;p36"/>
          <p:cNvSpPr txBox="1"/>
          <p:nvPr>
            <p:ph idx="1" type="body"/>
          </p:nvPr>
        </p:nvSpPr>
        <p:spPr>
          <a:xfrm>
            <a:off x="387900" y="1489825"/>
            <a:ext cx="1533300" cy="3078900"/>
          </a:xfrm>
          <a:prstGeom prst="rect">
            <a:avLst/>
          </a:prstGeom>
        </p:spPr>
        <p:txBody>
          <a:bodyPr anchorCtr="0" anchor="t" bIns="34275" lIns="68575" spcFirstLastPara="1" rIns="68575" wrap="square" tIns="34275">
            <a:normAutofit fontScale="77500" lnSpcReduction="20000"/>
          </a:bodyPr>
          <a:lstStyle/>
          <a:p>
            <a:pPr indent="0" lvl="0" marL="0" rtl="0" algn="l">
              <a:spcBef>
                <a:spcPts val="800"/>
              </a:spcBef>
              <a:spcAft>
                <a:spcPts val="0"/>
              </a:spcAft>
              <a:buNone/>
            </a:pPr>
            <a:r>
              <a:rPr lang="en"/>
              <a:t>Trading activities of directors, senior officers and holders of 10% or more of shares (Insiders)</a:t>
            </a:r>
            <a:endParaRPr/>
          </a:p>
          <a:p>
            <a:pPr indent="0" lvl="0" marL="0" rtl="0" algn="l">
              <a:spcBef>
                <a:spcPts val="800"/>
              </a:spcBef>
              <a:spcAft>
                <a:spcPts val="0"/>
              </a:spcAft>
              <a:buNone/>
            </a:pPr>
            <a:r>
              <a:rPr lang="en"/>
              <a:t>Filings within 5 days of transaction </a:t>
            </a:r>
            <a:endParaRPr/>
          </a:p>
          <a:p>
            <a:pPr indent="0" lvl="0" marL="0" rtl="0" algn="l">
              <a:spcBef>
                <a:spcPts val="800"/>
              </a:spcBef>
              <a:spcAft>
                <a:spcPts val="0"/>
              </a:spcAft>
              <a:buNone/>
            </a:pPr>
            <a:r>
              <a:rPr lang="en"/>
              <a:t>Filings since 2003</a:t>
            </a:r>
            <a:endParaRPr/>
          </a:p>
          <a:p>
            <a:pPr indent="0" lvl="0" marL="0" rtl="0" algn="l">
              <a:spcBef>
                <a:spcPts val="800"/>
              </a:spcBef>
              <a:spcAft>
                <a:spcPts val="0"/>
              </a:spcAft>
              <a:buNone/>
            </a:pPr>
            <a:r>
              <a:rPr lang="en"/>
              <a:t>English &amp; French</a:t>
            </a:r>
            <a:endParaRPr/>
          </a:p>
        </p:txBody>
      </p:sp>
      <p:pic>
        <p:nvPicPr>
          <p:cNvPr id="225" name="Google Shape;225;p36"/>
          <p:cNvPicPr preferRelativeResize="0"/>
          <p:nvPr/>
        </p:nvPicPr>
        <p:blipFill>
          <a:blip r:embed="rId3">
            <a:alphaModFix/>
          </a:blip>
          <a:stretch>
            <a:fillRect/>
          </a:stretch>
        </p:blipFill>
        <p:spPr>
          <a:xfrm>
            <a:off x="2073600" y="1296525"/>
            <a:ext cx="6682500" cy="2738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291825" y="20477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Navigation</a:t>
            </a:r>
            <a:endParaRPr/>
          </a:p>
        </p:txBody>
      </p:sp>
      <p:pic>
        <p:nvPicPr>
          <p:cNvPr id="231" name="Google Shape;231;p37"/>
          <p:cNvPicPr preferRelativeResize="0"/>
          <p:nvPr/>
        </p:nvPicPr>
        <p:blipFill>
          <a:blip r:embed="rId3">
            <a:alphaModFix/>
          </a:blip>
          <a:stretch>
            <a:fillRect/>
          </a:stretch>
        </p:blipFill>
        <p:spPr>
          <a:xfrm>
            <a:off x="2737250" y="204775"/>
            <a:ext cx="4895200" cy="4875351"/>
          </a:xfrm>
          <a:prstGeom prst="rect">
            <a:avLst/>
          </a:prstGeom>
          <a:noFill/>
          <a:ln>
            <a:noFill/>
          </a:ln>
        </p:spPr>
      </p:pic>
      <p:sp>
        <p:nvSpPr>
          <p:cNvPr id="232" name="Google Shape;232;p37"/>
          <p:cNvSpPr txBox="1"/>
          <p:nvPr/>
        </p:nvSpPr>
        <p:spPr>
          <a:xfrm>
            <a:off x="506650" y="1458800"/>
            <a:ext cx="22305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Roboto"/>
                <a:ea typeface="Roboto"/>
                <a:cs typeface="Roboto"/>
                <a:sym typeface="Roboto"/>
              </a:rPr>
              <a:t>Quick look up for summary of shareholdings: </a:t>
            </a:r>
            <a:endParaRPr sz="1700">
              <a:latin typeface="Roboto"/>
              <a:ea typeface="Roboto"/>
              <a:cs typeface="Roboto"/>
              <a:sym typeface="Roboto"/>
            </a:endParaRPr>
          </a:p>
          <a:p>
            <a:pPr indent="0" lvl="0" marL="0" rtl="0" algn="l">
              <a:spcBef>
                <a:spcPts val="0"/>
              </a:spcBef>
              <a:spcAft>
                <a:spcPts val="0"/>
              </a:spcAft>
              <a:buNone/>
            </a:pPr>
            <a:r>
              <a:rPr b="1" lang="en" sz="1700">
                <a:latin typeface="Roboto"/>
                <a:ea typeface="Roboto"/>
                <a:cs typeface="Roboto"/>
                <a:sym typeface="Roboto"/>
              </a:rPr>
              <a:t>Insider information by Issuer</a:t>
            </a:r>
            <a:endParaRPr b="1"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lang="en" sz="1700">
                <a:latin typeface="Roboto"/>
                <a:ea typeface="Roboto"/>
                <a:cs typeface="Roboto"/>
                <a:sym typeface="Roboto"/>
              </a:rPr>
              <a:t>Insider = director, executive, or holder of 10% or more of shares</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lang="en" sz="1700">
                <a:latin typeface="Roboto"/>
                <a:ea typeface="Roboto"/>
                <a:cs typeface="Roboto"/>
                <a:sym typeface="Roboto"/>
              </a:rPr>
              <a:t>Issuer = company</a:t>
            </a:r>
            <a:endParaRPr sz="17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8"/>
          <p:cNvPicPr preferRelativeResize="0"/>
          <p:nvPr/>
        </p:nvPicPr>
        <p:blipFill>
          <a:blip r:embed="rId3">
            <a:alphaModFix/>
          </a:blip>
          <a:stretch>
            <a:fillRect/>
          </a:stretch>
        </p:blipFill>
        <p:spPr>
          <a:xfrm>
            <a:off x="100150" y="73975"/>
            <a:ext cx="5001359" cy="3694575"/>
          </a:xfrm>
          <a:prstGeom prst="rect">
            <a:avLst/>
          </a:prstGeom>
          <a:noFill/>
          <a:ln>
            <a:noFill/>
          </a:ln>
        </p:spPr>
      </p:pic>
      <p:pic>
        <p:nvPicPr>
          <p:cNvPr id="238" name="Google Shape;238;p38"/>
          <p:cNvPicPr preferRelativeResize="0"/>
          <p:nvPr/>
        </p:nvPicPr>
        <p:blipFill>
          <a:blip r:embed="rId4">
            <a:alphaModFix/>
          </a:blip>
          <a:stretch>
            <a:fillRect/>
          </a:stretch>
        </p:blipFill>
        <p:spPr>
          <a:xfrm>
            <a:off x="3780198" y="3335675"/>
            <a:ext cx="5066899" cy="1807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387900" y="23817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Summary of shareholdings from SEDI:</a:t>
            </a:r>
            <a:endParaRPr/>
          </a:p>
        </p:txBody>
      </p:sp>
      <p:pic>
        <p:nvPicPr>
          <p:cNvPr id="244" name="Google Shape;244;p39"/>
          <p:cNvPicPr preferRelativeResize="0"/>
          <p:nvPr/>
        </p:nvPicPr>
        <p:blipFill>
          <a:blip r:embed="rId3">
            <a:alphaModFix/>
          </a:blip>
          <a:stretch>
            <a:fillRect/>
          </a:stretch>
        </p:blipFill>
        <p:spPr>
          <a:xfrm>
            <a:off x="444550" y="863475"/>
            <a:ext cx="7258950" cy="3416550"/>
          </a:xfrm>
          <a:prstGeom prst="rect">
            <a:avLst/>
          </a:prstGeom>
          <a:noFill/>
          <a:ln>
            <a:noFill/>
          </a:ln>
        </p:spPr>
      </p:pic>
      <p:sp>
        <p:nvSpPr>
          <p:cNvPr id="245" name="Google Shape;245;p39"/>
          <p:cNvSpPr txBox="1"/>
          <p:nvPr/>
        </p:nvSpPr>
        <p:spPr>
          <a:xfrm>
            <a:off x="555925" y="4208775"/>
            <a:ext cx="164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Date of last transaction</a:t>
            </a:r>
            <a:endParaRPr b="1">
              <a:solidFill>
                <a:srgbClr val="0000FF"/>
              </a:solidFill>
              <a:latin typeface="Roboto"/>
              <a:ea typeface="Roboto"/>
              <a:cs typeface="Roboto"/>
              <a:sym typeface="Roboto"/>
            </a:endParaRPr>
          </a:p>
        </p:txBody>
      </p:sp>
      <p:sp>
        <p:nvSpPr>
          <p:cNvPr id="246" name="Google Shape;246;p39"/>
          <p:cNvSpPr txBox="1"/>
          <p:nvPr/>
        </p:nvSpPr>
        <p:spPr>
          <a:xfrm>
            <a:off x="2511550" y="4208775"/>
            <a:ext cx="184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Share class</a:t>
            </a:r>
            <a:endParaRPr b="1">
              <a:solidFill>
                <a:srgbClr val="0000FF"/>
              </a:solidFill>
              <a:latin typeface="Roboto"/>
              <a:ea typeface="Roboto"/>
              <a:cs typeface="Roboto"/>
              <a:sym typeface="Roboto"/>
            </a:endParaRPr>
          </a:p>
        </p:txBody>
      </p:sp>
      <p:sp>
        <p:nvSpPr>
          <p:cNvPr id="247" name="Google Shape;247;p39"/>
          <p:cNvSpPr txBox="1"/>
          <p:nvPr/>
        </p:nvSpPr>
        <p:spPr>
          <a:xfrm>
            <a:off x="4355350" y="4208625"/>
            <a:ext cx="2441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Ownership type: Directly (blank) or indirectly held (another person or org)</a:t>
            </a:r>
            <a:endParaRPr b="1">
              <a:solidFill>
                <a:srgbClr val="0000FF"/>
              </a:solidFill>
              <a:latin typeface="Roboto"/>
              <a:ea typeface="Roboto"/>
              <a:cs typeface="Roboto"/>
              <a:sym typeface="Roboto"/>
            </a:endParaRPr>
          </a:p>
        </p:txBody>
      </p:sp>
      <p:sp>
        <p:nvSpPr>
          <p:cNvPr id="248" name="Google Shape;248;p39"/>
          <p:cNvSpPr txBox="1"/>
          <p:nvPr/>
        </p:nvSpPr>
        <p:spPr>
          <a:xfrm>
            <a:off x="6761675" y="4208775"/>
            <a:ext cx="170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Total holdings of each share class</a:t>
            </a:r>
            <a:endParaRPr b="1">
              <a:solidFill>
                <a:srgbClr val="0000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176600"/>
            <a:ext cx="8368200" cy="686100"/>
          </a:xfrm>
          <a:prstGeom prst="rect">
            <a:avLst/>
          </a:prstGeom>
          <a:solidFill>
            <a:srgbClr val="10CF9B"/>
          </a:solidFill>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200"/>
              <a:t>Presentation </a:t>
            </a:r>
            <a:r>
              <a:rPr lang="en" sz="3200"/>
              <a:t>Overview</a:t>
            </a:r>
            <a:r>
              <a:rPr lang="en" sz="3200"/>
              <a:t> </a:t>
            </a:r>
            <a:endParaRPr sz="3200"/>
          </a:p>
        </p:txBody>
      </p:sp>
      <p:sp>
        <p:nvSpPr>
          <p:cNvPr id="130" name="Google Shape;130;p22"/>
          <p:cNvSpPr txBox="1"/>
          <p:nvPr>
            <p:ph idx="1" type="body"/>
          </p:nvPr>
        </p:nvSpPr>
        <p:spPr>
          <a:xfrm>
            <a:off x="387900" y="796825"/>
            <a:ext cx="8511000" cy="4266900"/>
          </a:xfrm>
          <a:prstGeom prst="rect">
            <a:avLst/>
          </a:prstGeom>
          <a:solidFill>
            <a:srgbClr val="FFFFFF"/>
          </a:solidFill>
        </p:spPr>
        <p:txBody>
          <a:bodyPr anchorCtr="0" anchor="t" bIns="34275" lIns="68575" spcFirstLastPara="1" rIns="68575" wrap="square" tIns="34275">
            <a:noAutofit/>
          </a:bodyPr>
          <a:lstStyle/>
          <a:p>
            <a:pPr indent="-323850" lvl="0" marL="457200" rtl="0" algn="l">
              <a:lnSpc>
                <a:spcPct val="100000"/>
              </a:lnSpc>
              <a:spcBef>
                <a:spcPts val="0"/>
              </a:spcBef>
              <a:spcAft>
                <a:spcPts val="0"/>
              </a:spcAft>
              <a:buSzPts val="1500"/>
              <a:buAutoNum type="arabicPeriod"/>
            </a:pPr>
            <a:r>
              <a:rPr b="1" lang="en" sz="1500"/>
              <a:t>Know before you go</a:t>
            </a:r>
            <a:endParaRPr b="1" sz="1500"/>
          </a:p>
          <a:p>
            <a:pPr indent="-323850" lvl="0" marL="914400" rtl="0" algn="l">
              <a:lnSpc>
                <a:spcPct val="100000"/>
              </a:lnSpc>
              <a:spcBef>
                <a:spcPts val="0"/>
              </a:spcBef>
              <a:spcAft>
                <a:spcPts val="0"/>
              </a:spcAft>
              <a:buSzPts val="1500"/>
              <a:buChar char="•"/>
            </a:pPr>
            <a:r>
              <a:rPr lang="en" sz="1500"/>
              <a:t>Share type</a:t>
            </a:r>
            <a:endParaRPr sz="1500"/>
          </a:p>
          <a:p>
            <a:pPr indent="-323850" lvl="0" marL="914400" rtl="0" algn="l">
              <a:lnSpc>
                <a:spcPct val="100000"/>
              </a:lnSpc>
              <a:spcBef>
                <a:spcPts val="0"/>
              </a:spcBef>
              <a:spcAft>
                <a:spcPts val="0"/>
              </a:spcAft>
              <a:buSzPts val="1500"/>
              <a:buChar char="•"/>
            </a:pPr>
            <a:r>
              <a:rPr lang="en" sz="1500"/>
              <a:t>Ownership type</a:t>
            </a:r>
            <a:endParaRPr sz="1500"/>
          </a:p>
          <a:p>
            <a:pPr indent="-323850" lvl="0" marL="914400" rtl="0" algn="l">
              <a:lnSpc>
                <a:spcPct val="100000"/>
              </a:lnSpc>
              <a:spcBef>
                <a:spcPts val="0"/>
              </a:spcBef>
              <a:spcAft>
                <a:spcPts val="0"/>
              </a:spcAft>
              <a:buSzPts val="1500"/>
              <a:buChar char="•"/>
            </a:pPr>
            <a:r>
              <a:rPr lang="en" sz="1500"/>
              <a:t>Share value</a:t>
            </a:r>
            <a:endParaRPr sz="1500"/>
          </a:p>
          <a:p>
            <a:pPr indent="0" lvl="0" marL="0" rtl="0" algn="l">
              <a:lnSpc>
                <a:spcPct val="100000"/>
              </a:lnSpc>
              <a:spcBef>
                <a:spcPts val="0"/>
              </a:spcBef>
              <a:spcAft>
                <a:spcPts val="0"/>
              </a:spcAft>
              <a:buNone/>
            </a:pPr>
            <a:r>
              <a:t/>
            </a:r>
            <a:endParaRPr b="1" sz="1500"/>
          </a:p>
          <a:p>
            <a:pPr indent="-323850" lvl="0" marL="457200" rtl="0" algn="l">
              <a:lnSpc>
                <a:spcPct val="100000"/>
              </a:lnSpc>
              <a:spcBef>
                <a:spcPts val="0"/>
              </a:spcBef>
              <a:spcAft>
                <a:spcPts val="0"/>
              </a:spcAft>
              <a:buSzPts val="1500"/>
              <a:buAutoNum type="arabicPeriod"/>
            </a:pPr>
            <a:r>
              <a:rPr b="1" lang="en" sz="1500"/>
              <a:t>Identification / Qualification stage - quick lookups to confirm capacity</a:t>
            </a:r>
            <a:endParaRPr b="1" sz="1500"/>
          </a:p>
          <a:p>
            <a:pPr indent="-323850" lvl="0" marL="914400" rtl="0" algn="l">
              <a:lnSpc>
                <a:spcPct val="100000"/>
              </a:lnSpc>
              <a:spcBef>
                <a:spcPts val="0"/>
              </a:spcBef>
              <a:spcAft>
                <a:spcPts val="0"/>
              </a:spcAft>
              <a:buSzPts val="1500"/>
              <a:buChar char="•"/>
            </a:pPr>
            <a:r>
              <a:rPr lang="en" sz="1500"/>
              <a:t>SEDAR: </a:t>
            </a:r>
            <a:r>
              <a:rPr lang="en" sz="1500"/>
              <a:t>(Canadian) </a:t>
            </a:r>
            <a:r>
              <a:rPr lang="en" sz="1500"/>
              <a:t>search by companies - annual salary and shareholdings</a:t>
            </a:r>
            <a:endParaRPr sz="1500"/>
          </a:p>
          <a:p>
            <a:pPr indent="-323850" lvl="0" marL="914400" rtl="0" algn="l">
              <a:lnSpc>
                <a:spcPct val="100000"/>
              </a:lnSpc>
              <a:spcBef>
                <a:spcPts val="0"/>
              </a:spcBef>
              <a:spcAft>
                <a:spcPts val="0"/>
              </a:spcAft>
              <a:buSzPts val="1500"/>
              <a:buChar char="•"/>
            </a:pPr>
            <a:r>
              <a:rPr lang="en" sz="1500"/>
              <a:t>SEDI: </a:t>
            </a:r>
            <a:r>
              <a:rPr lang="en" sz="1500"/>
              <a:t>(Canadian) </a:t>
            </a:r>
            <a:r>
              <a:rPr lang="en" sz="1500"/>
              <a:t>search by individuals - current shareholdings</a:t>
            </a:r>
            <a:endParaRPr sz="1500"/>
          </a:p>
          <a:p>
            <a:pPr indent="-323850" lvl="0" marL="914400" rtl="0" algn="l">
              <a:lnSpc>
                <a:spcPct val="100000"/>
              </a:lnSpc>
              <a:spcBef>
                <a:spcPts val="0"/>
              </a:spcBef>
              <a:spcAft>
                <a:spcPts val="0"/>
              </a:spcAft>
              <a:buSzPts val="1500"/>
              <a:buChar char="•"/>
            </a:pPr>
            <a:r>
              <a:rPr lang="en" sz="1500"/>
              <a:t>SEC/EDGAR: </a:t>
            </a:r>
            <a:r>
              <a:rPr lang="en" sz="1500"/>
              <a:t>(American) </a:t>
            </a:r>
            <a:r>
              <a:rPr lang="en" sz="1500"/>
              <a:t>search by companies and individuals - annual salary; annual and current shareholdings</a:t>
            </a:r>
            <a:endParaRPr sz="1500"/>
          </a:p>
          <a:p>
            <a:pPr indent="0" lvl="0" marL="0" rtl="0" algn="l">
              <a:lnSpc>
                <a:spcPct val="100000"/>
              </a:lnSpc>
              <a:spcBef>
                <a:spcPts val="0"/>
              </a:spcBef>
              <a:spcAft>
                <a:spcPts val="0"/>
              </a:spcAft>
              <a:buNone/>
            </a:pPr>
            <a:r>
              <a:t/>
            </a:r>
            <a:endParaRPr b="1" sz="1500"/>
          </a:p>
          <a:p>
            <a:pPr indent="-323850" lvl="0" marL="457200" rtl="0" algn="l">
              <a:lnSpc>
                <a:spcPct val="100000"/>
              </a:lnSpc>
              <a:spcBef>
                <a:spcPts val="0"/>
              </a:spcBef>
              <a:spcAft>
                <a:spcPts val="0"/>
              </a:spcAft>
              <a:buSzPts val="1500"/>
              <a:buAutoNum type="arabicPeriod"/>
            </a:pPr>
            <a:r>
              <a:rPr b="1" lang="en" sz="1500"/>
              <a:t>Cultivation / Solicitation stage - recommending or confirming target ask amounts through more in-depth searches</a:t>
            </a:r>
            <a:endParaRPr b="1" sz="1500"/>
          </a:p>
          <a:p>
            <a:pPr indent="-323850" lvl="0" marL="914400" rtl="0" algn="l">
              <a:lnSpc>
                <a:spcPct val="100000"/>
              </a:lnSpc>
              <a:spcBef>
                <a:spcPts val="0"/>
              </a:spcBef>
              <a:spcAft>
                <a:spcPts val="0"/>
              </a:spcAft>
              <a:buSzPts val="1500"/>
              <a:buChar char="•"/>
            </a:pPr>
            <a:r>
              <a:rPr lang="en" sz="1500"/>
              <a:t>Stock options</a:t>
            </a:r>
            <a:endParaRPr sz="1500"/>
          </a:p>
          <a:p>
            <a:pPr indent="-323850" lvl="0" marL="914400" rtl="0" algn="l">
              <a:lnSpc>
                <a:spcPct val="100000"/>
              </a:lnSpc>
              <a:spcBef>
                <a:spcPts val="0"/>
              </a:spcBef>
              <a:spcAft>
                <a:spcPts val="0"/>
              </a:spcAft>
              <a:buSzPts val="1500"/>
              <a:buChar char="•"/>
            </a:pPr>
            <a:r>
              <a:rPr lang="en" sz="1500"/>
              <a:t>Former positions </a:t>
            </a:r>
            <a:endParaRPr sz="1500"/>
          </a:p>
          <a:p>
            <a:pPr indent="-323850" lvl="0" marL="914400" rtl="0" algn="l">
              <a:lnSpc>
                <a:spcPct val="100000"/>
              </a:lnSpc>
              <a:spcBef>
                <a:spcPts val="0"/>
              </a:spcBef>
              <a:spcAft>
                <a:spcPts val="0"/>
              </a:spcAft>
              <a:buSzPts val="1500"/>
              <a:buChar char="•"/>
            </a:pPr>
            <a:r>
              <a:rPr lang="en" sz="1500"/>
              <a:t>Liquidity events (past share sales)</a:t>
            </a:r>
            <a:endParaRPr sz="1500"/>
          </a:p>
          <a:p>
            <a:pPr indent="-323850" lvl="0" marL="914400" rtl="0" algn="l">
              <a:lnSpc>
                <a:spcPct val="100000"/>
              </a:lnSpc>
              <a:spcBef>
                <a:spcPts val="0"/>
              </a:spcBef>
              <a:spcAft>
                <a:spcPts val="0"/>
              </a:spcAft>
              <a:buSzPts val="1500"/>
              <a:buChar char="•"/>
            </a:pPr>
            <a:r>
              <a:rPr lang="en" sz="1500"/>
              <a:t>Compound Annual Growth Rate (CAGR)</a:t>
            </a:r>
            <a:endParaRPr sz="1500"/>
          </a:p>
          <a:p>
            <a:pPr indent="-323850" lvl="0" marL="914400" rtl="0" algn="l">
              <a:lnSpc>
                <a:spcPct val="100000"/>
              </a:lnSpc>
              <a:spcBef>
                <a:spcPts val="0"/>
              </a:spcBef>
              <a:spcAft>
                <a:spcPts val="0"/>
              </a:spcAft>
              <a:buSzPts val="1500"/>
              <a:buChar char="•"/>
            </a:pPr>
            <a:r>
              <a:rPr lang="en" sz="1500"/>
              <a:t>Gifts of Securities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387900" y="458025"/>
            <a:ext cx="8368200" cy="6861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See all companies and transactions in one place</a:t>
            </a:r>
            <a:endParaRPr/>
          </a:p>
        </p:txBody>
      </p:sp>
      <p:pic>
        <p:nvPicPr>
          <p:cNvPr id="254" name="Google Shape;254;p40"/>
          <p:cNvPicPr preferRelativeResize="0"/>
          <p:nvPr/>
        </p:nvPicPr>
        <p:blipFill>
          <a:blip r:embed="rId3">
            <a:alphaModFix/>
          </a:blip>
          <a:stretch>
            <a:fillRect/>
          </a:stretch>
        </p:blipFill>
        <p:spPr>
          <a:xfrm>
            <a:off x="4380700" y="1109275"/>
            <a:ext cx="3935714" cy="3694576"/>
          </a:xfrm>
          <a:prstGeom prst="rect">
            <a:avLst/>
          </a:prstGeom>
          <a:noFill/>
          <a:ln>
            <a:noFill/>
          </a:ln>
        </p:spPr>
      </p:pic>
      <p:sp>
        <p:nvSpPr>
          <p:cNvPr id="255" name="Google Shape;255;p40"/>
          <p:cNvSpPr txBox="1"/>
          <p:nvPr/>
        </p:nvSpPr>
        <p:spPr>
          <a:xfrm>
            <a:off x="618950" y="1368425"/>
            <a:ext cx="33060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Roboto"/>
                <a:ea typeface="Roboto"/>
                <a:cs typeface="Roboto"/>
                <a:sym typeface="Roboto"/>
              </a:rPr>
              <a:t>Insider transaction detail </a:t>
            </a:r>
            <a:r>
              <a:rPr lang="en" sz="2000">
                <a:latin typeface="Roboto"/>
                <a:ea typeface="Roboto"/>
                <a:cs typeface="Roboto"/>
                <a:sym typeface="Roboto"/>
              </a:rPr>
              <a:t>-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Search by individual name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See all of the companies they have shareholdings with</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See all transactions - </a:t>
            </a:r>
            <a:r>
              <a:rPr lang="en" sz="2000">
                <a:latin typeface="Roboto"/>
                <a:ea typeface="Roboto"/>
                <a:cs typeface="Roboto"/>
                <a:sym typeface="Roboto"/>
              </a:rPr>
              <a:t>receiving</a:t>
            </a:r>
            <a:r>
              <a:rPr lang="en" sz="2000">
                <a:latin typeface="Roboto"/>
                <a:ea typeface="Roboto"/>
                <a:cs typeface="Roboto"/>
                <a:sym typeface="Roboto"/>
              </a:rPr>
              <a:t>, acquiring, selling and gifting shares</a:t>
            </a:r>
            <a:endParaRPr sz="20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87900" y="213750"/>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Navigation - Insider transaction detail</a:t>
            </a:r>
            <a:endParaRPr/>
          </a:p>
        </p:txBody>
      </p:sp>
      <p:pic>
        <p:nvPicPr>
          <p:cNvPr id="261" name="Google Shape;261;p41"/>
          <p:cNvPicPr preferRelativeResize="0"/>
          <p:nvPr/>
        </p:nvPicPr>
        <p:blipFill>
          <a:blip r:embed="rId3">
            <a:alphaModFix/>
          </a:blip>
          <a:stretch>
            <a:fillRect/>
          </a:stretch>
        </p:blipFill>
        <p:spPr>
          <a:xfrm>
            <a:off x="387900" y="791700"/>
            <a:ext cx="4733200" cy="2807749"/>
          </a:xfrm>
          <a:prstGeom prst="rect">
            <a:avLst/>
          </a:prstGeom>
          <a:noFill/>
          <a:ln>
            <a:noFill/>
          </a:ln>
        </p:spPr>
      </p:pic>
      <p:pic>
        <p:nvPicPr>
          <p:cNvPr id="262" name="Google Shape;262;p41"/>
          <p:cNvPicPr preferRelativeResize="0"/>
          <p:nvPr/>
        </p:nvPicPr>
        <p:blipFill>
          <a:blip r:embed="rId4">
            <a:alphaModFix/>
          </a:blip>
          <a:stretch>
            <a:fillRect/>
          </a:stretch>
        </p:blipFill>
        <p:spPr>
          <a:xfrm>
            <a:off x="3379250" y="2778150"/>
            <a:ext cx="5599576" cy="1629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217550" y="344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Sample transaction detail report</a:t>
            </a:r>
            <a:endParaRPr/>
          </a:p>
        </p:txBody>
      </p:sp>
      <p:pic>
        <p:nvPicPr>
          <p:cNvPr id="268" name="Google Shape;268;p42"/>
          <p:cNvPicPr preferRelativeResize="0"/>
          <p:nvPr/>
        </p:nvPicPr>
        <p:blipFill>
          <a:blip r:embed="rId3">
            <a:alphaModFix/>
          </a:blip>
          <a:stretch>
            <a:fillRect/>
          </a:stretch>
        </p:blipFill>
        <p:spPr>
          <a:xfrm>
            <a:off x="217550" y="1182550"/>
            <a:ext cx="8839198" cy="35110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355800" y="458025"/>
            <a:ext cx="8368200" cy="6861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SEC: American Salary and Stock Information </a:t>
            </a:r>
            <a:endParaRPr/>
          </a:p>
        </p:txBody>
      </p:sp>
      <p:sp>
        <p:nvSpPr>
          <p:cNvPr id="274" name="Google Shape;274;p43"/>
          <p:cNvSpPr txBox="1"/>
          <p:nvPr>
            <p:ph idx="1" type="body"/>
          </p:nvPr>
        </p:nvSpPr>
        <p:spPr>
          <a:xfrm>
            <a:off x="5072875" y="1182925"/>
            <a:ext cx="3837900" cy="36927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u="sng">
                <a:solidFill>
                  <a:schemeClr val="hlink"/>
                </a:solidFill>
                <a:hlinkClick r:id="rId3"/>
              </a:rPr>
              <a:t>SEC</a:t>
            </a:r>
            <a:r>
              <a:rPr lang="en"/>
              <a:t> (EDGAR) is America’s repository for public company filings:</a:t>
            </a:r>
            <a:endParaRPr/>
          </a:p>
          <a:p>
            <a:pPr indent="-361950" lvl="0" marL="457200" rtl="0" algn="l">
              <a:spcBef>
                <a:spcPts val="800"/>
              </a:spcBef>
              <a:spcAft>
                <a:spcPts val="0"/>
              </a:spcAft>
              <a:buSzPts val="2100"/>
              <a:buChar char="•"/>
            </a:pPr>
            <a:r>
              <a:rPr lang="en"/>
              <a:t>Proxy circulars disclosing salary and stock information</a:t>
            </a:r>
            <a:endParaRPr/>
          </a:p>
          <a:p>
            <a:pPr indent="-361950" lvl="0" marL="457200" rtl="0" algn="l">
              <a:spcBef>
                <a:spcPts val="800"/>
              </a:spcBef>
              <a:spcAft>
                <a:spcPts val="0"/>
              </a:spcAft>
              <a:buSzPts val="2100"/>
              <a:buChar char="•"/>
            </a:pPr>
            <a:r>
              <a:rPr lang="en"/>
              <a:t>Annual and quarterly reports </a:t>
            </a:r>
            <a:endParaRPr/>
          </a:p>
          <a:p>
            <a:pPr indent="-361950" lvl="0" marL="457200" rtl="0" algn="l">
              <a:spcBef>
                <a:spcPts val="800"/>
              </a:spcBef>
              <a:spcAft>
                <a:spcPts val="0"/>
              </a:spcAft>
              <a:buSzPts val="2100"/>
              <a:buChar char="•"/>
            </a:pPr>
            <a:r>
              <a:rPr lang="en"/>
              <a:t>Acquisitions and mergers</a:t>
            </a:r>
            <a:endParaRPr/>
          </a:p>
          <a:p>
            <a:pPr indent="-361950" lvl="0" marL="457200" rtl="0" algn="l">
              <a:spcBef>
                <a:spcPts val="800"/>
              </a:spcBef>
              <a:spcAft>
                <a:spcPts val="0"/>
              </a:spcAft>
              <a:buSzPts val="2100"/>
              <a:buChar char="•"/>
            </a:pPr>
            <a:r>
              <a:rPr lang="en"/>
              <a:t>Initial public offerings</a:t>
            </a:r>
            <a:endParaRPr/>
          </a:p>
          <a:p>
            <a:pPr indent="-361950" lvl="0" marL="457200" rtl="0" algn="l">
              <a:spcBef>
                <a:spcPts val="800"/>
              </a:spcBef>
              <a:spcAft>
                <a:spcPts val="0"/>
              </a:spcAft>
              <a:buSzPts val="2100"/>
              <a:buChar char="•"/>
            </a:pPr>
            <a:r>
              <a:rPr lang="en"/>
              <a:t>Filings date from 1993</a:t>
            </a:r>
            <a:endParaRPr/>
          </a:p>
        </p:txBody>
      </p:sp>
      <p:pic>
        <p:nvPicPr>
          <p:cNvPr id="275" name="Google Shape;275;p43"/>
          <p:cNvPicPr preferRelativeResize="0"/>
          <p:nvPr/>
        </p:nvPicPr>
        <p:blipFill>
          <a:blip r:embed="rId4">
            <a:alphaModFix/>
          </a:blip>
          <a:stretch>
            <a:fillRect/>
          </a:stretch>
        </p:blipFill>
        <p:spPr>
          <a:xfrm>
            <a:off x="511651" y="1182925"/>
            <a:ext cx="4374724" cy="3414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SEC Navigation: </a:t>
            </a:r>
            <a:endParaRPr/>
          </a:p>
        </p:txBody>
      </p:sp>
      <p:pic>
        <p:nvPicPr>
          <p:cNvPr id="281" name="Google Shape;281;p44"/>
          <p:cNvPicPr preferRelativeResize="0"/>
          <p:nvPr/>
        </p:nvPicPr>
        <p:blipFill>
          <a:blip r:embed="rId3">
            <a:alphaModFix/>
          </a:blip>
          <a:stretch>
            <a:fillRect/>
          </a:stretch>
        </p:blipFill>
        <p:spPr>
          <a:xfrm>
            <a:off x="1203850" y="1248375"/>
            <a:ext cx="5328000" cy="3462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5"/>
          <p:cNvSpPr txBox="1"/>
          <p:nvPr>
            <p:ph type="title"/>
          </p:nvPr>
        </p:nvSpPr>
        <p:spPr>
          <a:xfrm>
            <a:off x="387900" y="458025"/>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270"/>
              <a:t>Original version SEC: scroll through list or look up by filing type</a:t>
            </a:r>
            <a:endParaRPr sz="2270"/>
          </a:p>
        </p:txBody>
      </p:sp>
      <p:pic>
        <p:nvPicPr>
          <p:cNvPr id="287" name="Google Shape;287;p45"/>
          <p:cNvPicPr preferRelativeResize="0"/>
          <p:nvPr/>
        </p:nvPicPr>
        <p:blipFill>
          <a:blip r:embed="rId3">
            <a:alphaModFix/>
          </a:blip>
          <a:stretch>
            <a:fillRect/>
          </a:stretch>
        </p:blipFill>
        <p:spPr>
          <a:xfrm>
            <a:off x="2190600" y="1296525"/>
            <a:ext cx="6645625" cy="2892625"/>
          </a:xfrm>
          <a:prstGeom prst="rect">
            <a:avLst/>
          </a:prstGeom>
          <a:noFill/>
          <a:ln>
            <a:noFill/>
          </a:ln>
        </p:spPr>
      </p:pic>
      <p:sp>
        <p:nvSpPr>
          <p:cNvPr id="288" name="Google Shape;288;p45"/>
          <p:cNvSpPr txBox="1"/>
          <p:nvPr/>
        </p:nvSpPr>
        <p:spPr>
          <a:xfrm>
            <a:off x="345200" y="1296525"/>
            <a:ext cx="1757400" cy="327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Roboto"/>
                <a:ea typeface="Roboto"/>
                <a:cs typeface="Roboto"/>
                <a:sym typeface="Roboto"/>
              </a:rPr>
              <a:t>Common Filing Types:</a:t>
            </a:r>
            <a:r>
              <a:rPr lang="en" sz="1700">
                <a:latin typeface="Roboto"/>
                <a:ea typeface="Roboto"/>
                <a:cs typeface="Roboto"/>
                <a:sym typeface="Roboto"/>
              </a:rPr>
              <a:t> </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lang="en" sz="1700">
                <a:latin typeface="Roboto"/>
                <a:ea typeface="Roboto"/>
                <a:cs typeface="Roboto"/>
                <a:sym typeface="Roboto"/>
              </a:rPr>
              <a:t>DEF 14A = proxy circular</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lang="en" sz="1700">
                <a:latin typeface="Roboto"/>
                <a:ea typeface="Roboto"/>
                <a:cs typeface="Roboto"/>
                <a:sym typeface="Roboto"/>
              </a:rPr>
              <a:t>10-Q = Quarterly Report</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0" lvl="0" marL="0" rtl="0" algn="l">
              <a:spcBef>
                <a:spcPts val="0"/>
              </a:spcBef>
              <a:spcAft>
                <a:spcPts val="0"/>
              </a:spcAft>
              <a:buNone/>
            </a:pPr>
            <a:r>
              <a:rPr lang="en" sz="1700">
                <a:latin typeface="Roboto"/>
                <a:ea typeface="Roboto"/>
                <a:cs typeface="Roboto"/>
                <a:sym typeface="Roboto"/>
              </a:rPr>
              <a:t>10-K = Annual Report</a:t>
            </a:r>
            <a:endParaRPr sz="17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Accessing the documents: </a:t>
            </a:r>
            <a:endParaRPr/>
          </a:p>
        </p:txBody>
      </p:sp>
      <p:pic>
        <p:nvPicPr>
          <p:cNvPr id="294" name="Google Shape;294;p46"/>
          <p:cNvPicPr preferRelativeResize="0"/>
          <p:nvPr/>
        </p:nvPicPr>
        <p:blipFill>
          <a:blip r:embed="rId3">
            <a:alphaModFix/>
          </a:blip>
          <a:stretch>
            <a:fillRect/>
          </a:stretch>
        </p:blipFill>
        <p:spPr>
          <a:xfrm>
            <a:off x="387900" y="1224300"/>
            <a:ext cx="7619050" cy="355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New Look for SEC:</a:t>
            </a:r>
            <a:endParaRPr/>
          </a:p>
        </p:txBody>
      </p:sp>
      <p:pic>
        <p:nvPicPr>
          <p:cNvPr id="300" name="Google Shape;300;p47"/>
          <p:cNvPicPr preferRelativeResize="0"/>
          <p:nvPr/>
        </p:nvPicPr>
        <p:blipFill>
          <a:blip r:embed="rId3">
            <a:alphaModFix/>
          </a:blip>
          <a:stretch>
            <a:fillRect/>
          </a:stretch>
        </p:blipFill>
        <p:spPr>
          <a:xfrm>
            <a:off x="387900" y="1144125"/>
            <a:ext cx="8603776" cy="355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Typical Proxy Circular: </a:t>
            </a:r>
            <a:endParaRPr/>
          </a:p>
        </p:txBody>
      </p:sp>
      <p:pic>
        <p:nvPicPr>
          <p:cNvPr id="306" name="Google Shape;306;p48"/>
          <p:cNvPicPr preferRelativeResize="0"/>
          <p:nvPr/>
        </p:nvPicPr>
        <p:blipFill>
          <a:blip r:embed="rId3">
            <a:alphaModFix/>
          </a:blip>
          <a:stretch>
            <a:fillRect/>
          </a:stretch>
        </p:blipFill>
        <p:spPr>
          <a:xfrm>
            <a:off x="508250" y="1344675"/>
            <a:ext cx="6593630" cy="36945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9"/>
          <p:cNvSpPr txBox="1"/>
          <p:nvPr>
            <p:ph type="title"/>
          </p:nvPr>
        </p:nvSpPr>
        <p:spPr>
          <a:xfrm>
            <a:off x="387900" y="458025"/>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670"/>
              <a:t>A familiar friend - the Summary Compensation Table:</a:t>
            </a:r>
            <a:endParaRPr sz="2670"/>
          </a:p>
        </p:txBody>
      </p:sp>
      <p:pic>
        <p:nvPicPr>
          <p:cNvPr id="312" name="Google Shape;312;p49"/>
          <p:cNvPicPr preferRelativeResize="0"/>
          <p:nvPr/>
        </p:nvPicPr>
        <p:blipFill>
          <a:blip r:embed="rId3">
            <a:alphaModFix/>
          </a:blip>
          <a:stretch>
            <a:fillRect/>
          </a:stretch>
        </p:blipFill>
        <p:spPr>
          <a:xfrm>
            <a:off x="441275" y="1111950"/>
            <a:ext cx="7119227" cy="369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264950" y="458025"/>
            <a:ext cx="8491200" cy="898500"/>
          </a:xfrm>
          <a:prstGeom prst="rect">
            <a:avLst/>
          </a:prstGeom>
          <a:solidFill>
            <a:srgbClr val="10CF9B"/>
          </a:solidFill>
        </p:spPr>
        <p:txBody>
          <a:bodyPr anchorCtr="0" anchor="ctr" bIns="34275" lIns="68575" spcFirstLastPara="1" rIns="68575" wrap="square" tIns="34275">
            <a:normAutofit/>
          </a:bodyPr>
          <a:lstStyle/>
          <a:p>
            <a:pPr indent="-431800" lvl="0" marL="914400" rtl="0" algn="l">
              <a:spcBef>
                <a:spcPts val="0"/>
              </a:spcBef>
              <a:spcAft>
                <a:spcPts val="0"/>
              </a:spcAft>
              <a:buSzPts val="3200"/>
              <a:buAutoNum type="arabicPeriod"/>
            </a:pPr>
            <a:r>
              <a:rPr lang="en" sz="3200"/>
              <a:t>Know before you go</a:t>
            </a:r>
            <a:endParaRPr sz="3200"/>
          </a:p>
        </p:txBody>
      </p:sp>
      <p:sp>
        <p:nvSpPr>
          <p:cNvPr id="136" name="Google Shape;136;p23"/>
          <p:cNvSpPr txBox="1"/>
          <p:nvPr>
            <p:ph idx="1" type="body"/>
          </p:nvPr>
        </p:nvSpPr>
        <p:spPr>
          <a:xfrm>
            <a:off x="264950" y="1497850"/>
            <a:ext cx="7596300" cy="3078900"/>
          </a:xfrm>
          <a:prstGeom prst="rect">
            <a:avLst/>
          </a:prstGeom>
        </p:spPr>
        <p:txBody>
          <a:bodyPr anchorCtr="0" anchor="t" bIns="34275" lIns="68575" spcFirstLastPara="1" rIns="68575" wrap="square" tIns="34275">
            <a:normAutofit/>
          </a:bodyPr>
          <a:lstStyle/>
          <a:p>
            <a:pPr indent="-393700" lvl="0" marL="914400" rtl="0" algn="l">
              <a:spcBef>
                <a:spcPts val="800"/>
              </a:spcBef>
              <a:spcAft>
                <a:spcPts val="0"/>
              </a:spcAft>
              <a:buSzPts val="2600"/>
              <a:buChar char="•"/>
            </a:pPr>
            <a:r>
              <a:rPr lang="en" sz="2600"/>
              <a:t>Share Classes</a:t>
            </a:r>
            <a:endParaRPr sz="2600"/>
          </a:p>
          <a:p>
            <a:pPr indent="-393700" lvl="0" marL="914400" rtl="0" algn="l">
              <a:spcBef>
                <a:spcPts val="1000"/>
              </a:spcBef>
              <a:spcAft>
                <a:spcPts val="0"/>
              </a:spcAft>
              <a:buSzPts val="2600"/>
              <a:buChar char="•"/>
            </a:pPr>
            <a:r>
              <a:rPr lang="en" sz="2600"/>
              <a:t>Ownership Types</a:t>
            </a:r>
            <a:endParaRPr sz="2600"/>
          </a:p>
          <a:p>
            <a:pPr indent="-393700" lvl="0" marL="914400" rtl="0" algn="l">
              <a:spcBef>
                <a:spcPts val="1000"/>
              </a:spcBef>
              <a:spcAft>
                <a:spcPts val="1000"/>
              </a:spcAft>
              <a:buSzPts val="2600"/>
              <a:buChar char="•"/>
            </a:pPr>
            <a:r>
              <a:rPr lang="en" sz="2600"/>
              <a:t>Share value</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0"/>
          <p:cNvSpPr txBox="1"/>
          <p:nvPr>
            <p:ph type="title"/>
          </p:nvPr>
        </p:nvSpPr>
        <p:spPr>
          <a:xfrm>
            <a:off x="387900" y="458025"/>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570"/>
              <a:t>Security</a:t>
            </a:r>
            <a:r>
              <a:rPr lang="en" sz="2570"/>
              <a:t> Ownership of Directors and Executive Officers</a:t>
            </a:r>
            <a:endParaRPr sz="2570"/>
          </a:p>
        </p:txBody>
      </p:sp>
      <p:pic>
        <p:nvPicPr>
          <p:cNvPr id="318" name="Google Shape;318;p50"/>
          <p:cNvPicPr preferRelativeResize="0"/>
          <p:nvPr/>
        </p:nvPicPr>
        <p:blipFill>
          <a:blip r:embed="rId3">
            <a:alphaModFix/>
          </a:blip>
          <a:stretch>
            <a:fillRect/>
          </a:stretch>
        </p:blipFill>
        <p:spPr>
          <a:xfrm>
            <a:off x="473375" y="1144125"/>
            <a:ext cx="7318777" cy="3694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SEC: look up by individual</a:t>
            </a:r>
            <a:endParaRPr/>
          </a:p>
        </p:txBody>
      </p:sp>
      <p:sp>
        <p:nvSpPr>
          <p:cNvPr id="324" name="Google Shape;324;p51"/>
          <p:cNvSpPr txBox="1"/>
          <p:nvPr>
            <p:ph idx="1" type="body"/>
          </p:nvPr>
        </p:nvSpPr>
        <p:spPr>
          <a:xfrm>
            <a:off x="387900" y="1489825"/>
            <a:ext cx="1610400" cy="3078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Navigation:</a:t>
            </a:r>
            <a:endParaRPr/>
          </a:p>
        </p:txBody>
      </p:sp>
      <p:pic>
        <p:nvPicPr>
          <p:cNvPr id="325" name="Google Shape;325;p51"/>
          <p:cNvPicPr preferRelativeResize="0"/>
          <p:nvPr/>
        </p:nvPicPr>
        <p:blipFill>
          <a:blip r:embed="rId3">
            <a:alphaModFix/>
          </a:blip>
          <a:stretch>
            <a:fillRect/>
          </a:stretch>
        </p:blipFill>
        <p:spPr>
          <a:xfrm>
            <a:off x="495600" y="1894700"/>
            <a:ext cx="6581651" cy="1724750"/>
          </a:xfrm>
          <a:prstGeom prst="rect">
            <a:avLst/>
          </a:prstGeom>
          <a:noFill/>
          <a:ln>
            <a:noFill/>
          </a:ln>
        </p:spPr>
      </p:pic>
      <p:sp>
        <p:nvSpPr>
          <p:cNvPr id="326" name="Google Shape;326;p51"/>
          <p:cNvSpPr txBox="1"/>
          <p:nvPr/>
        </p:nvSpPr>
        <p:spPr>
          <a:xfrm>
            <a:off x="1757425" y="3803950"/>
            <a:ext cx="1925700" cy="400200"/>
          </a:xfrm>
          <a:prstGeom prst="rect">
            <a:avLst/>
          </a:prstGeom>
          <a:noFill/>
          <a:ln cap="flat" cmpd="sng" w="1905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Last name first name</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2"/>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Individual filings:</a:t>
            </a:r>
            <a:endParaRPr/>
          </a:p>
        </p:txBody>
      </p:sp>
      <p:pic>
        <p:nvPicPr>
          <p:cNvPr id="332" name="Google Shape;332;p52"/>
          <p:cNvPicPr preferRelativeResize="0"/>
          <p:nvPr/>
        </p:nvPicPr>
        <p:blipFill>
          <a:blip r:embed="rId3">
            <a:alphaModFix/>
          </a:blip>
          <a:stretch>
            <a:fillRect/>
          </a:stretch>
        </p:blipFill>
        <p:spPr>
          <a:xfrm>
            <a:off x="489425" y="1200225"/>
            <a:ext cx="6095331" cy="3694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ph type="title"/>
          </p:nvPr>
        </p:nvSpPr>
        <p:spPr>
          <a:xfrm>
            <a:off x="387900" y="458025"/>
            <a:ext cx="8368200" cy="686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770"/>
              <a:t>Filings are by each company -  there is no summary of all companies in one place like SEDI</a:t>
            </a:r>
            <a:endParaRPr sz="2770"/>
          </a:p>
        </p:txBody>
      </p:sp>
      <p:pic>
        <p:nvPicPr>
          <p:cNvPr id="338" name="Google Shape;338;p53"/>
          <p:cNvPicPr preferRelativeResize="0"/>
          <p:nvPr/>
        </p:nvPicPr>
        <p:blipFill>
          <a:blip r:embed="rId3">
            <a:alphaModFix/>
          </a:blip>
          <a:stretch>
            <a:fillRect/>
          </a:stretch>
        </p:blipFill>
        <p:spPr>
          <a:xfrm>
            <a:off x="387900" y="1208250"/>
            <a:ext cx="6654873" cy="36945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54"/>
          <p:cNvPicPr preferRelativeResize="0"/>
          <p:nvPr/>
        </p:nvPicPr>
        <p:blipFill>
          <a:blip r:embed="rId3">
            <a:alphaModFix/>
          </a:blip>
          <a:stretch>
            <a:fillRect/>
          </a:stretch>
        </p:blipFill>
        <p:spPr>
          <a:xfrm>
            <a:off x="104300" y="56175"/>
            <a:ext cx="8394579"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5"/>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Shareholding Calculations</a:t>
            </a:r>
            <a:endParaRPr/>
          </a:p>
        </p:txBody>
      </p:sp>
      <p:sp>
        <p:nvSpPr>
          <p:cNvPr id="349" name="Google Shape;349;p55"/>
          <p:cNvSpPr txBox="1"/>
          <p:nvPr>
            <p:ph idx="1" type="body"/>
          </p:nvPr>
        </p:nvSpPr>
        <p:spPr>
          <a:xfrm>
            <a:off x="387900" y="1489824"/>
            <a:ext cx="8368200" cy="3078900"/>
          </a:xfrm>
          <a:prstGeom prst="rect">
            <a:avLst/>
          </a:prstGeom>
        </p:spPr>
        <p:txBody>
          <a:bodyPr anchorCtr="0" anchor="t" bIns="34275" lIns="68575" spcFirstLastPara="1" rIns="68575" wrap="square" tIns="34275">
            <a:normAutofit/>
          </a:bodyPr>
          <a:lstStyle/>
          <a:p>
            <a:pPr indent="-273050" lvl="0" marL="273050" rtl="0" algn="l">
              <a:lnSpc>
                <a:spcPct val="100000"/>
              </a:lnSpc>
              <a:spcBef>
                <a:spcPts val="0"/>
              </a:spcBef>
              <a:spcAft>
                <a:spcPts val="0"/>
              </a:spcAft>
              <a:buClr>
                <a:schemeClr val="dk1"/>
              </a:buClr>
              <a:buSzPts val="3420"/>
              <a:buFont typeface="Noto Sans Symbols"/>
              <a:buNone/>
            </a:pPr>
            <a:r>
              <a:rPr lang="en" sz="2700"/>
              <a:t>Determine: </a:t>
            </a:r>
            <a:endParaRPr sz="2700"/>
          </a:p>
          <a:p>
            <a:pPr indent="-400050" lvl="0" marL="914400" rtl="0" algn="l">
              <a:lnSpc>
                <a:spcPct val="100000"/>
              </a:lnSpc>
              <a:spcBef>
                <a:spcPts val="1000"/>
              </a:spcBef>
              <a:spcAft>
                <a:spcPts val="0"/>
              </a:spcAft>
              <a:buSzPts val="2700"/>
              <a:buFont typeface="Roboto"/>
              <a:buAutoNum type="arabicPeriod"/>
            </a:pPr>
            <a:r>
              <a:rPr lang="en" sz="2700"/>
              <a:t>The most recent closing balance (100 shares)</a:t>
            </a:r>
            <a:endParaRPr sz="2700"/>
          </a:p>
          <a:p>
            <a:pPr indent="-400050" lvl="0" marL="914400" rtl="0" algn="l">
              <a:lnSpc>
                <a:spcPct val="100000"/>
              </a:lnSpc>
              <a:spcBef>
                <a:spcPts val="1000"/>
              </a:spcBef>
              <a:spcAft>
                <a:spcPts val="0"/>
              </a:spcAft>
              <a:buSzPts val="2700"/>
              <a:buFont typeface="Roboto"/>
              <a:buAutoNum type="arabicPeriod"/>
            </a:pPr>
            <a:r>
              <a:rPr lang="en" sz="2700"/>
              <a:t>For each share class (ABC, ABC.A, ABC.B)</a:t>
            </a:r>
            <a:endParaRPr sz="2700"/>
          </a:p>
          <a:p>
            <a:pPr indent="-400050" lvl="0" marL="914400" rtl="0" algn="l">
              <a:lnSpc>
                <a:spcPct val="100000"/>
              </a:lnSpc>
              <a:spcBef>
                <a:spcPts val="1000"/>
              </a:spcBef>
              <a:spcAft>
                <a:spcPts val="0"/>
              </a:spcAft>
              <a:buSzPts val="2700"/>
              <a:buFont typeface="Roboto"/>
              <a:buAutoNum type="arabicPeriod"/>
            </a:pPr>
            <a:r>
              <a:rPr lang="en" sz="2700"/>
              <a:t>And each ownership type (Direct and Indirect)</a:t>
            </a:r>
            <a:endParaRPr sz="2700"/>
          </a:p>
          <a:p>
            <a:pPr indent="-400050" lvl="0" marL="914400" rtl="0" algn="l">
              <a:lnSpc>
                <a:spcPct val="100000"/>
              </a:lnSpc>
              <a:spcBef>
                <a:spcPts val="1000"/>
              </a:spcBef>
              <a:spcAft>
                <a:spcPts val="1000"/>
              </a:spcAft>
              <a:buSzPts val="2700"/>
              <a:buAutoNum type="arabicPeriod"/>
            </a:pPr>
            <a:r>
              <a:rPr lang="en" sz="2700"/>
              <a:t>Look up the share value for each share class (using TMX, NYSE, Google or Yahoo Finance)</a:t>
            </a:r>
            <a:endParaRPr sz="2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Sample of share calculation summary I: </a:t>
            </a:r>
            <a:endParaRPr/>
          </a:p>
        </p:txBody>
      </p:sp>
      <p:sp>
        <p:nvSpPr>
          <p:cNvPr id="355" name="Google Shape;355;p56"/>
          <p:cNvSpPr txBox="1"/>
          <p:nvPr/>
        </p:nvSpPr>
        <p:spPr>
          <a:xfrm>
            <a:off x="387900" y="1222475"/>
            <a:ext cx="266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latin typeface="Roboto"/>
                <a:ea typeface="Roboto"/>
                <a:cs typeface="Roboto"/>
                <a:sym typeface="Roboto"/>
              </a:rPr>
              <a:t>Working document:</a:t>
            </a:r>
            <a:endParaRPr>
              <a:solidFill>
                <a:srgbClr val="0000FF"/>
              </a:solidFill>
              <a:latin typeface="Roboto"/>
              <a:ea typeface="Roboto"/>
              <a:cs typeface="Roboto"/>
              <a:sym typeface="Roboto"/>
            </a:endParaRPr>
          </a:p>
        </p:txBody>
      </p:sp>
      <p:sp>
        <p:nvSpPr>
          <p:cNvPr id="356" name="Google Shape;356;p56"/>
          <p:cNvSpPr txBox="1"/>
          <p:nvPr/>
        </p:nvSpPr>
        <p:spPr>
          <a:xfrm>
            <a:off x="459000" y="4112900"/>
            <a:ext cx="8297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000FF"/>
                </a:solidFill>
                <a:latin typeface="Roboto"/>
                <a:ea typeface="Roboto"/>
                <a:cs typeface="Roboto"/>
                <a:sym typeface="Roboto"/>
              </a:rPr>
              <a:t>What I would share with the fundraiser:</a:t>
            </a:r>
            <a:r>
              <a:rPr b="1" lang="en" sz="1600">
                <a:latin typeface="Roboto"/>
                <a:ea typeface="Roboto"/>
                <a:cs typeface="Roboto"/>
                <a:sym typeface="Roboto"/>
              </a:rPr>
              <a:t> John Doe holds ABC shares worth $28.7M and controls a further $606M in shares through the Doe Family Trust and a holding company.  </a:t>
            </a:r>
            <a:endParaRPr b="1" sz="1600">
              <a:latin typeface="Roboto"/>
              <a:ea typeface="Roboto"/>
              <a:cs typeface="Roboto"/>
              <a:sym typeface="Roboto"/>
            </a:endParaRPr>
          </a:p>
        </p:txBody>
      </p:sp>
      <p:graphicFrame>
        <p:nvGraphicFramePr>
          <p:cNvPr id="357" name="Google Shape;357;p56"/>
          <p:cNvGraphicFramePr/>
          <p:nvPr/>
        </p:nvGraphicFramePr>
        <p:xfrm>
          <a:off x="585700" y="1622675"/>
          <a:ext cx="3000000" cy="3000000"/>
        </p:xfrm>
        <a:graphic>
          <a:graphicData uri="http://schemas.openxmlformats.org/drawingml/2006/table">
            <a:tbl>
              <a:tblPr>
                <a:noFill/>
                <a:tableStyleId>{961DDC8A-9C42-46F3-AE59-2C9435F9B304}</a:tableStyleId>
              </a:tblPr>
              <a:tblGrid>
                <a:gridCol w="1014875"/>
                <a:gridCol w="1532450"/>
                <a:gridCol w="1197550"/>
                <a:gridCol w="1055475"/>
                <a:gridCol w="1248300"/>
                <a:gridCol w="1461425"/>
              </a:tblGrid>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Company</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sz="1200"/>
                        <a:t>Ownership</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Closing Date</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No. of shares</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Price per share</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Value of shares</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t>Direct</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April 13, 2021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823,405</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$34.29</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$28,234,557.45</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 (DSUs)</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t>Direct</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April 13, 2021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2031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$34.29</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$69,642.99</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 (RSUs)</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t>Direct</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March 3, 2021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57</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$34.29</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$1,954.53</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ABC.B</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t>Direct</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March 3, 2021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4,234</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$112.93</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$478,145.62</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r>
              <a:tr h="273125">
                <a:tc gridSpan="5">
                  <a:txBody>
                    <a:bodyPr/>
                    <a:lstStyle/>
                    <a:p>
                      <a:pPr indent="0" lvl="0" marL="0" rtl="0" algn="r">
                        <a:lnSpc>
                          <a:spcPct val="115000"/>
                        </a:lnSpc>
                        <a:spcBef>
                          <a:spcPts val="0"/>
                        </a:spcBef>
                        <a:spcAft>
                          <a:spcPts val="0"/>
                        </a:spcAft>
                        <a:buNone/>
                      </a:pPr>
                      <a:r>
                        <a:rPr b="1" lang="en" sz="1200">
                          <a:latin typeface="Roboto"/>
                          <a:ea typeface="Roboto"/>
                          <a:cs typeface="Roboto"/>
                          <a:sym typeface="Roboto"/>
                        </a:rPr>
                        <a:t>Total Value (Directly held):</a:t>
                      </a:r>
                      <a:endParaRPr b="1"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hMerge="1"/>
                <a:tc hMerge="1"/>
                <a:tc hMerge="1"/>
                <a:tc hMerge="1"/>
                <a:tc>
                  <a:txBody>
                    <a:bodyPr/>
                    <a:lstStyle/>
                    <a:p>
                      <a:pPr indent="0" lvl="0" marL="0" rtl="0" algn="r">
                        <a:lnSpc>
                          <a:spcPct val="115000"/>
                        </a:lnSpc>
                        <a:spcBef>
                          <a:spcPts val="0"/>
                        </a:spcBef>
                        <a:spcAft>
                          <a:spcPts val="0"/>
                        </a:spcAft>
                        <a:buNone/>
                      </a:pPr>
                      <a:r>
                        <a:rPr b="1" lang="en" sz="1200">
                          <a:latin typeface="Roboto"/>
                          <a:ea typeface="Roboto"/>
                          <a:cs typeface="Roboto"/>
                          <a:sym typeface="Roboto"/>
                        </a:rPr>
                        <a:t>$28,784,300.59</a:t>
                      </a:r>
                      <a:endParaRPr b="1"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t>123942 Alberta Ltd.</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May 9, 2020</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47,028</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$34.29</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$1,612,590.12</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r>
              <a:tr h="273125">
                <a:tc>
                  <a:txBody>
                    <a:bodyPr/>
                    <a:lstStyle/>
                    <a:p>
                      <a:pPr indent="0" lvl="0" marL="0" rtl="0" algn="l">
                        <a:lnSpc>
                          <a:spcPct val="115000"/>
                        </a:lnSpc>
                        <a:spcBef>
                          <a:spcPts val="0"/>
                        </a:spcBef>
                        <a:spcAft>
                          <a:spcPts val="0"/>
                        </a:spcAft>
                        <a:buNone/>
                      </a:pPr>
                      <a:r>
                        <a:rPr lang="en" sz="1200">
                          <a:latin typeface="Roboto"/>
                          <a:ea typeface="Roboto"/>
                          <a:cs typeface="Roboto"/>
                          <a:sym typeface="Roboto"/>
                        </a:rPr>
                        <a:t>ABC.A</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t>Doe Family Trust</a:t>
                      </a:r>
                      <a:endParaRPr sz="1200"/>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May 9, 2020</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1,203,301</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$503.02</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200">
                          <a:latin typeface="Roboto"/>
                          <a:ea typeface="Roboto"/>
                          <a:cs typeface="Roboto"/>
                          <a:sym typeface="Roboto"/>
                        </a:rPr>
                        <a:t>$605,284,469.02</a:t>
                      </a:r>
                      <a:endParaRPr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273125">
                <a:tc gridSpan="5">
                  <a:txBody>
                    <a:bodyPr/>
                    <a:lstStyle/>
                    <a:p>
                      <a:pPr indent="0" lvl="0" marL="0" rtl="0" algn="r">
                        <a:lnSpc>
                          <a:spcPct val="115000"/>
                        </a:lnSpc>
                        <a:spcBef>
                          <a:spcPts val="0"/>
                        </a:spcBef>
                        <a:spcAft>
                          <a:spcPts val="0"/>
                        </a:spcAft>
                        <a:buNone/>
                      </a:pPr>
                      <a:r>
                        <a:rPr b="1" lang="en" sz="1200">
                          <a:latin typeface="Roboto"/>
                          <a:ea typeface="Roboto"/>
                          <a:cs typeface="Roboto"/>
                          <a:sym typeface="Roboto"/>
                        </a:rPr>
                        <a:t>Total Value (Indirectly held):</a:t>
                      </a:r>
                      <a:endParaRPr b="1"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c hMerge="1"/>
                <a:tc hMerge="1"/>
                <a:tc hMerge="1"/>
                <a:tc hMerge="1"/>
                <a:tc>
                  <a:txBody>
                    <a:bodyPr/>
                    <a:lstStyle/>
                    <a:p>
                      <a:pPr indent="0" lvl="0" marL="0" rtl="0" algn="r">
                        <a:lnSpc>
                          <a:spcPct val="115000"/>
                        </a:lnSpc>
                        <a:spcBef>
                          <a:spcPts val="0"/>
                        </a:spcBef>
                        <a:spcAft>
                          <a:spcPts val="0"/>
                        </a:spcAft>
                        <a:buNone/>
                      </a:pPr>
                      <a:r>
                        <a:rPr b="1" lang="en" sz="1200">
                          <a:latin typeface="Roboto"/>
                          <a:ea typeface="Roboto"/>
                          <a:cs typeface="Roboto"/>
                          <a:sym typeface="Roboto"/>
                        </a:rPr>
                        <a:t>$606,897,059.14</a:t>
                      </a:r>
                      <a:endParaRPr b="1" sz="1200">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Sample of share calculation summary II: </a:t>
            </a:r>
            <a:endParaRPr/>
          </a:p>
        </p:txBody>
      </p:sp>
      <p:sp>
        <p:nvSpPr>
          <p:cNvPr id="363" name="Google Shape;363;p57"/>
          <p:cNvSpPr txBox="1"/>
          <p:nvPr/>
        </p:nvSpPr>
        <p:spPr>
          <a:xfrm>
            <a:off x="352975" y="1352400"/>
            <a:ext cx="266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latin typeface="Roboto"/>
                <a:ea typeface="Roboto"/>
                <a:cs typeface="Roboto"/>
                <a:sym typeface="Roboto"/>
              </a:rPr>
              <a:t>Working document:</a:t>
            </a:r>
            <a:endParaRPr>
              <a:solidFill>
                <a:srgbClr val="0000FF"/>
              </a:solidFill>
              <a:latin typeface="Roboto"/>
              <a:ea typeface="Roboto"/>
              <a:cs typeface="Roboto"/>
              <a:sym typeface="Roboto"/>
            </a:endParaRPr>
          </a:p>
        </p:txBody>
      </p:sp>
      <p:sp>
        <p:nvSpPr>
          <p:cNvPr id="364" name="Google Shape;364;p57"/>
          <p:cNvSpPr txBox="1"/>
          <p:nvPr/>
        </p:nvSpPr>
        <p:spPr>
          <a:xfrm>
            <a:off x="352963" y="3863900"/>
            <a:ext cx="801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0000FF"/>
                </a:solidFill>
                <a:latin typeface="Roboto"/>
                <a:ea typeface="Roboto"/>
                <a:cs typeface="Roboto"/>
                <a:sym typeface="Roboto"/>
              </a:rPr>
              <a:t>What I would share with the fundraiser:</a:t>
            </a:r>
            <a:r>
              <a:rPr b="1" lang="en" sz="1600">
                <a:latin typeface="Roboto"/>
                <a:ea typeface="Roboto"/>
                <a:cs typeface="Roboto"/>
                <a:sym typeface="Roboto"/>
              </a:rPr>
              <a:t> John Doe holds ABC shares valued at $112M. </a:t>
            </a:r>
            <a:endParaRPr b="1" sz="1600">
              <a:latin typeface="Roboto"/>
              <a:ea typeface="Roboto"/>
              <a:cs typeface="Roboto"/>
              <a:sym typeface="Roboto"/>
            </a:endParaRPr>
          </a:p>
        </p:txBody>
      </p:sp>
      <p:graphicFrame>
        <p:nvGraphicFramePr>
          <p:cNvPr id="365" name="Google Shape;365;p57"/>
          <p:cNvGraphicFramePr/>
          <p:nvPr/>
        </p:nvGraphicFramePr>
        <p:xfrm>
          <a:off x="495925" y="1846225"/>
          <a:ext cx="3000000" cy="3000000"/>
        </p:xfrm>
        <a:graphic>
          <a:graphicData uri="http://schemas.openxmlformats.org/drawingml/2006/table">
            <a:tbl>
              <a:tblPr>
                <a:noFill/>
                <a:tableStyleId>{961DDC8A-9C42-46F3-AE59-2C9435F9B304}</a:tableStyleId>
              </a:tblPr>
              <a:tblGrid>
                <a:gridCol w="962025"/>
                <a:gridCol w="1210700"/>
                <a:gridCol w="1084825"/>
                <a:gridCol w="1304925"/>
                <a:gridCol w="1352550"/>
                <a:gridCol w="1952625"/>
              </a:tblGrid>
              <a:tr h="647700">
                <a:tc>
                  <a:txBody>
                    <a:bodyPr/>
                    <a:lstStyle/>
                    <a:p>
                      <a:pPr indent="0" lvl="0" marL="0" rtl="0" algn="l">
                        <a:lnSpc>
                          <a:spcPct val="115000"/>
                        </a:lnSpc>
                        <a:spcBef>
                          <a:spcPts val="0"/>
                        </a:spcBef>
                        <a:spcAft>
                          <a:spcPts val="0"/>
                        </a:spcAft>
                        <a:buNone/>
                      </a:pPr>
                      <a:r>
                        <a:rPr lang="en">
                          <a:latin typeface="Roboto"/>
                          <a:ea typeface="Roboto"/>
                          <a:cs typeface="Roboto"/>
                          <a:sym typeface="Roboto"/>
                        </a:rPr>
                        <a:t>Company</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a:latin typeface="Roboto"/>
                          <a:ea typeface="Roboto"/>
                          <a:cs typeface="Roboto"/>
                          <a:sym typeface="Roboto"/>
                        </a:rPr>
                        <a:t>Closing Date</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a:latin typeface="Roboto"/>
                          <a:ea typeface="Roboto"/>
                          <a:cs typeface="Roboto"/>
                          <a:sym typeface="Roboto"/>
                        </a:rPr>
                        <a:t>No. of shares</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a:latin typeface="Roboto"/>
                          <a:ea typeface="Roboto"/>
                          <a:cs typeface="Roboto"/>
                          <a:sym typeface="Roboto"/>
                        </a:rPr>
                        <a:t>Price Per share (USD)</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a:latin typeface="Roboto"/>
                          <a:ea typeface="Roboto"/>
                          <a:cs typeface="Roboto"/>
                          <a:sym typeface="Roboto"/>
                        </a:rPr>
                        <a:t>Value of shares (USD)</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c>
                  <a:txBody>
                    <a:bodyPr/>
                    <a:lstStyle/>
                    <a:p>
                      <a:pPr indent="0" lvl="0" marL="0" rtl="0" algn="l">
                        <a:lnSpc>
                          <a:spcPct val="115000"/>
                        </a:lnSpc>
                        <a:spcBef>
                          <a:spcPts val="0"/>
                        </a:spcBef>
                        <a:spcAft>
                          <a:spcPts val="0"/>
                        </a:spcAft>
                        <a:buNone/>
                      </a:pPr>
                      <a:r>
                        <a:rPr lang="en">
                          <a:latin typeface="Roboto"/>
                          <a:ea typeface="Roboto"/>
                          <a:cs typeface="Roboto"/>
                          <a:sym typeface="Roboto"/>
                        </a:rPr>
                        <a:t>Value of Shares (CDN) April 13, 2021</a:t>
                      </a:r>
                      <a:endParaRPr>
                        <a:latin typeface="Roboto"/>
                        <a:ea typeface="Roboto"/>
                        <a:cs typeface="Roboto"/>
                        <a:sym typeface="Roboto"/>
                      </a:endParaRPr>
                    </a:p>
                    <a:p>
                      <a:pPr indent="0" lvl="0" marL="0" rtl="0" algn="l">
                        <a:lnSpc>
                          <a:spcPct val="115000"/>
                        </a:lnSpc>
                        <a:spcBef>
                          <a:spcPts val="0"/>
                        </a:spcBef>
                        <a:spcAft>
                          <a:spcPts val="0"/>
                        </a:spcAft>
                        <a:buNone/>
                      </a:pPr>
                      <a:r>
                        <a:rPr lang="en">
                          <a:latin typeface="Roboto"/>
                          <a:ea typeface="Roboto"/>
                          <a:cs typeface="Roboto"/>
                          <a:sym typeface="Roboto"/>
                        </a:rPr>
                        <a:t>(exchange rate: 1.2554)</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BDBDBD"/>
                    </a:solidFill>
                  </a:tcPr>
                </a:tc>
              </a:tr>
              <a:tr h="285750">
                <a:tc>
                  <a:txBody>
                    <a:bodyPr/>
                    <a:lstStyle/>
                    <a:p>
                      <a:pPr indent="0" lvl="0" marL="0" rtl="0" algn="l">
                        <a:lnSpc>
                          <a:spcPct val="115000"/>
                        </a:lnSpc>
                        <a:spcBef>
                          <a:spcPts val="0"/>
                        </a:spcBef>
                        <a:spcAft>
                          <a:spcPts val="0"/>
                        </a:spcAft>
                        <a:buNone/>
                      </a:pPr>
                      <a:r>
                        <a:rPr lang="en">
                          <a:latin typeface="Roboto"/>
                          <a:ea typeface="Roboto"/>
                          <a:cs typeface="Roboto"/>
                          <a:sym typeface="Roboto"/>
                        </a:rPr>
                        <a:t>ABC</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April 13, 2021</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293,492</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$302.59</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$88,807,744</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$111,489,242.17</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r>
              <a:tr h="285750">
                <a:tc>
                  <a:txBody>
                    <a:bodyPr/>
                    <a:lstStyle/>
                    <a:p>
                      <a:pPr indent="0" lvl="0" marL="0" rtl="0" algn="l">
                        <a:lnSpc>
                          <a:spcPct val="115000"/>
                        </a:lnSpc>
                        <a:spcBef>
                          <a:spcPts val="0"/>
                        </a:spcBef>
                        <a:spcAft>
                          <a:spcPts val="0"/>
                        </a:spcAft>
                        <a:buNone/>
                      </a:pPr>
                      <a:r>
                        <a:rPr lang="en">
                          <a:latin typeface="Roboto"/>
                          <a:ea typeface="Roboto"/>
                          <a:cs typeface="Roboto"/>
                          <a:sym typeface="Roboto"/>
                        </a:rPr>
                        <a:t>ABC.A</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March 3, 2021</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15</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$23,010.32</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$345,154.80</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$433,307.34</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r>
              <a:tr h="285750">
                <a:tc>
                  <a:txBody>
                    <a:bodyPr/>
                    <a:lstStyle/>
                    <a:p>
                      <a:pPr indent="0" lvl="0" marL="0" rtl="0" algn="l">
                        <a:lnSpc>
                          <a:spcPct val="115000"/>
                        </a:lnSpc>
                        <a:spcBef>
                          <a:spcPts val="0"/>
                        </a:spcBef>
                        <a:spcAft>
                          <a:spcPts val="0"/>
                        </a:spcAft>
                        <a:buNone/>
                      </a:pPr>
                      <a:r>
                        <a:rPr lang="en">
                          <a:latin typeface="Roboto"/>
                          <a:ea typeface="Roboto"/>
                          <a:cs typeface="Roboto"/>
                          <a:sym typeface="Roboto"/>
                        </a:rPr>
                        <a:t>ABC.B</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March 3, 2021</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1,928</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$267.10</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$514,968.80</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a:latin typeface="Roboto"/>
                          <a:ea typeface="Roboto"/>
                          <a:cs typeface="Roboto"/>
                          <a:sym typeface="Roboto"/>
                        </a:rPr>
                        <a:t>$646,491.83</a:t>
                      </a:r>
                      <a:endParaRPr>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r>
              <a:tr h="285750">
                <a:tc gridSpan="5">
                  <a:txBody>
                    <a:bodyPr/>
                    <a:lstStyle/>
                    <a:p>
                      <a:pPr indent="0" lvl="0" marL="0" rtl="0" algn="r">
                        <a:lnSpc>
                          <a:spcPct val="115000"/>
                        </a:lnSpc>
                        <a:spcBef>
                          <a:spcPts val="0"/>
                        </a:spcBef>
                        <a:spcAft>
                          <a:spcPts val="0"/>
                        </a:spcAft>
                        <a:buNone/>
                      </a:pPr>
                      <a:r>
                        <a:rPr b="1" lang="en">
                          <a:latin typeface="Roboto"/>
                          <a:ea typeface="Roboto"/>
                          <a:cs typeface="Roboto"/>
                          <a:sym typeface="Roboto"/>
                        </a:rPr>
                        <a:t>Total Value:</a:t>
                      </a:r>
                      <a:endParaRPr b="1">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c hMerge="1"/>
                <a:tc hMerge="1"/>
                <a:tc hMerge="1"/>
                <a:tc hMerge="1"/>
                <a:tc>
                  <a:txBody>
                    <a:bodyPr/>
                    <a:lstStyle/>
                    <a:p>
                      <a:pPr indent="0" lvl="0" marL="0" rtl="0" algn="r">
                        <a:lnSpc>
                          <a:spcPct val="115000"/>
                        </a:lnSpc>
                        <a:spcBef>
                          <a:spcPts val="0"/>
                        </a:spcBef>
                        <a:spcAft>
                          <a:spcPts val="0"/>
                        </a:spcAft>
                        <a:buNone/>
                      </a:pPr>
                      <a:r>
                        <a:rPr b="1" lang="en">
                          <a:latin typeface="Roboto"/>
                          <a:ea typeface="Roboto"/>
                          <a:cs typeface="Roboto"/>
                          <a:sym typeface="Roboto"/>
                        </a:rPr>
                        <a:t>$112,569,041.34</a:t>
                      </a:r>
                      <a:endParaRPr b="1">
                        <a:latin typeface="Roboto"/>
                        <a:ea typeface="Roboto"/>
                        <a:cs typeface="Roboto"/>
                        <a:sym typeface="Roboto"/>
                      </a:endParaRPr>
                    </a:p>
                  </a:txBody>
                  <a:tcPr marT="19050" marB="19050" marR="28575" marL="28575">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txBox="1"/>
          <p:nvPr>
            <p:ph idx="1" type="body"/>
          </p:nvPr>
        </p:nvSpPr>
        <p:spPr>
          <a:xfrm>
            <a:off x="387900" y="1489826"/>
            <a:ext cx="8318400" cy="1744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9600"/>
              <a:t>Questions? </a:t>
            </a:r>
            <a:endParaRPr b="1" sz="9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9"/>
          <p:cNvSpPr txBox="1"/>
          <p:nvPr>
            <p:ph type="title"/>
          </p:nvPr>
        </p:nvSpPr>
        <p:spPr>
          <a:xfrm>
            <a:off x="387900" y="369625"/>
            <a:ext cx="8368200" cy="1982100"/>
          </a:xfrm>
          <a:prstGeom prst="rect">
            <a:avLst/>
          </a:prstGeom>
          <a:solidFill>
            <a:srgbClr val="10CF9B"/>
          </a:solidFill>
        </p:spPr>
        <p:txBody>
          <a:bodyPr anchorCtr="0" anchor="ctr" bIns="34275" lIns="68575" spcFirstLastPara="1" rIns="68575" wrap="square" tIns="34275">
            <a:noAutofit/>
          </a:bodyPr>
          <a:lstStyle/>
          <a:p>
            <a:pPr indent="0" lvl="0" marL="457200" rtl="0" algn="l">
              <a:lnSpc>
                <a:spcPct val="100000"/>
              </a:lnSpc>
              <a:spcBef>
                <a:spcPts val="0"/>
              </a:spcBef>
              <a:spcAft>
                <a:spcPts val="0"/>
              </a:spcAft>
              <a:buNone/>
            </a:pPr>
            <a:r>
              <a:rPr lang="en"/>
              <a:t>3. Cultivation / Solicitation stage </a:t>
            </a:r>
            <a:endParaRPr/>
          </a:p>
          <a:p>
            <a:pPr indent="0" lvl="0" marL="457200" rtl="0" algn="l">
              <a:lnSpc>
                <a:spcPct val="100000"/>
              </a:lnSpc>
              <a:spcBef>
                <a:spcPts val="0"/>
              </a:spcBef>
              <a:spcAft>
                <a:spcPts val="0"/>
              </a:spcAft>
              <a:buClr>
                <a:schemeClr val="dk1"/>
              </a:buClr>
              <a:buSzPts val="1100"/>
              <a:buFont typeface="Arial"/>
              <a:buNone/>
            </a:pPr>
            <a:r>
              <a:rPr lang="en"/>
              <a:t>Recommending or confirming target ask      amounts with more in-depth searches</a:t>
            </a:r>
            <a:endParaRPr sz="5000"/>
          </a:p>
        </p:txBody>
      </p:sp>
      <p:sp>
        <p:nvSpPr>
          <p:cNvPr id="376" name="Google Shape;376;p59"/>
          <p:cNvSpPr txBox="1"/>
          <p:nvPr>
            <p:ph idx="1" type="body"/>
          </p:nvPr>
        </p:nvSpPr>
        <p:spPr>
          <a:xfrm>
            <a:off x="387900" y="2351725"/>
            <a:ext cx="7403700" cy="2349000"/>
          </a:xfrm>
          <a:prstGeom prst="rect">
            <a:avLst/>
          </a:prstGeom>
        </p:spPr>
        <p:txBody>
          <a:bodyPr anchorCtr="0" anchor="t" bIns="34275" lIns="68575" spcFirstLastPara="1" rIns="68575" wrap="square" tIns="34275">
            <a:normAutofit lnSpcReduction="20000"/>
          </a:bodyPr>
          <a:lstStyle/>
          <a:p>
            <a:pPr indent="0" lvl="0" marL="0" rtl="0" algn="l">
              <a:lnSpc>
                <a:spcPct val="100000"/>
              </a:lnSpc>
              <a:spcBef>
                <a:spcPts val="0"/>
              </a:spcBef>
              <a:spcAft>
                <a:spcPts val="0"/>
              </a:spcAft>
              <a:buNone/>
            </a:pPr>
            <a:r>
              <a:t/>
            </a:r>
            <a:endParaRPr b="1" sz="1600"/>
          </a:p>
          <a:p>
            <a:pPr indent="-387350" lvl="0" marL="914400" rtl="0" algn="l">
              <a:lnSpc>
                <a:spcPct val="100000"/>
              </a:lnSpc>
              <a:spcBef>
                <a:spcPts val="0"/>
              </a:spcBef>
              <a:spcAft>
                <a:spcPts val="0"/>
              </a:spcAft>
              <a:buSzPts val="2500"/>
              <a:buChar char="•"/>
            </a:pPr>
            <a:r>
              <a:rPr lang="en" sz="2500"/>
              <a:t>Gifts of Securities</a:t>
            </a:r>
            <a:endParaRPr sz="2500"/>
          </a:p>
          <a:p>
            <a:pPr indent="-387350" lvl="0" marL="914400" rtl="0" algn="l">
              <a:lnSpc>
                <a:spcPct val="100000"/>
              </a:lnSpc>
              <a:spcBef>
                <a:spcPts val="1000"/>
              </a:spcBef>
              <a:spcAft>
                <a:spcPts val="0"/>
              </a:spcAft>
              <a:buSzPts val="2500"/>
              <a:buChar char="•"/>
            </a:pPr>
            <a:r>
              <a:rPr lang="en" sz="2500"/>
              <a:t>Stock options</a:t>
            </a:r>
            <a:endParaRPr sz="2500"/>
          </a:p>
          <a:p>
            <a:pPr indent="-387350" lvl="0" marL="914400" rtl="0" algn="l">
              <a:lnSpc>
                <a:spcPct val="100000"/>
              </a:lnSpc>
              <a:spcBef>
                <a:spcPts val="1000"/>
              </a:spcBef>
              <a:spcAft>
                <a:spcPts val="0"/>
              </a:spcAft>
              <a:buSzPts val="2500"/>
              <a:buChar char="•"/>
            </a:pPr>
            <a:r>
              <a:rPr lang="en" sz="2500"/>
              <a:t>Former positions </a:t>
            </a:r>
            <a:endParaRPr sz="2500"/>
          </a:p>
          <a:p>
            <a:pPr indent="-387350" lvl="0" marL="914400" rtl="0" algn="l">
              <a:lnSpc>
                <a:spcPct val="100000"/>
              </a:lnSpc>
              <a:spcBef>
                <a:spcPts val="1000"/>
              </a:spcBef>
              <a:spcAft>
                <a:spcPts val="0"/>
              </a:spcAft>
              <a:buSzPts val="2500"/>
              <a:buChar char="•"/>
            </a:pPr>
            <a:r>
              <a:rPr lang="en" sz="2500"/>
              <a:t>Liquidity events (past share sales)</a:t>
            </a:r>
            <a:endParaRPr sz="2500"/>
          </a:p>
          <a:p>
            <a:pPr indent="-387350" lvl="0" marL="914400" rtl="0" algn="l">
              <a:lnSpc>
                <a:spcPct val="100000"/>
              </a:lnSpc>
              <a:spcBef>
                <a:spcPts val="1000"/>
              </a:spcBef>
              <a:spcAft>
                <a:spcPts val="1000"/>
              </a:spcAft>
              <a:buSzPts val="2500"/>
              <a:buChar char="•"/>
            </a:pPr>
            <a:r>
              <a:rPr lang="en" sz="2500"/>
              <a:t>Compound Annual Growth Rate (CAGR)</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87900" y="23097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Share Classes</a:t>
            </a:r>
            <a:endParaRPr/>
          </a:p>
        </p:txBody>
      </p:sp>
      <p:sp>
        <p:nvSpPr>
          <p:cNvPr id="142" name="Google Shape;142;p24"/>
          <p:cNvSpPr txBox="1"/>
          <p:nvPr>
            <p:ph idx="1" type="body"/>
          </p:nvPr>
        </p:nvSpPr>
        <p:spPr>
          <a:xfrm>
            <a:off x="387900" y="1332650"/>
            <a:ext cx="8368200" cy="3575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900"/>
              <a:t>Common shares</a:t>
            </a:r>
            <a:r>
              <a:rPr lang="en" sz="1900"/>
              <a:t> - </a:t>
            </a:r>
            <a:r>
              <a:rPr lang="en" sz="1900"/>
              <a:t>publicly traded and can be sold at anytime – most liquid form of equity, and most likely to be used to gift securities. </a:t>
            </a:r>
            <a:endParaRPr sz="1900"/>
          </a:p>
          <a:p>
            <a:pPr indent="-349250" lvl="0" marL="457200" rtl="0" algn="l">
              <a:spcBef>
                <a:spcPts val="800"/>
              </a:spcBef>
              <a:spcAft>
                <a:spcPts val="0"/>
              </a:spcAft>
              <a:buSzPts val="1900"/>
              <a:buChar char="•"/>
            </a:pPr>
            <a:r>
              <a:rPr lang="en" sz="1900"/>
              <a:t>If the company grants dividends, these shares earn monthly, quarterly or annual cash in addition to the share value. </a:t>
            </a:r>
            <a:endParaRPr sz="1900"/>
          </a:p>
          <a:p>
            <a:pPr indent="-349250" lvl="0" marL="457200" rtl="0" algn="l">
              <a:spcBef>
                <a:spcPts val="0"/>
              </a:spcBef>
              <a:spcAft>
                <a:spcPts val="0"/>
              </a:spcAft>
              <a:buSzPts val="1900"/>
              <a:buChar char="•"/>
            </a:pPr>
            <a:r>
              <a:rPr lang="en" sz="1900"/>
              <a:t>Companies can have </a:t>
            </a:r>
            <a:r>
              <a:rPr lang="en" sz="1900"/>
              <a:t>multiple</a:t>
            </a:r>
            <a:r>
              <a:rPr lang="en" sz="1900"/>
              <a:t> classes of shares (A, B, C, etc.) which indicate </a:t>
            </a:r>
            <a:r>
              <a:rPr lang="en" sz="1900"/>
              <a:t>different</a:t>
            </a:r>
            <a:r>
              <a:rPr lang="en" sz="1900"/>
              <a:t> voting rights and often different share prices. </a:t>
            </a:r>
            <a:endParaRPr sz="1900"/>
          </a:p>
          <a:p>
            <a:pPr indent="0" lvl="0" marL="0" rtl="0" algn="l">
              <a:spcBef>
                <a:spcPts val="800"/>
              </a:spcBef>
              <a:spcAft>
                <a:spcPts val="0"/>
              </a:spcAft>
              <a:buNone/>
            </a:pPr>
            <a:r>
              <a:t/>
            </a:r>
            <a:endParaRPr sz="300"/>
          </a:p>
          <a:p>
            <a:pPr indent="0" lvl="0" marL="0" rtl="0" algn="l">
              <a:spcBef>
                <a:spcPts val="800"/>
              </a:spcBef>
              <a:spcAft>
                <a:spcPts val="0"/>
              </a:spcAft>
              <a:buNone/>
            </a:pPr>
            <a:r>
              <a:rPr b="1" lang="en" sz="1900"/>
              <a:t>Performance Share Units (PSUs)</a:t>
            </a:r>
            <a:r>
              <a:rPr lang="en" sz="1900"/>
              <a:t>, </a:t>
            </a:r>
            <a:r>
              <a:rPr b="1" lang="en" sz="1900"/>
              <a:t>Restricted Share Units (RSUs)</a:t>
            </a:r>
            <a:r>
              <a:rPr lang="en" sz="1900"/>
              <a:t>, etc., vest over time (usually 3 years after grant date), at which time they can be converted to common shares or cash. </a:t>
            </a:r>
            <a:endParaRPr sz="1900"/>
          </a:p>
          <a:p>
            <a:pPr indent="0" lvl="0" marL="0" rtl="0" algn="l">
              <a:lnSpc>
                <a:spcPct val="80000"/>
              </a:lnSpc>
              <a:spcBef>
                <a:spcPts val="480"/>
              </a:spcBef>
              <a:spcAft>
                <a:spcPts val="0"/>
              </a:spcAft>
              <a:buNone/>
            </a:pPr>
            <a:r>
              <a:t/>
            </a:r>
            <a:endParaRPr sz="1100"/>
          </a:p>
          <a:p>
            <a:pPr indent="0" lvl="0" marL="0" rtl="0" algn="l">
              <a:lnSpc>
                <a:spcPct val="80000"/>
              </a:lnSpc>
              <a:spcBef>
                <a:spcPts val="480"/>
              </a:spcBef>
              <a:spcAft>
                <a:spcPts val="0"/>
              </a:spcAft>
              <a:buNone/>
            </a:pPr>
            <a:r>
              <a:rPr b="1" lang="en" sz="1900"/>
              <a:t>Deferred Share Units (DSUs)</a:t>
            </a:r>
            <a:r>
              <a:rPr lang="en" sz="1900"/>
              <a:t> don’t vest until individual  leaves company or board, at which time they are typically converted to cash.</a:t>
            </a:r>
            <a:endParaRPr sz="1900"/>
          </a:p>
          <a:p>
            <a:pPr indent="0" lvl="0" marL="0" rtl="0" algn="l">
              <a:spcBef>
                <a:spcPts val="800"/>
              </a:spcBef>
              <a:spcAft>
                <a:spcPts val="0"/>
              </a:spcAft>
              <a:buNone/>
            </a:pPr>
            <a:r>
              <a:t/>
            </a:r>
            <a:endParaRPr sz="1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0"/>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Gifts of Securities</a:t>
            </a:r>
            <a:endParaRPr/>
          </a:p>
        </p:txBody>
      </p:sp>
      <p:sp>
        <p:nvSpPr>
          <p:cNvPr id="382" name="Google Shape;382;p60"/>
          <p:cNvSpPr txBox="1"/>
          <p:nvPr>
            <p:ph idx="1" type="body"/>
          </p:nvPr>
        </p:nvSpPr>
        <p:spPr>
          <a:xfrm>
            <a:off x="470050" y="1144125"/>
            <a:ext cx="7957500" cy="1554000"/>
          </a:xfrm>
          <a:prstGeom prst="rect">
            <a:avLst/>
          </a:prstGeom>
          <a:solidFill>
            <a:srgbClr val="FFFFFF"/>
          </a:solidFill>
          <a:ln>
            <a:noFill/>
          </a:ln>
        </p:spPr>
        <p:txBody>
          <a:bodyPr anchorCtr="0" anchor="t" bIns="34275" lIns="68575" spcFirstLastPara="1" rIns="68575" wrap="square" tIns="34275">
            <a:noAutofit/>
          </a:bodyPr>
          <a:lstStyle/>
          <a:p>
            <a:pPr indent="0" lvl="0" marL="0" rtl="0" algn="l">
              <a:lnSpc>
                <a:spcPct val="95000"/>
              </a:lnSpc>
              <a:spcBef>
                <a:spcPts val="800"/>
              </a:spcBef>
              <a:spcAft>
                <a:spcPts val="0"/>
              </a:spcAft>
              <a:buSzPts val="852"/>
              <a:buNone/>
            </a:pPr>
            <a:r>
              <a:rPr lang="en" sz="1700"/>
              <a:t>O</a:t>
            </a:r>
            <a:r>
              <a:rPr lang="en" sz="1700"/>
              <a:t>ne thing to pay attention to is the nature of the transactions in the </a:t>
            </a:r>
            <a:r>
              <a:rPr lang="en" sz="1700"/>
              <a:t>transaction</a:t>
            </a:r>
            <a:r>
              <a:rPr lang="en" sz="1700"/>
              <a:t> detail summary in SEDI - such as whether they </a:t>
            </a:r>
            <a:r>
              <a:rPr lang="en" sz="1700"/>
              <a:t>have</a:t>
            </a:r>
            <a:r>
              <a:rPr lang="en" sz="1700"/>
              <a:t> gifted </a:t>
            </a:r>
            <a:r>
              <a:rPr lang="en" sz="1700"/>
              <a:t>securities</a:t>
            </a:r>
            <a:r>
              <a:rPr lang="en" sz="1700"/>
              <a:t> in the past. </a:t>
            </a:r>
            <a:endParaRPr sz="1700"/>
          </a:p>
          <a:p>
            <a:pPr indent="0" lvl="0" marL="0" rtl="0" algn="l">
              <a:lnSpc>
                <a:spcPct val="95000"/>
              </a:lnSpc>
              <a:spcBef>
                <a:spcPts val="800"/>
              </a:spcBef>
              <a:spcAft>
                <a:spcPts val="0"/>
              </a:spcAft>
              <a:buSzPts val="852"/>
              <a:buNone/>
            </a:pPr>
            <a:r>
              <a:rPr lang="en" sz="1700"/>
              <a:t>Individuals from any life stage can gift securities, and your fundraisers should be prepared for those conversations, but you may still want to alert them when it appears to be the primary giving vehicle of the </a:t>
            </a:r>
            <a:r>
              <a:rPr lang="en" sz="1700"/>
              <a:t>prospect</a:t>
            </a:r>
            <a:r>
              <a:rPr lang="en" sz="1700"/>
              <a:t>. </a:t>
            </a:r>
            <a:endParaRPr sz="1700"/>
          </a:p>
        </p:txBody>
      </p:sp>
      <p:pic>
        <p:nvPicPr>
          <p:cNvPr id="383" name="Google Shape;383;p60"/>
          <p:cNvPicPr preferRelativeResize="0"/>
          <p:nvPr/>
        </p:nvPicPr>
        <p:blipFill>
          <a:blip r:embed="rId3">
            <a:alphaModFix/>
          </a:blip>
          <a:stretch>
            <a:fillRect/>
          </a:stretch>
        </p:blipFill>
        <p:spPr>
          <a:xfrm>
            <a:off x="470050" y="2698175"/>
            <a:ext cx="8368200" cy="195939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1"/>
          <p:cNvSpPr txBox="1"/>
          <p:nvPr>
            <p:ph type="title"/>
          </p:nvPr>
        </p:nvSpPr>
        <p:spPr>
          <a:xfrm>
            <a:off x="444075" y="27347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Stock Options</a:t>
            </a:r>
            <a:endParaRPr/>
          </a:p>
        </p:txBody>
      </p:sp>
      <p:sp>
        <p:nvSpPr>
          <p:cNvPr id="389" name="Google Shape;389;p61"/>
          <p:cNvSpPr txBox="1"/>
          <p:nvPr>
            <p:ph idx="1" type="body"/>
          </p:nvPr>
        </p:nvSpPr>
        <p:spPr>
          <a:xfrm>
            <a:off x="416775" y="959575"/>
            <a:ext cx="8637300" cy="4079100"/>
          </a:xfrm>
          <a:prstGeom prst="rect">
            <a:avLst/>
          </a:prstGeom>
          <a:solidFill>
            <a:srgbClr val="FFFFFF"/>
          </a:solidFill>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600"/>
              <a:t>What are options? </a:t>
            </a:r>
            <a:endParaRPr b="1" sz="1600"/>
          </a:p>
          <a:p>
            <a:pPr indent="0" lvl="0" marL="0" rtl="0" algn="l">
              <a:lnSpc>
                <a:spcPct val="100000"/>
              </a:lnSpc>
              <a:spcBef>
                <a:spcPts val="0"/>
              </a:spcBef>
              <a:spcAft>
                <a:spcPts val="0"/>
              </a:spcAft>
              <a:buNone/>
            </a:pPr>
            <a:r>
              <a:rPr lang="en" sz="1600"/>
              <a:t>Options are granted to employees or board members as part of their compensation.  </a:t>
            </a:r>
            <a:endParaRPr sz="1600"/>
          </a:p>
          <a:p>
            <a:pPr indent="0" lvl="0" marL="0" rtl="0" algn="l">
              <a:lnSpc>
                <a:spcPct val="100000"/>
              </a:lnSpc>
              <a:spcBef>
                <a:spcPts val="0"/>
              </a:spcBef>
              <a:spcAft>
                <a:spcPts val="0"/>
              </a:spcAft>
              <a:buNone/>
            </a:pPr>
            <a:r>
              <a:rPr lang="en" sz="1600"/>
              <a:t>Options enable these Insiders to acquire shares at a lower price than they are currently trading at. This special price is called the </a:t>
            </a:r>
            <a:r>
              <a:rPr b="1" lang="en" sz="1600"/>
              <a:t>exercise price</a:t>
            </a:r>
            <a:r>
              <a:rPr lang="en" sz="1600"/>
              <a:t>. </a:t>
            </a:r>
            <a:endParaRPr sz="1600"/>
          </a:p>
          <a:p>
            <a:pPr indent="0" lvl="0" marL="0" rtl="0" algn="l">
              <a:lnSpc>
                <a:spcPct val="100000"/>
              </a:lnSpc>
              <a:spcBef>
                <a:spcPts val="440"/>
              </a:spcBef>
              <a:spcAft>
                <a:spcPts val="0"/>
              </a:spcAft>
              <a:buNone/>
            </a:pPr>
            <a:r>
              <a:rPr lang="en" sz="1600"/>
              <a:t>When the Insider buys shares at the lower exercise price, and then sells them at the higher share price, they make a profit. </a:t>
            </a:r>
            <a:endParaRPr sz="1600"/>
          </a:p>
          <a:p>
            <a:pPr indent="0" lvl="0" marL="0" rtl="0" algn="l">
              <a:lnSpc>
                <a:spcPct val="100000"/>
              </a:lnSpc>
              <a:spcBef>
                <a:spcPts val="800"/>
              </a:spcBef>
              <a:spcAft>
                <a:spcPts val="0"/>
              </a:spcAft>
              <a:buClr>
                <a:schemeClr val="dk1"/>
              </a:buClr>
              <a:buSzPts val="1100"/>
              <a:buFont typeface="Arial"/>
              <a:buNone/>
            </a:pPr>
            <a:r>
              <a:rPr b="1" lang="en" sz="1600"/>
              <a:t>How does it work? </a:t>
            </a:r>
            <a:endParaRPr b="1" sz="1600"/>
          </a:p>
          <a:p>
            <a:pPr indent="-330200" lvl="0" marL="457200" rtl="0" algn="l">
              <a:lnSpc>
                <a:spcPct val="100000"/>
              </a:lnSpc>
              <a:spcBef>
                <a:spcPts val="800"/>
              </a:spcBef>
              <a:spcAft>
                <a:spcPts val="0"/>
              </a:spcAft>
              <a:buSzPts val="1600"/>
              <a:buAutoNum type="arabicPeriod"/>
            </a:pPr>
            <a:r>
              <a:rPr lang="en" sz="1600"/>
              <a:t>Buy 10 shares for $1.00 (exercise price) = $10 </a:t>
            </a:r>
            <a:endParaRPr sz="1600"/>
          </a:p>
          <a:p>
            <a:pPr indent="-330200" lvl="0" marL="457200" rtl="0" algn="l">
              <a:lnSpc>
                <a:spcPct val="100000"/>
              </a:lnSpc>
              <a:spcBef>
                <a:spcPts val="0"/>
              </a:spcBef>
              <a:spcAft>
                <a:spcPts val="0"/>
              </a:spcAft>
              <a:buSzPts val="1600"/>
              <a:buAutoNum type="arabicPeriod"/>
            </a:pPr>
            <a:r>
              <a:rPr lang="en" sz="1600"/>
              <a:t>Sell those 10 shares for $2.00 (current share price) = $20</a:t>
            </a:r>
            <a:endParaRPr sz="1600"/>
          </a:p>
          <a:p>
            <a:pPr indent="-330200" lvl="0" marL="457200" rtl="0" algn="l">
              <a:lnSpc>
                <a:spcPct val="100000"/>
              </a:lnSpc>
              <a:spcBef>
                <a:spcPts val="0"/>
              </a:spcBef>
              <a:spcAft>
                <a:spcPts val="0"/>
              </a:spcAft>
              <a:buSzPts val="1600"/>
              <a:buAutoNum type="arabicPeriod"/>
            </a:pPr>
            <a:r>
              <a:rPr lang="en" sz="1600"/>
              <a:t>Make a profit of $10</a:t>
            </a:r>
            <a:endParaRPr sz="1600"/>
          </a:p>
          <a:p>
            <a:pPr indent="0" lvl="0" marL="0" rtl="0" algn="l">
              <a:lnSpc>
                <a:spcPct val="100000"/>
              </a:lnSpc>
              <a:spcBef>
                <a:spcPts val="440"/>
              </a:spcBef>
              <a:spcAft>
                <a:spcPts val="0"/>
              </a:spcAft>
              <a:buNone/>
            </a:pPr>
            <a:r>
              <a:rPr b="1" lang="en" sz="1600"/>
              <a:t>Why are they important?  </a:t>
            </a:r>
            <a:endParaRPr b="1" sz="1600"/>
          </a:p>
          <a:p>
            <a:pPr indent="0" lvl="0" marL="0" rtl="0" algn="l">
              <a:lnSpc>
                <a:spcPct val="100000"/>
              </a:lnSpc>
              <a:spcBef>
                <a:spcPts val="440"/>
              </a:spcBef>
              <a:spcAft>
                <a:spcPts val="0"/>
              </a:spcAft>
              <a:buNone/>
            </a:pPr>
            <a:r>
              <a:rPr lang="en" sz="1600"/>
              <a:t>If someone has exercised a large batch of options and sold them recently, it means they now have a large amount of cash that could be donated.</a:t>
            </a:r>
            <a:endParaRPr sz="1600"/>
          </a:p>
          <a:p>
            <a:pPr indent="0" lvl="0" marL="0" rtl="0" algn="l">
              <a:lnSpc>
                <a:spcPct val="100000"/>
              </a:lnSpc>
              <a:spcBef>
                <a:spcPts val="440"/>
              </a:spcBef>
              <a:spcAft>
                <a:spcPts val="0"/>
              </a:spcAft>
              <a:buNone/>
            </a:pPr>
            <a:r>
              <a:rPr lang="en" sz="1600"/>
              <a:t>Having the capital to exercise options also indicates they have cash on hand.  </a:t>
            </a:r>
            <a:endParaRPr sz="1600"/>
          </a:p>
          <a:p>
            <a:pPr indent="0" lvl="0" marL="0" rtl="0" algn="l">
              <a:lnSpc>
                <a:spcPct val="100000"/>
              </a:lnSpc>
              <a:spcBef>
                <a:spcPts val="440"/>
              </a:spcBef>
              <a:spcAft>
                <a:spcPts val="0"/>
              </a:spcAft>
              <a:buNone/>
            </a:pPr>
            <a:r>
              <a:t/>
            </a:r>
            <a:endParaRPr b="1" sz="17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2"/>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lnSpc>
                <a:spcPct val="100000"/>
              </a:lnSpc>
              <a:spcBef>
                <a:spcPts val="0"/>
              </a:spcBef>
              <a:spcAft>
                <a:spcPts val="0"/>
              </a:spcAft>
              <a:buNone/>
            </a:pPr>
            <a:r>
              <a:rPr lang="en" sz="3600">
                <a:solidFill>
                  <a:srgbClr val="000000"/>
                </a:solidFill>
              </a:rPr>
              <a:t>Calculating value of options</a:t>
            </a:r>
            <a:r>
              <a:rPr lang="en" sz="2200">
                <a:solidFill>
                  <a:srgbClr val="000000"/>
                </a:solidFill>
              </a:rPr>
              <a:t>: </a:t>
            </a:r>
            <a:endParaRPr/>
          </a:p>
        </p:txBody>
      </p:sp>
      <p:sp>
        <p:nvSpPr>
          <p:cNvPr id="395" name="Google Shape;395;p62"/>
          <p:cNvSpPr txBox="1"/>
          <p:nvPr>
            <p:ph idx="1" type="body"/>
          </p:nvPr>
        </p:nvSpPr>
        <p:spPr>
          <a:xfrm>
            <a:off x="387900" y="1489824"/>
            <a:ext cx="8368200" cy="3078900"/>
          </a:xfrm>
          <a:prstGeom prst="rect">
            <a:avLst/>
          </a:prstGeom>
        </p:spPr>
        <p:txBody>
          <a:bodyPr anchorCtr="0" anchor="t" bIns="34275" lIns="68575" spcFirstLastPara="1" rIns="68575" wrap="square" tIns="34275">
            <a:normAutofit lnSpcReduction="20000"/>
          </a:bodyPr>
          <a:lstStyle/>
          <a:p>
            <a:pPr indent="-273050" lvl="0" marL="273050" rtl="0" algn="ctr">
              <a:lnSpc>
                <a:spcPct val="100000"/>
              </a:lnSpc>
              <a:spcBef>
                <a:spcPts val="720"/>
              </a:spcBef>
              <a:spcAft>
                <a:spcPts val="0"/>
              </a:spcAft>
              <a:buClr>
                <a:schemeClr val="dk1"/>
              </a:buClr>
              <a:buSzPts val="3420"/>
              <a:buFont typeface="Noto Sans Symbols"/>
              <a:buNone/>
            </a:pPr>
            <a:r>
              <a:rPr lang="en" sz="3600"/>
              <a:t>(current share price minus option exercise price) </a:t>
            </a:r>
            <a:r>
              <a:rPr lang="en" sz="3600"/>
              <a:t>x</a:t>
            </a:r>
            <a:r>
              <a:rPr lang="en" sz="3600"/>
              <a:t> number of options</a:t>
            </a:r>
            <a:endParaRPr sz="2600"/>
          </a:p>
          <a:p>
            <a:pPr indent="-273050" lvl="0" marL="273050" rtl="0" algn="ctr">
              <a:lnSpc>
                <a:spcPct val="100000"/>
              </a:lnSpc>
              <a:spcBef>
                <a:spcPts val="720"/>
              </a:spcBef>
              <a:spcAft>
                <a:spcPts val="0"/>
              </a:spcAft>
              <a:buClr>
                <a:schemeClr val="dk1"/>
              </a:buClr>
              <a:buSzPts val="3420"/>
              <a:buFont typeface="Noto Sans Symbols"/>
              <a:buNone/>
            </a:pPr>
            <a:r>
              <a:t/>
            </a:r>
            <a:endParaRPr sz="3600"/>
          </a:p>
          <a:p>
            <a:pPr indent="-273050" lvl="0" marL="273050" rtl="0" algn="ctr">
              <a:lnSpc>
                <a:spcPct val="100000"/>
              </a:lnSpc>
              <a:spcBef>
                <a:spcPts val="720"/>
              </a:spcBef>
              <a:spcAft>
                <a:spcPts val="0"/>
              </a:spcAft>
              <a:buClr>
                <a:schemeClr val="dk1"/>
              </a:buClr>
              <a:buSzPts val="3420"/>
              <a:buFont typeface="Noto Sans Symbols"/>
              <a:buNone/>
            </a:pPr>
            <a:r>
              <a:rPr lang="en" sz="3600"/>
              <a:t>For example: </a:t>
            </a:r>
            <a:endParaRPr sz="2600"/>
          </a:p>
          <a:p>
            <a:pPr indent="-273050" lvl="0" marL="273050" rtl="0" algn="ctr">
              <a:lnSpc>
                <a:spcPct val="100000"/>
              </a:lnSpc>
              <a:spcBef>
                <a:spcPts val="720"/>
              </a:spcBef>
              <a:spcAft>
                <a:spcPts val="0"/>
              </a:spcAft>
              <a:buClr>
                <a:schemeClr val="dk1"/>
              </a:buClr>
              <a:buSzPts val="3420"/>
              <a:buFont typeface="Noto Sans Symbols"/>
              <a:buNone/>
            </a:pPr>
            <a:r>
              <a:rPr lang="en" sz="3600"/>
              <a:t>($1.50 - $1.30) x 400,000 = $80,000</a:t>
            </a:r>
            <a:endParaRPr sz="3600"/>
          </a:p>
          <a:p>
            <a:pPr indent="0" lvl="0" marL="0" rtl="0" algn="l">
              <a:spcBef>
                <a:spcPts val="8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3"/>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Factors affecting option value: </a:t>
            </a:r>
            <a:endParaRPr/>
          </a:p>
        </p:txBody>
      </p:sp>
      <p:sp>
        <p:nvSpPr>
          <p:cNvPr id="401" name="Google Shape;401;p63"/>
          <p:cNvSpPr txBox="1"/>
          <p:nvPr>
            <p:ph idx="1" type="body"/>
          </p:nvPr>
        </p:nvSpPr>
        <p:spPr>
          <a:xfrm>
            <a:off x="387900" y="1489824"/>
            <a:ext cx="8368200" cy="3078900"/>
          </a:xfrm>
          <a:prstGeom prst="rect">
            <a:avLst/>
          </a:prstGeom>
        </p:spPr>
        <p:txBody>
          <a:bodyPr anchorCtr="0" anchor="t" bIns="34275" lIns="68575" spcFirstLastPara="1" rIns="68575" wrap="square" tIns="34275">
            <a:noAutofit/>
          </a:bodyPr>
          <a:lstStyle/>
          <a:p>
            <a:pPr indent="-273050" lvl="0" marL="273050" rtl="0" algn="l">
              <a:lnSpc>
                <a:spcPct val="80000"/>
              </a:lnSpc>
              <a:spcBef>
                <a:spcPts val="0"/>
              </a:spcBef>
              <a:spcAft>
                <a:spcPts val="0"/>
              </a:spcAft>
              <a:buClr>
                <a:schemeClr val="dk1"/>
              </a:buClr>
              <a:buSzPts val="2375"/>
              <a:buFont typeface="Noto Sans Symbols"/>
              <a:buNone/>
            </a:pPr>
            <a:r>
              <a:rPr b="1" lang="en" sz="2000"/>
              <a:t>Exercise Price vs. Share Price</a:t>
            </a:r>
            <a:endParaRPr b="1" sz="2000"/>
          </a:p>
          <a:p>
            <a:pPr indent="-355600" lvl="0" marL="457200" rtl="0" algn="l">
              <a:lnSpc>
                <a:spcPct val="80000"/>
              </a:lnSpc>
              <a:spcBef>
                <a:spcPts val="500"/>
              </a:spcBef>
              <a:spcAft>
                <a:spcPts val="0"/>
              </a:spcAft>
              <a:buSzPts val="2000"/>
              <a:buChar char="•"/>
            </a:pPr>
            <a:r>
              <a:rPr lang="en" sz="2000"/>
              <a:t>If the exercise price is higher than the current share price it means the options have no value or are “under water”. Don’t bother calculating.</a:t>
            </a:r>
            <a:endParaRPr sz="2000"/>
          </a:p>
          <a:p>
            <a:pPr indent="-273050" lvl="0" marL="273050" rtl="0" algn="l">
              <a:lnSpc>
                <a:spcPct val="80000"/>
              </a:lnSpc>
              <a:spcBef>
                <a:spcPts val="500"/>
              </a:spcBef>
              <a:spcAft>
                <a:spcPts val="0"/>
              </a:spcAft>
              <a:buClr>
                <a:schemeClr val="dk1"/>
              </a:buClr>
              <a:buSzPts val="2375"/>
              <a:buFont typeface="Noto Sans Symbols"/>
              <a:buNone/>
            </a:pPr>
            <a:r>
              <a:t/>
            </a:r>
            <a:endParaRPr sz="2000"/>
          </a:p>
          <a:p>
            <a:pPr indent="-273050" lvl="0" marL="273050" rtl="0" algn="l">
              <a:lnSpc>
                <a:spcPct val="80000"/>
              </a:lnSpc>
              <a:spcBef>
                <a:spcPts val="500"/>
              </a:spcBef>
              <a:spcAft>
                <a:spcPts val="0"/>
              </a:spcAft>
              <a:buClr>
                <a:schemeClr val="dk1"/>
              </a:buClr>
              <a:buSzPts val="2375"/>
              <a:buFont typeface="Noto Sans Symbols"/>
              <a:buNone/>
            </a:pPr>
            <a:r>
              <a:rPr b="1" lang="en" sz="2000"/>
              <a:t>Expiry dates</a:t>
            </a:r>
            <a:endParaRPr b="1" sz="2000"/>
          </a:p>
          <a:p>
            <a:pPr indent="-355600" lvl="0" marL="457200" rtl="0" algn="l">
              <a:lnSpc>
                <a:spcPct val="80000"/>
              </a:lnSpc>
              <a:spcBef>
                <a:spcPts val="500"/>
              </a:spcBef>
              <a:spcAft>
                <a:spcPts val="0"/>
              </a:spcAft>
              <a:buSzPts val="2000"/>
              <a:buChar char="•"/>
            </a:pPr>
            <a:r>
              <a:rPr lang="en" sz="2000"/>
              <a:t>Options must be converted to common shares before their expiration date. If they have expired, don’t bother calculating. </a:t>
            </a:r>
            <a:endParaRPr sz="2000"/>
          </a:p>
          <a:p>
            <a:pPr indent="-355600" lvl="0" marL="457200" rtl="0" algn="l">
              <a:lnSpc>
                <a:spcPct val="80000"/>
              </a:lnSpc>
              <a:spcBef>
                <a:spcPts val="1000"/>
              </a:spcBef>
              <a:spcAft>
                <a:spcPts val="0"/>
              </a:spcAft>
              <a:buSzPts val="2000"/>
              <a:buChar char="•"/>
            </a:pPr>
            <a:r>
              <a:rPr lang="en" sz="2000"/>
              <a:t>look at when the next batch expire to give the Major Gift officers a heads up that additional equity will become liquid in the near future - or that a deadline is looming to donate them.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Stock Options - as Donations! </a:t>
            </a:r>
            <a:endParaRPr/>
          </a:p>
        </p:txBody>
      </p:sp>
      <p:sp>
        <p:nvSpPr>
          <p:cNvPr id="407" name="Google Shape;407;p64"/>
          <p:cNvSpPr txBox="1"/>
          <p:nvPr>
            <p:ph idx="1" type="body"/>
          </p:nvPr>
        </p:nvSpPr>
        <p:spPr>
          <a:xfrm>
            <a:off x="387900" y="1322925"/>
            <a:ext cx="8368200" cy="3245700"/>
          </a:xfrm>
          <a:prstGeom prst="rect">
            <a:avLst/>
          </a:prstGeom>
        </p:spPr>
        <p:txBody>
          <a:bodyPr anchorCtr="0" anchor="t" bIns="34275" lIns="68575" spcFirstLastPara="1" rIns="68575" wrap="square" tIns="34275">
            <a:normAutofit fontScale="77500" lnSpcReduction="20000"/>
          </a:bodyPr>
          <a:lstStyle/>
          <a:p>
            <a:pPr indent="0" lvl="0" marL="0" rtl="0" algn="l">
              <a:lnSpc>
                <a:spcPct val="100000"/>
              </a:lnSpc>
              <a:spcBef>
                <a:spcPts val="800"/>
              </a:spcBef>
              <a:spcAft>
                <a:spcPts val="0"/>
              </a:spcAft>
              <a:buNone/>
            </a:pPr>
            <a:r>
              <a:rPr lang="en"/>
              <a:t>Insiders </a:t>
            </a:r>
            <a:r>
              <a:rPr lang="en"/>
              <a:t>can now donate their stock options, either exercised (converted to shares) or unexercised (cashless exercise).</a:t>
            </a:r>
            <a:endParaRPr/>
          </a:p>
          <a:p>
            <a:pPr indent="0" lvl="0" marL="0" rtl="0" algn="l">
              <a:lnSpc>
                <a:spcPct val="100000"/>
              </a:lnSpc>
              <a:spcBef>
                <a:spcPts val="800"/>
              </a:spcBef>
              <a:spcAft>
                <a:spcPts val="0"/>
              </a:spcAft>
              <a:buNone/>
            </a:pPr>
            <a:r>
              <a:rPr b="1" lang="en"/>
              <a:t>How does it work? </a:t>
            </a:r>
            <a:endParaRPr b="1"/>
          </a:p>
          <a:p>
            <a:pPr indent="-331946" lvl="0" marL="457200" rtl="0" algn="l">
              <a:lnSpc>
                <a:spcPct val="100000"/>
              </a:lnSpc>
              <a:spcBef>
                <a:spcPts val="800"/>
              </a:spcBef>
              <a:spcAft>
                <a:spcPts val="0"/>
              </a:spcAft>
              <a:buSzPct val="100000"/>
              <a:buFont typeface="Roboto"/>
              <a:buAutoNum type="arabicPeriod"/>
            </a:pPr>
            <a:r>
              <a:rPr lang="en" u="sng"/>
              <a:t>Exercised options</a:t>
            </a:r>
            <a:r>
              <a:rPr lang="en"/>
              <a:t>: Insider acquires the shares at the lower exercise price and then donates the shares to a charity (requires capital to acquire the shares). The charity sells the shares at the higher current share price and Insider </a:t>
            </a:r>
            <a:r>
              <a:rPr lang="en"/>
              <a:t>receives</a:t>
            </a:r>
            <a:r>
              <a:rPr lang="en"/>
              <a:t> charitable tax receipt for the donation. </a:t>
            </a:r>
            <a:endParaRPr/>
          </a:p>
          <a:p>
            <a:pPr indent="0" lvl="0" marL="457200" rtl="0" algn="l">
              <a:lnSpc>
                <a:spcPct val="100000"/>
              </a:lnSpc>
              <a:spcBef>
                <a:spcPts val="800"/>
              </a:spcBef>
              <a:spcAft>
                <a:spcPts val="0"/>
              </a:spcAft>
              <a:buNone/>
            </a:pPr>
            <a:r>
              <a:t/>
            </a:r>
            <a:endParaRPr sz="1127"/>
          </a:p>
          <a:p>
            <a:pPr indent="-331946" lvl="0" marL="457200" rtl="0" algn="l">
              <a:lnSpc>
                <a:spcPct val="100000"/>
              </a:lnSpc>
              <a:spcBef>
                <a:spcPts val="800"/>
              </a:spcBef>
              <a:spcAft>
                <a:spcPts val="0"/>
              </a:spcAft>
              <a:buSzPct val="100000"/>
              <a:buFont typeface="Roboto"/>
              <a:buAutoNum type="arabicPeriod"/>
            </a:pPr>
            <a:r>
              <a:rPr lang="en" u="sng"/>
              <a:t>Unexercised options:</a:t>
            </a:r>
            <a:r>
              <a:rPr lang="en"/>
              <a:t> (cashless exercise) Insider either </a:t>
            </a:r>
            <a:r>
              <a:rPr lang="en"/>
              <a:t>short sells the underlying shares or utilizes a short term loan through their brokerage as a means of acquiring the cash needed to exercise the options. A portion of the proceeds are used to cover the short sell or pay back the brokerage, with the remainder designated to a charity.  </a:t>
            </a:r>
            <a:r>
              <a:rPr lang="en"/>
              <a:t>Insider receives charitable tax receipt for the donation. </a:t>
            </a:r>
            <a:r>
              <a:rPr lang="en"/>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5"/>
          <p:cNvSpPr txBox="1"/>
          <p:nvPr>
            <p:ph type="title"/>
          </p:nvPr>
        </p:nvSpPr>
        <p:spPr>
          <a:xfrm>
            <a:off x="291900" y="1693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Former positions</a:t>
            </a:r>
            <a:endParaRPr/>
          </a:p>
        </p:txBody>
      </p:sp>
      <p:pic>
        <p:nvPicPr>
          <p:cNvPr id="413" name="Google Shape;413;p65"/>
          <p:cNvPicPr preferRelativeResize="0"/>
          <p:nvPr/>
        </p:nvPicPr>
        <p:blipFill>
          <a:blip r:embed="rId3">
            <a:alphaModFix/>
          </a:blip>
          <a:stretch>
            <a:fillRect/>
          </a:stretch>
        </p:blipFill>
        <p:spPr>
          <a:xfrm>
            <a:off x="250125" y="2571738"/>
            <a:ext cx="8839199" cy="2207984"/>
          </a:xfrm>
          <a:prstGeom prst="rect">
            <a:avLst/>
          </a:prstGeom>
          <a:noFill/>
          <a:ln>
            <a:noFill/>
          </a:ln>
        </p:spPr>
      </p:pic>
      <p:sp>
        <p:nvSpPr>
          <p:cNvPr id="414" name="Google Shape;414;p65"/>
          <p:cNvSpPr txBox="1"/>
          <p:nvPr/>
        </p:nvSpPr>
        <p:spPr>
          <a:xfrm>
            <a:off x="7352775" y="2571750"/>
            <a:ext cx="692100" cy="615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Share price</a:t>
            </a:r>
            <a:endParaRPr>
              <a:latin typeface="Roboto"/>
              <a:ea typeface="Roboto"/>
              <a:cs typeface="Roboto"/>
              <a:sym typeface="Roboto"/>
            </a:endParaRPr>
          </a:p>
        </p:txBody>
      </p:sp>
      <p:sp>
        <p:nvSpPr>
          <p:cNvPr id="415" name="Google Shape;415;p65"/>
          <p:cNvSpPr txBox="1"/>
          <p:nvPr/>
        </p:nvSpPr>
        <p:spPr>
          <a:xfrm>
            <a:off x="8256600" y="2571750"/>
            <a:ext cx="887400" cy="615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Closing balance</a:t>
            </a:r>
            <a:endParaRPr>
              <a:latin typeface="Roboto"/>
              <a:ea typeface="Roboto"/>
              <a:cs typeface="Roboto"/>
              <a:sym typeface="Roboto"/>
            </a:endParaRPr>
          </a:p>
        </p:txBody>
      </p:sp>
      <p:sp>
        <p:nvSpPr>
          <p:cNvPr id="416" name="Google Shape;416;p65"/>
          <p:cNvSpPr/>
          <p:nvPr/>
        </p:nvSpPr>
        <p:spPr>
          <a:xfrm>
            <a:off x="195550" y="2915500"/>
            <a:ext cx="2247300" cy="2034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5"/>
          <p:cNvSpPr txBox="1"/>
          <p:nvPr/>
        </p:nvSpPr>
        <p:spPr>
          <a:xfrm>
            <a:off x="291900" y="855425"/>
            <a:ext cx="8560200" cy="16623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oboto"/>
                <a:ea typeface="Roboto"/>
                <a:cs typeface="Roboto"/>
                <a:sym typeface="Roboto"/>
              </a:rPr>
              <a:t>Shares don’t </a:t>
            </a:r>
            <a:r>
              <a:rPr lang="en" sz="1600">
                <a:latin typeface="Roboto"/>
                <a:ea typeface="Roboto"/>
                <a:cs typeface="Roboto"/>
                <a:sym typeface="Roboto"/>
              </a:rPr>
              <a:t>disappear when prospects leave a company - either they still have them or they have sold them.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You can assume they still have them, and calculate their value based on their current share price, or you can look up the historical share price from the date they ceased to be an insider and treat them like a past share sale.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Historical share prices are available through TMX, NYSE, Google finance, etc. </a:t>
            </a:r>
            <a:endParaRPr sz="16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6"/>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Liquidity events - past share sales</a:t>
            </a:r>
            <a:endParaRPr/>
          </a:p>
        </p:txBody>
      </p:sp>
      <p:pic>
        <p:nvPicPr>
          <p:cNvPr id="423" name="Google Shape;423;p66"/>
          <p:cNvPicPr preferRelativeResize="0"/>
          <p:nvPr/>
        </p:nvPicPr>
        <p:blipFill>
          <a:blip r:embed="rId3">
            <a:alphaModFix/>
          </a:blip>
          <a:stretch>
            <a:fillRect/>
          </a:stretch>
        </p:blipFill>
        <p:spPr>
          <a:xfrm>
            <a:off x="152400" y="1144125"/>
            <a:ext cx="8839202" cy="2088740"/>
          </a:xfrm>
          <a:prstGeom prst="rect">
            <a:avLst/>
          </a:prstGeom>
          <a:noFill/>
          <a:ln>
            <a:noFill/>
          </a:ln>
        </p:spPr>
      </p:pic>
      <p:sp>
        <p:nvSpPr>
          <p:cNvPr id="424" name="Google Shape;424;p66"/>
          <p:cNvSpPr txBox="1"/>
          <p:nvPr/>
        </p:nvSpPr>
        <p:spPr>
          <a:xfrm>
            <a:off x="195550" y="3420325"/>
            <a:ext cx="8460000" cy="7080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Roboto"/>
                <a:ea typeface="Roboto"/>
                <a:cs typeface="Roboto"/>
                <a:sym typeface="Roboto"/>
              </a:rPr>
              <a:t>In 2011, Breakwater Resources was acquired by Nyrstar for $7 per share, and John Doe </a:t>
            </a:r>
            <a:r>
              <a:rPr lang="en" sz="1700">
                <a:latin typeface="Roboto"/>
                <a:ea typeface="Roboto"/>
                <a:cs typeface="Roboto"/>
                <a:sym typeface="Roboto"/>
              </a:rPr>
              <a:t>received</a:t>
            </a:r>
            <a:r>
              <a:rPr lang="en" sz="1700">
                <a:latin typeface="Roboto"/>
                <a:ea typeface="Roboto"/>
                <a:cs typeface="Roboto"/>
                <a:sym typeface="Roboto"/>
              </a:rPr>
              <a:t> $1,313,851 for his 187,693 shares. </a:t>
            </a:r>
            <a:endParaRPr sz="17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7"/>
          <p:cNvPicPr preferRelativeResize="0"/>
          <p:nvPr/>
        </p:nvPicPr>
        <p:blipFill>
          <a:blip r:embed="rId3">
            <a:alphaModFix/>
          </a:blip>
          <a:stretch>
            <a:fillRect/>
          </a:stretch>
        </p:blipFill>
        <p:spPr>
          <a:xfrm>
            <a:off x="152400" y="385100"/>
            <a:ext cx="8839197" cy="4287011"/>
          </a:xfrm>
          <a:prstGeom prst="rect">
            <a:avLst/>
          </a:prstGeom>
          <a:noFill/>
          <a:ln>
            <a:noFill/>
          </a:ln>
        </p:spPr>
      </p:pic>
      <p:sp>
        <p:nvSpPr>
          <p:cNvPr id="430" name="Google Shape;430;p67"/>
          <p:cNvSpPr/>
          <p:nvPr/>
        </p:nvSpPr>
        <p:spPr>
          <a:xfrm>
            <a:off x="4958875" y="2766525"/>
            <a:ext cx="1636500" cy="727200"/>
          </a:xfrm>
          <a:prstGeom prst="rect">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7"/>
          <p:cNvSpPr/>
          <p:nvPr/>
        </p:nvSpPr>
        <p:spPr>
          <a:xfrm>
            <a:off x="3257250" y="2766625"/>
            <a:ext cx="561600" cy="727200"/>
          </a:xfrm>
          <a:prstGeom prst="rect">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8"/>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Compound Annual Growth Rate (CAGR)</a:t>
            </a:r>
            <a:endParaRPr/>
          </a:p>
        </p:txBody>
      </p:sp>
      <p:sp>
        <p:nvSpPr>
          <p:cNvPr id="437" name="Google Shape;437;p68"/>
          <p:cNvSpPr txBox="1"/>
          <p:nvPr>
            <p:ph idx="1" type="body"/>
          </p:nvPr>
        </p:nvSpPr>
        <p:spPr>
          <a:xfrm>
            <a:off x="387900" y="1489824"/>
            <a:ext cx="8368200" cy="3078900"/>
          </a:xfrm>
          <a:prstGeom prst="rect">
            <a:avLst/>
          </a:prstGeom>
        </p:spPr>
        <p:txBody>
          <a:bodyPr anchorCtr="0" anchor="t" bIns="34275" lIns="68575" spcFirstLastPara="1" rIns="68575" wrap="square" tIns="34275">
            <a:normAutofit fontScale="92500" lnSpcReduction="20000"/>
          </a:bodyPr>
          <a:lstStyle/>
          <a:p>
            <a:pPr indent="0" lvl="0" marL="0" rtl="0" algn="l">
              <a:lnSpc>
                <a:spcPct val="115000"/>
              </a:lnSpc>
              <a:spcBef>
                <a:spcPts val="0"/>
              </a:spcBef>
              <a:spcAft>
                <a:spcPts val="0"/>
              </a:spcAft>
              <a:buNone/>
            </a:pPr>
            <a:r>
              <a:rPr lang="en" sz="1700">
                <a:solidFill>
                  <a:srgbClr val="202124"/>
                </a:solidFill>
                <a:highlight>
                  <a:srgbClr val="FFFFFF"/>
                </a:highlight>
              </a:rPr>
              <a:t>The compound annual growth rate (CAGR) is the rate of return (RoR) of an investment from its beginning balance to its ending balance, assuming the profits were reinvested at the end of each period of the investment's life span.</a:t>
            </a:r>
            <a:endParaRPr sz="1700">
              <a:solidFill>
                <a:srgbClr val="202124"/>
              </a:solidFill>
              <a:highlight>
                <a:srgbClr val="FFFFFF"/>
              </a:highlight>
            </a:endParaRPr>
          </a:p>
          <a:p>
            <a:pPr indent="0" lvl="0" marL="0" rtl="0" algn="l">
              <a:lnSpc>
                <a:spcPct val="115000"/>
              </a:lnSpc>
              <a:spcBef>
                <a:spcPts val="0"/>
              </a:spcBef>
              <a:spcAft>
                <a:spcPts val="0"/>
              </a:spcAft>
              <a:buNone/>
            </a:pPr>
            <a:r>
              <a:t/>
            </a:r>
            <a:endParaRPr sz="1700">
              <a:solidFill>
                <a:srgbClr val="202124"/>
              </a:solidFill>
              <a:highlight>
                <a:srgbClr val="FFFFFF"/>
              </a:highlight>
            </a:endParaRPr>
          </a:p>
          <a:p>
            <a:pPr indent="0" lvl="0" marL="0" rtl="0" algn="l">
              <a:lnSpc>
                <a:spcPct val="115000"/>
              </a:lnSpc>
              <a:spcBef>
                <a:spcPts val="0"/>
              </a:spcBef>
              <a:spcAft>
                <a:spcPts val="0"/>
              </a:spcAft>
              <a:buNone/>
            </a:pPr>
            <a:r>
              <a:rPr lang="en" sz="1758">
                <a:solidFill>
                  <a:srgbClr val="111111"/>
                </a:solidFill>
                <a:highlight>
                  <a:srgbClr val="FFFFFF"/>
                </a:highlight>
              </a:rPr>
              <a:t>It represents one of the most accurate ways to calculate and determine returns for individual assets, investment portfolios, and anything that can rise or fall in value over time. Over the long run, the stock market has had an inflation-adjusted annualized return rate of between 6% and 7%. Many investment managers for high net worth individuals can achieve 10% or more in annual returns. </a:t>
            </a:r>
            <a:endParaRPr sz="1758">
              <a:solidFill>
                <a:srgbClr val="111111"/>
              </a:solidFill>
              <a:highlight>
                <a:srgbClr val="FFFFFF"/>
              </a:highlight>
            </a:endParaRPr>
          </a:p>
          <a:p>
            <a:pPr indent="0" lvl="0" marL="0" rtl="0" algn="l">
              <a:lnSpc>
                <a:spcPct val="115000"/>
              </a:lnSpc>
              <a:spcBef>
                <a:spcPts val="0"/>
              </a:spcBef>
              <a:spcAft>
                <a:spcPts val="0"/>
              </a:spcAft>
              <a:buNone/>
            </a:pPr>
            <a:r>
              <a:t/>
            </a:r>
            <a:endParaRPr sz="1758">
              <a:solidFill>
                <a:srgbClr val="111111"/>
              </a:solidFill>
              <a:highlight>
                <a:srgbClr val="FFFFFF"/>
              </a:highlight>
            </a:endParaRPr>
          </a:p>
          <a:p>
            <a:pPr indent="0" lvl="0" marL="0" rtl="0" algn="l">
              <a:lnSpc>
                <a:spcPct val="115000"/>
              </a:lnSpc>
              <a:spcBef>
                <a:spcPts val="0"/>
              </a:spcBef>
              <a:spcAft>
                <a:spcPts val="0"/>
              </a:spcAft>
              <a:buNone/>
            </a:pPr>
            <a:r>
              <a:rPr lang="en" sz="1700">
                <a:highlight>
                  <a:srgbClr val="FFFFFF"/>
                </a:highlight>
              </a:rPr>
              <a:t>Estimating</a:t>
            </a:r>
            <a:r>
              <a:rPr lang="en" sz="1700">
                <a:highlight>
                  <a:srgbClr val="FFFFFF"/>
                </a:highlight>
              </a:rPr>
              <a:t> CAGR can be helpful for estimating the rate of return on past stock sales, which have likely been re-invested in your </a:t>
            </a:r>
            <a:r>
              <a:rPr lang="en" sz="1700">
                <a:highlight>
                  <a:srgbClr val="FFFFFF"/>
                </a:highlight>
              </a:rPr>
              <a:t>prospect</a:t>
            </a:r>
            <a:r>
              <a:rPr lang="en" sz="1700">
                <a:highlight>
                  <a:srgbClr val="FFFFFF"/>
                </a:highlight>
              </a:rPr>
              <a:t>’s investment portfolio.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9"/>
          <p:cNvSpPr txBox="1"/>
          <p:nvPr>
            <p:ph type="title"/>
          </p:nvPr>
        </p:nvSpPr>
        <p:spPr>
          <a:xfrm>
            <a:off x="387900" y="450000"/>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Tools for </a:t>
            </a:r>
            <a:r>
              <a:rPr lang="en" u="sng">
                <a:solidFill>
                  <a:schemeClr val="hlink"/>
                </a:solidFill>
                <a:hlinkClick r:id="rId3"/>
              </a:rPr>
              <a:t>calculating CAGR</a:t>
            </a:r>
            <a:endParaRPr/>
          </a:p>
        </p:txBody>
      </p:sp>
      <p:pic>
        <p:nvPicPr>
          <p:cNvPr id="443" name="Google Shape;443;p69"/>
          <p:cNvPicPr preferRelativeResize="0"/>
          <p:nvPr/>
        </p:nvPicPr>
        <p:blipFill>
          <a:blip r:embed="rId4">
            <a:alphaModFix/>
          </a:blip>
          <a:stretch>
            <a:fillRect/>
          </a:stretch>
        </p:blipFill>
        <p:spPr>
          <a:xfrm>
            <a:off x="481375" y="1079350"/>
            <a:ext cx="5031014" cy="3702600"/>
          </a:xfrm>
          <a:prstGeom prst="rect">
            <a:avLst/>
          </a:prstGeom>
          <a:noFill/>
          <a:ln>
            <a:noFill/>
          </a:ln>
        </p:spPr>
      </p:pic>
      <p:sp>
        <p:nvSpPr>
          <p:cNvPr id="444" name="Google Shape;444;p69"/>
          <p:cNvSpPr txBox="1"/>
          <p:nvPr/>
        </p:nvSpPr>
        <p:spPr>
          <a:xfrm>
            <a:off x="6948800" y="363500"/>
            <a:ext cx="1696500" cy="4002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Value of stock sale</a:t>
            </a:r>
            <a:endParaRPr>
              <a:latin typeface="Roboto"/>
              <a:ea typeface="Roboto"/>
              <a:cs typeface="Roboto"/>
              <a:sym typeface="Roboto"/>
            </a:endParaRPr>
          </a:p>
        </p:txBody>
      </p:sp>
      <p:sp>
        <p:nvSpPr>
          <p:cNvPr id="445" name="Google Shape;445;p69"/>
          <p:cNvSpPr/>
          <p:nvPr/>
        </p:nvSpPr>
        <p:spPr>
          <a:xfrm>
            <a:off x="6740300" y="613175"/>
            <a:ext cx="208500" cy="400200"/>
          </a:xfrm>
          <a:prstGeom prst="bentArrow">
            <a:avLst>
              <a:gd fmla="val 26307"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9"/>
          <p:cNvSpPr txBox="1"/>
          <p:nvPr/>
        </p:nvSpPr>
        <p:spPr>
          <a:xfrm>
            <a:off x="5667425" y="4648150"/>
            <a:ext cx="1968600" cy="400200"/>
          </a:xfrm>
          <a:prstGeom prst="rect">
            <a:avLst/>
          </a:prstGeom>
          <a:noFill/>
          <a:ln cap="flat" cmpd="sng" w="9525">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Potential current value</a:t>
            </a:r>
            <a:endParaRPr>
              <a:latin typeface="Roboto"/>
              <a:ea typeface="Roboto"/>
              <a:cs typeface="Roboto"/>
              <a:sym typeface="Roboto"/>
            </a:endParaRPr>
          </a:p>
        </p:txBody>
      </p:sp>
      <p:graphicFrame>
        <p:nvGraphicFramePr>
          <p:cNvPr id="447" name="Google Shape;447;p69"/>
          <p:cNvGraphicFramePr/>
          <p:nvPr/>
        </p:nvGraphicFramePr>
        <p:xfrm>
          <a:off x="5787800" y="803825"/>
          <a:ext cx="3000000" cy="3000000"/>
        </p:xfrm>
        <a:graphic>
          <a:graphicData uri="http://schemas.openxmlformats.org/drawingml/2006/table">
            <a:tbl>
              <a:tblPr>
                <a:noFill/>
                <a:tableStyleId>{961DDC8A-9C42-46F3-AE59-2C9435F9B304}</a:tableStyleId>
              </a:tblPr>
              <a:tblGrid>
                <a:gridCol w="952500"/>
                <a:gridCol w="952500"/>
                <a:gridCol w="952500"/>
              </a:tblGrid>
              <a:tr h="200025">
                <a:tc>
                  <a:txBody>
                    <a:bodyPr/>
                    <a:lstStyle/>
                    <a:p>
                      <a:pPr indent="0" lvl="0" marL="0" rtl="0" algn="ctr">
                        <a:lnSpc>
                          <a:spcPct val="115000"/>
                        </a:lnSpc>
                        <a:spcBef>
                          <a:spcPts val="0"/>
                        </a:spcBef>
                        <a:spcAft>
                          <a:spcPts val="0"/>
                        </a:spcAft>
                        <a:buNone/>
                      </a:pPr>
                      <a:r>
                        <a:rPr b="1" lang="en" sz="1000"/>
                        <a:t>Year</a:t>
                      </a:r>
                      <a:endParaRPr b="1"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Amount</a:t>
                      </a:r>
                      <a:endParaRPr b="1"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28550">
                      <a:solidFill>
                        <a:srgbClr val="0000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CAGR (8.59%)</a:t>
                      </a:r>
                      <a:endParaRPr b="1"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9550">
                <a:tc>
                  <a:txBody>
                    <a:bodyPr/>
                    <a:lstStyle/>
                    <a:p>
                      <a:pPr indent="0" lvl="0" marL="0" rtl="0" algn="r">
                        <a:lnSpc>
                          <a:spcPct val="115000"/>
                        </a:lnSpc>
                        <a:spcBef>
                          <a:spcPts val="0"/>
                        </a:spcBef>
                        <a:spcAft>
                          <a:spcPts val="0"/>
                        </a:spcAft>
                        <a:buNone/>
                      </a:pPr>
                      <a:r>
                        <a:rPr lang="en" sz="1000"/>
                        <a:t>2006</a:t>
                      </a:r>
                      <a:endParaRPr sz="1000"/>
                    </a:p>
                  </a:txBody>
                  <a:tcPr marT="19050" marB="19050" marR="28575" marL="28575" anchor="b">
                    <a:lnL cap="flat" cmpd="sng" w="9475">
                      <a:solidFill>
                        <a:srgbClr val="CCCCCC"/>
                      </a:solidFill>
                      <a:prstDash val="solid"/>
                      <a:round/>
                      <a:headEnd len="sm" w="sm" type="none"/>
                      <a:tailEnd len="sm" w="sm" type="none"/>
                    </a:lnL>
                    <a:lnR cap="flat" cmpd="sng" w="28550">
                      <a:solidFill>
                        <a:srgbClr val="0000FF"/>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$8,398,400</a:t>
                      </a:r>
                      <a:endParaRPr sz="1000"/>
                    </a:p>
                  </a:txBody>
                  <a:tcPr marT="19050" marB="19050" marR="28575" marL="28575" anchor="b">
                    <a:lnL cap="flat" cmpd="sng" w="28550">
                      <a:solidFill>
                        <a:srgbClr val="0000FF"/>
                      </a:solidFill>
                      <a:prstDash val="solid"/>
                      <a:round/>
                      <a:headEnd len="sm" w="sm" type="none"/>
                      <a:tailEnd len="sm" w="sm" type="none"/>
                    </a:lnL>
                    <a:lnR cap="flat" cmpd="sng" w="28550">
                      <a:solidFill>
                        <a:srgbClr val="0000FF"/>
                      </a:solidFill>
                      <a:prstDash val="solid"/>
                      <a:round/>
                      <a:headEnd len="sm" w="sm" type="none"/>
                      <a:tailEnd len="sm" w="sm" type="none"/>
                    </a:lnR>
                    <a:lnT cap="flat" cmpd="sng" w="28550">
                      <a:solidFill>
                        <a:srgbClr val="0000FF"/>
                      </a:solidFill>
                      <a:prstDash val="solid"/>
                      <a:round/>
                      <a:headEnd len="sm" w="sm" type="none"/>
                      <a:tailEnd len="sm" w="sm" type="none"/>
                    </a:lnT>
                    <a:lnB cap="flat" cmpd="sng" w="28550">
                      <a:solidFill>
                        <a:srgbClr val="0000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$721,423</a:t>
                      </a:r>
                      <a:endParaRPr sz="1000"/>
                    </a:p>
                  </a:txBody>
                  <a:tcPr marT="19050" marB="19050" marR="28575" marL="28575" anchor="b">
                    <a:lnL cap="flat" cmpd="sng" w="28550">
                      <a:solidFill>
                        <a:srgbClr val="0000FF"/>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2007</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$9,119,823</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28550">
                      <a:solidFill>
                        <a:srgbClr val="0000FF"/>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$455,991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2008</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$9,575,814</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$478,791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2009</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$10,054,604</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$502,730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$10,557,335</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$527,867</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$11,085,201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$554,260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2012</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$11,639,461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$581,973</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2013</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$12,221,434</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$611,072</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2014</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$12,832,506</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$641,625</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2015</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$13,474,131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$673,707</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2016</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$14,147,838</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$707,392</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2017</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$14,855,230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$742,761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2018</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$15,597,991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$779,900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2019</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$16,377,891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$818,895</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2020</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$17,196,786</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$859,839</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 sz="1000"/>
                        <a:t>2021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$18,056,625</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28550">
                      <a:solidFill>
                        <a:srgbClr val="9900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$902,831</a:t>
                      </a:r>
                      <a:endParaRPr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209550">
                <a:tc>
                  <a:txBody>
                    <a:bodyPr/>
                    <a:lstStyle/>
                    <a:p>
                      <a:pPr indent="0" lvl="0" marL="0" rtl="0" algn="r">
                        <a:lnSpc>
                          <a:spcPct val="115000"/>
                        </a:lnSpc>
                        <a:spcBef>
                          <a:spcPts val="0"/>
                        </a:spcBef>
                        <a:spcAft>
                          <a:spcPts val="0"/>
                        </a:spcAft>
                        <a:buNone/>
                      </a:pPr>
                      <a:r>
                        <a:rPr b="1" lang="en" sz="1000"/>
                        <a:t>2022</a:t>
                      </a:r>
                      <a:endParaRPr b="1" sz="1000"/>
                    </a:p>
                  </a:txBody>
                  <a:tcPr marT="19050" marB="19050" marR="28575" marL="28575" anchor="b">
                    <a:lnL cap="flat" cmpd="sng" w="9475">
                      <a:solidFill>
                        <a:srgbClr val="CCCCCC"/>
                      </a:solidFill>
                      <a:prstDash val="solid"/>
                      <a:round/>
                      <a:headEnd len="sm" w="sm" type="none"/>
                      <a:tailEnd len="sm" w="sm" type="none"/>
                    </a:lnL>
                    <a:lnR cap="flat" cmpd="sng" w="28550">
                      <a:solidFill>
                        <a:srgbClr val="9900FF"/>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$18,959,456</a:t>
                      </a:r>
                      <a:endParaRPr b="1" sz="1000"/>
                    </a:p>
                  </a:txBody>
                  <a:tcPr marT="19050" marB="19050" marR="28575" marL="28575" anchor="b">
                    <a:lnL cap="flat" cmpd="sng" w="28550">
                      <a:solidFill>
                        <a:srgbClr val="9900FF"/>
                      </a:solidFill>
                      <a:prstDash val="solid"/>
                      <a:round/>
                      <a:headEnd len="sm" w="sm" type="none"/>
                      <a:tailEnd len="sm" w="sm" type="none"/>
                    </a:lnL>
                    <a:lnR cap="flat" cmpd="sng" w="28550">
                      <a:solidFill>
                        <a:srgbClr val="9900FF"/>
                      </a:solidFill>
                      <a:prstDash val="solid"/>
                      <a:round/>
                      <a:headEnd len="sm" w="sm" type="none"/>
                      <a:tailEnd len="sm" w="sm" type="none"/>
                    </a:lnR>
                    <a:lnT cap="flat" cmpd="sng" w="28550">
                      <a:solidFill>
                        <a:srgbClr val="9900FF"/>
                      </a:solidFill>
                      <a:prstDash val="solid"/>
                      <a:round/>
                      <a:headEnd len="sm" w="sm" type="none"/>
                      <a:tailEnd len="sm" w="sm" type="none"/>
                    </a:lnT>
                    <a:lnB cap="flat" cmpd="sng" w="28550">
                      <a:solidFill>
                        <a:srgbClr val="9900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000"/>
                        <a:t>$947,973</a:t>
                      </a:r>
                      <a:endParaRPr b="1" sz="1000"/>
                    </a:p>
                  </a:txBody>
                  <a:tcPr marT="19050" marB="19050" marR="28575" marL="28575" anchor="b">
                    <a:lnL cap="flat" cmpd="sng" w="28550">
                      <a:solidFill>
                        <a:srgbClr val="9900FF"/>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bl>
          </a:graphicData>
        </a:graphic>
      </p:graphicFrame>
      <p:sp>
        <p:nvSpPr>
          <p:cNvPr id="448" name="Google Shape;448;p69"/>
          <p:cNvSpPr/>
          <p:nvPr/>
        </p:nvSpPr>
        <p:spPr>
          <a:xfrm rot="10800000">
            <a:off x="7490704" y="4536391"/>
            <a:ext cx="208500" cy="4776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Ownership Types</a:t>
            </a:r>
            <a:endParaRPr/>
          </a:p>
        </p:txBody>
      </p:sp>
      <p:sp>
        <p:nvSpPr>
          <p:cNvPr id="148" name="Google Shape;148;p25"/>
          <p:cNvSpPr txBox="1"/>
          <p:nvPr>
            <p:ph idx="1" type="body"/>
          </p:nvPr>
        </p:nvSpPr>
        <p:spPr>
          <a:xfrm>
            <a:off x="387900" y="1489824"/>
            <a:ext cx="8368200" cy="3078900"/>
          </a:xfrm>
          <a:prstGeom prst="rect">
            <a:avLst/>
          </a:prstGeom>
        </p:spPr>
        <p:txBody>
          <a:bodyPr anchorCtr="0" anchor="t" bIns="34275" lIns="68575" spcFirstLastPara="1" rIns="68575" wrap="square" tIns="34275">
            <a:noAutofit/>
          </a:bodyPr>
          <a:lstStyle/>
          <a:p>
            <a:pPr indent="-273050" lvl="0" marL="273050" rtl="0" algn="l">
              <a:lnSpc>
                <a:spcPct val="95000"/>
              </a:lnSpc>
              <a:spcBef>
                <a:spcPts val="0"/>
              </a:spcBef>
              <a:spcAft>
                <a:spcPts val="0"/>
              </a:spcAft>
              <a:buClr>
                <a:schemeClr val="dk1"/>
              </a:buClr>
              <a:buSzPts val="2660"/>
              <a:buFont typeface="Noto Sans Symbols"/>
              <a:buNone/>
            </a:pPr>
            <a:r>
              <a:rPr b="1" lang="en" sz="2000"/>
              <a:t>Direct </a:t>
            </a:r>
            <a:endParaRPr sz="2000"/>
          </a:p>
          <a:p>
            <a:pPr indent="-355600" lvl="0" marL="457200" rtl="0" algn="l">
              <a:lnSpc>
                <a:spcPct val="95000"/>
              </a:lnSpc>
              <a:spcBef>
                <a:spcPts val="560"/>
              </a:spcBef>
              <a:spcAft>
                <a:spcPts val="0"/>
              </a:spcAft>
              <a:buSzPts val="2000"/>
              <a:buFont typeface="Roboto"/>
              <a:buChar char="•"/>
            </a:pPr>
            <a:r>
              <a:rPr lang="en" sz="2000"/>
              <a:t>Registered Holder</a:t>
            </a:r>
            <a:endParaRPr sz="2000"/>
          </a:p>
          <a:p>
            <a:pPr indent="-355600" lvl="0" marL="457200" rtl="0" algn="l">
              <a:lnSpc>
                <a:spcPct val="95000"/>
              </a:lnSpc>
              <a:spcBef>
                <a:spcPts val="0"/>
              </a:spcBef>
              <a:spcAft>
                <a:spcPts val="0"/>
              </a:spcAft>
              <a:buSzPts val="2000"/>
              <a:buFont typeface="Roboto"/>
              <a:buChar char="•"/>
            </a:pPr>
            <a:r>
              <a:rPr lang="en" sz="2000"/>
              <a:t>Total control; can sell or gift at will</a:t>
            </a:r>
            <a:endParaRPr sz="2000"/>
          </a:p>
          <a:p>
            <a:pPr indent="-273050" lvl="0" marL="273050" rtl="0" algn="l">
              <a:lnSpc>
                <a:spcPct val="95000"/>
              </a:lnSpc>
              <a:spcBef>
                <a:spcPts val="560"/>
              </a:spcBef>
              <a:spcAft>
                <a:spcPts val="0"/>
              </a:spcAft>
              <a:buClr>
                <a:schemeClr val="dk1"/>
              </a:buClr>
              <a:buSzPts val="2660"/>
              <a:buFont typeface="Noto Sans Symbols"/>
              <a:buNone/>
            </a:pPr>
            <a:r>
              <a:t/>
            </a:r>
            <a:endParaRPr sz="2000"/>
          </a:p>
          <a:p>
            <a:pPr indent="-273050" lvl="0" marL="273050" rtl="0" algn="l">
              <a:lnSpc>
                <a:spcPct val="95000"/>
              </a:lnSpc>
              <a:spcBef>
                <a:spcPts val="560"/>
              </a:spcBef>
              <a:spcAft>
                <a:spcPts val="0"/>
              </a:spcAft>
              <a:buClr>
                <a:schemeClr val="dk1"/>
              </a:buClr>
              <a:buSzPts val="2660"/>
              <a:buFont typeface="Noto Sans Symbols"/>
              <a:buNone/>
            </a:pPr>
            <a:r>
              <a:rPr b="1" lang="en" sz="2000"/>
              <a:t>Indirect </a:t>
            </a:r>
            <a:endParaRPr sz="2000"/>
          </a:p>
          <a:p>
            <a:pPr indent="-355600" lvl="0" marL="457200" rtl="0" algn="l">
              <a:lnSpc>
                <a:spcPct val="95000"/>
              </a:lnSpc>
              <a:spcBef>
                <a:spcPts val="560"/>
              </a:spcBef>
              <a:spcAft>
                <a:spcPts val="0"/>
              </a:spcAft>
              <a:buSzPts val="2000"/>
              <a:buFont typeface="Roboto"/>
              <a:buChar char="•"/>
            </a:pPr>
            <a:r>
              <a:rPr lang="en" sz="2000"/>
              <a:t>Registered Holder is a holding company, family member, foundation, RRSP, RESP, Trust, etc. that the prospect has control or direction over. </a:t>
            </a:r>
            <a:endParaRPr sz="2000"/>
          </a:p>
          <a:p>
            <a:pPr indent="-355600" lvl="0" marL="457200" rtl="0" algn="l">
              <a:lnSpc>
                <a:spcPct val="95000"/>
              </a:lnSpc>
              <a:spcBef>
                <a:spcPts val="0"/>
              </a:spcBef>
              <a:spcAft>
                <a:spcPts val="0"/>
              </a:spcAft>
              <a:buSzPts val="2000"/>
              <a:buFont typeface="Roboto"/>
              <a:buChar char="•"/>
            </a:pPr>
            <a:r>
              <a:rPr lang="en" sz="2000"/>
              <a:t>Less control; may have to consult others who have interest in shares before selling or gifting</a:t>
            </a:r>
            <a:endParaRPr i="1" sz="2000"/>
          </a:p>
          <a:p>
            <a:pPr indent="0" lvl="0" marL="0" rtl="0" algn="l">
              <a:lnSpc>
                <a:spcPct val="50000"/>
              </a:lnSpc>
              <a:spcBef>
                <a:spcPts val="800"/>
              </a:spcBef>
              <a:spcAft>
                <a:spcPts val="0"/>
              </a:spcAft>
              <a:buNone/>
            </a:pPr>
            <a:r>
              <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0"/>
          <p:cNvSpPr txBox="1"/>
          <p:nvPr>
            <p:ph idx="1" type="body"/>
          </p:nvPr>
        </p:nvSpPr>
        <p:spPr>
          <a:xfrm>
            <a:off x="387900" y="1489826"/>
            <a:ext cx="8318400" cy="1744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9600"/>
              <a:t>Questions? </a:t>
            </a:r>
            <a:endParaRPr b="1" sz="9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1"/>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4100"/>
              <a:t>Thank you</a:t>
            </a:r>
            <a:endParaRPr sz="4100"/>
          </a:p>
        </p:txBody>
      </p:sp>
      <p:sp>
        <p:nvSpPr>
          <p:cNvPr id="459" name="Google Shape;459;p71"/>
          <p:cNvSpPr txBox="1"/>
          <p:nvPr>
            <p:ph idx="1" type="body"/>
          </p:nvPr>
        </p:nvSpPr>
        <p:spPr>
          <a:xfrm>
            <a:off x="387900" y="1457725"/>
            <a:ext cx="8214300" cy="3078900"/>
          </a:xfrm>
          <a:prstGeom prst="rect">
            <a:avLst/>
          </a:prstGeom>
        </p:spPr>
        <p:txBody>
          <a:bodyPr anchorCtr="0" anchor="t" bIns="34275" lIns="68575" spcFirstLastPara="1" rIns="68575" wrap="square" tIns="34275">
            <a:normAutofit/>
          </a:bodyPr>
          <a:lstStyle/>
          <a:p>
            <a:pPr indent="0" lvl="0" marL="0" rtl="0" algn="ctr">
              <a:lnSpc>
                <a:spcPct val="100000"/>
              </a:lnSpc>
              <a:spcBef>
                <a:spcPts val="800"/>
              </a:spcBef>
              <a:spcAft>
                <a:spcPts val="0"/>
              </a:spcAft>
              <a:buNone/>
            </a:pPr>
            <a:r>
              <a:t/>
            </a:r>
            <a:endParaRPr sz="3400"/>
          </a:p>
          <a:p>
            <a:pPr indent="0" lvl="0" marL="0" rtl="0" algn="ctr">
              <a:lnSpc>
                <a:spcPct val="100000"/>
              </a:lnSpc>
              <a:spcBef>
                <a:spcPts val="800"/>
              </a:spcBef>
              <a:spcAft>
                <a:spcPts val="0"/>
              </a:spcAft>
              <a:buClr>
                <a:schemeClr val="dk1"/>
              </a:buClr>
              <a:buSzPts val="1100"/>
              <a:buFont typeface="Arial"/>
              <a:buNone/>
            </a:pPr>
            <a:r>
              <a:rPr lang="en" sz="2400">
                <a:solidFill>
                  <a:schemeClr val="accent5"/>
                </a:solidFill>
                <a:latin typeface="Roboto Slab"/>
                <a:ea typeface="Roboto Slab"/>
                <a:cs typeface="Roboto Slab"/>
                <a:sym typeface="Roboto Slab"/>
              </a:rPr>
              <a:t>Erin Shantz</a:t>
            </a:r>
            <a:endParaRPr sz="2400">
              <a:solidFill>
                <a:schemeClr val="accent5"/>
              </a:solidFill>
              <a:latin typeface="Roboto Slab"/>
              <a:ea typeface="Roboto Slab"/>
              <a:cs typeface="Roboto Slab"/>
              <a:sym typeface="Roboto Slab"/>
            </a:endParaRPr>
          </a:p>
          <a:p>
            <a:pPr indent="0" lvl="0" marL="0" rtl="0" algn="ctr">
              <a:lnSpc>
                <a:spcPct val="100000"/>
              </a:lnSpc>
              <a:spcBef>
                <a:spcPts val="800"/>
              </a:spcBef>
              <a:spcAft>
                <a:spcPts val="0"/>
              </a:spcAft>
              <a:buClr>
                <a:schemeClr val="dk1"/>
              </a:buClr>
              <a:buSzPts val="1100"/>
              <a:buFont typeface="Arial"/>
              <a:buNone/>
            </a:pPr>
            <a:r>
              <a:rPr lang="en" sz="2400">
                <a:solidFill>
                  <a:schemeClr val="accent5"/>
                </a:solidFill>
                <a:latin typeface="Roboto Slab"/>
                <a:ea typeface="Roboto Slab"/>
                <a:cs typeface="Roboto Slab"/>
                <a:sym typeface="Roboto Slab"/>
              </a:rPr>
              <a:t>Development Associate, Principal Gifts</a:t>
            </a:r>
            <a:endParaRPr sz="2400">
              <a:solidFill>
                <a:schemeClr val="accent5"/>
              </a:solidFill>
              <a:latin typeface="Roboto Slab"/>
              <a:ea typeface="Roboto Slab"/>
              <a:cs typeface="Roboto Slab"/>
              <a:sym typeface="Roboto Slab"/>
            </a:endParaRPr>
          </a:p>
          <a:p>
            <a:pPr indent="0" lvl="0" marL="0" rtl="0" algn="ctr">
              <a:lnSpc>
                <a:spcPct val="100000"/>
              </a:lnSpc>
              <a:spcBef>
                <a:spcPts val="800"/>
              </a:spcBef>
              <a:spcAft>
                <a:spcPts val="0"/>
              </a:spcAft>
              <a:buClr>
                <a:schemeClr val="dk1"/>
              </a:buClr>
              <a:buSzPts val="1100"/>
              <a:buFont typeface="Arial"/>
              <a:buNone/>
            </a:pPr>
            <a:r>
              <a:rPr lang="en" sz="2400">
                <a:solidFill>
                  <a:schemeClr val="accent5"/>
                </a:solidFill>
                <a:latin typeface="Roboto Slab"/>
                <a:ea typeface="Roboto Slab"/>
                <a:cs typeface="Roboto Slab"/>
                <a:sym typeface="Roboto Slab"/>
              </a:rPr>
              <a:t>University of Alberta</a:t>
            </a:r>
            <a:endParaRPr sz="2400">
              <a:solidFill>
                <a:schemeClr val="accent5"/>
              </a:solidFill>
              <a:latin typeface="Roboto Slab"/>
              <a:ea typeface="Roboto Slab"/>
              <a:cs typeface="Roboto Slab"/>
              <a:sym typeface="Roboto Slab"/>
            </a:endParaRPr>
          </a:p>
          <a:p>
            <a:pPr indent="0" lvl="0" marL="0" rtl="0" algn="ctr">
              <a:spcBef>
                <a:spcPts val="800"/>
              </a:spcBef>
              <a:spcAft>
                <a:spcPts val="0"/>
              </a:spcAft>
              <a:buNone/>
            </a:pPr>
            <a:r>
              <a:rPr lang="en" sz="2400" u="sng">
                <a:solidFill>
                  <a:schemeClr val="hlink"/>
                </a:solidFill>
                <a:latin typeface="Roboto Slab"/>
                <a:ea typeface="Roboto Slab"/>
                <a:cs typeface="Roboto Slab"/>
                <a:sym typeface="Roboto Slab"/>
                <a:hlinkClick r:id="rId3"/>
              </a:rPr>
              <a:t>eemoffat@ualberta.ca</a:t>
            </a:r>
            <a:r>
              <a:rPr lang="en" sz="2400">
                <a:latin typeface="Roboto Slab"/>
                <a:ea typeface="Roboto Slab"/>
                <a:cs typeface="Roboto Slab"/>
                <a:sym typeface="Roboto Slab"/>
              </a:rPr>
              <a:t> </a:t>
            </a:r>
            <a:endParaRPr sz="2400">
              <a:latin typeface="Roboto Slab"/>
              <a:ea typeface="Roboto Slab"/>
              <a:cs typeface="Roboto Slab"/>
              <a:sym typeface="Roboto Slab"/>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2"/>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Links to resources</a:t>
            </a:r>
            <a:endParaRPr/>
          </a:p>
        </p:txBody>
      </p:sp>
      <p:sp>
        <p:nvSpPr>
          <p:cNvPr id="465" name="Google Shape;465;p72"/>
          <p:cNvSpPr txBox="1"/>
          <p:nvPr>
            <p:ph idx="1" type="body"/>
          </p:nvPr>
        </p:nvSpPr>
        <p:spPr>
          <a:xfrm>
            <a:off x="387900" y="1489824"/>
            <a:ext cx="8368200" cy="3078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u="sng">
                <a:solidFill>
                  <a:schemeClr val="hlink"/>
                </a:solidFill>
                <a:hlinkClick r:id="rId3"/>
              </a:rPr>
              <a:t>SEDI</a:t>
            </a:r>
            <a:endParaRPr/>
          </a:p>
          <a:p>
            <a:pPr indent="0" lvl="0" marL="0" rtl="0" algn="l">
              <a:spcBef>
                <a:spcPts val="800"/>
              </a:spcBef>
              <a:spcAft>
                <a:spcPts val="0"/>
              </a:spcAft>
              <a:buNone/>
            </a:pPr>
            <a:r>
              <a:rPr lang="en" u="sng">
                <a:solidFill>
                  <a:schemeClr val="hlink"/>
                </a:solidFill>
                <a:hlinkClick r:id="rId4"/>
              </a:rPr>
              <a:t>SEDAR</a:t>
            </a:r>
            <a:endParaRPr/>
          </a:p>
          <a:p>
            <a:pPr indent="0" lvl="0" marL="0" rtl="0" algn="l">
              <a:spcBef>
                <a:spcPts val="800"/>
              </a:spcBef>
              <a:spcAft>
                <a:spcPts val="0"/>
              </a:spcAft>
              <a:buNone/>
            </a:pPr>
            <a:r>
              <a:rPr lang="en" u="sng">
                <a:solidFill>
                  <a:schemeClr val="hlink"/>
                </a:solidFill>
                <a:hlinkClick r:id="rId5"/>
              </a:rPr>
              <a:t>SEC EDGAR</a:t>
            </a:r>
            <a:endParaRPr/>
          </a:p>
          <a:p>
            <a:pPr indent="0" lvl="0" marL="0" rtl="0" algn="l">
              <a:spcBef>
                <a:spcPts val="800"/>
              </a:spcBef>
              <a:spcAft>
                <a:spcPts val="0"/>
              </a:spcAft>
              <a:buNone/>
            </a:pPr>
            <a:r>
              <a:rPr lang="en" u="sng">
                <a:solidFill>
                  <a:schemeClr val="hlink"/>
                </a:solidFill>
                <a:hlinkClick r:id="rId6"/>
              </a:rPr>
              <a:t>TMX</a:t>
            </a:r>
            <a:r>
              <a:rPr lang="en"/>
              <a:t> - Canadian share price lookup</a:t>
            </a:r>
            <a:endParaRPr/>
          </a:p>
          <a:p>
            <a:pPr indent="0" lvl="0" marL="0" rtl="0" algn="l">
              <a:spcBef>
                <a:spcPts val="800"/>
              </a:spcBef>
              <a:spcAft>
                <a:spcPts val="0"/>
              </a:spcAft>
              <a:buNone/>
            </a:pPr>
            <a:r>
              <a:rPr lang="en" u="sng">
                <a:solidFill>
                  <a:schemeClr val="hlink"/>
                </a:solidFill>
                <a:hlinkClick r:id="rId7"/>
              </a:rPr>
              <a:t>Yahoo Finance</a:t>
            </a:r>
            <a:r>
              <a:rPr lang="en"/>
              <a:t>, </a:t>
            </a:r>
            <a:r>
              <a:rPr lang="en" u="sng">
                <a:solidFill>
                  <a:schemeClr val="hlink"/>
                </a:solidFill>
                <a:hlinkClick r:id="rId8"/>
              </a:rPr>
              <a:t>Google Finance</a:t>
            </a:r>
            <a:r>
              <a:rPr lang="en"/>
              <a:t> - American share price lookup</a:t>
            </a:r>
            <a:endParaRPr/>
          </a:p>
          <a:p>
            <a:pPr indent="0" lvl="0" marL="0" rtl="0" algn="l">
              <a:spcBef>
                <a:spcPts val="800"/>
              </a:spcBef>
              <a:spcAft>
                <a:spcPts val="0"/>
              </a:spcAft>
              <a:buNone/>
            </a:pPr>
            <a:r>
              <a:rPr lang="en" u="sng">
                <a:solidFill>
                  <a:schemeClr val="hlink"/>
                </a:solidFill>
                <a:hlinkClick r:id="rId9"/>
              </a:rPr>
              <a:t>Moneychimp</a:t>
            </a:r>
            <a:r>
              <a:rPr lang="en"/>
              <a:t> - Compound Annual Growth Rate (CAGR)</a:t>
            </a:r>
            <a:endParaRPr/>
          </a:p>
          <a:p>
            <a:pPr indent="0" lvl="0" marL="0" rtl="0" algn="l">
              <a:spcBef>
                <a:spcPts val="800"/>
              </a:spcBef>
              <a:spcAft>
                <a:spcPts val="0"/>
              </a:spcAft>
              <a:buClr>
                <a:schemeClr val="dk1"/>
              </a:buClr>
              <a:buSzPts val="1100"/>
              <a:buFont typeface="Arial"/>
              <a:buNone/>
            </a:pPr>
            <a:r>
              <a:rPr lang="en" u="sng">
                <a:solidFill>
                  <a:schemeClr val="hlink"/>
                </a:solidFill>
                <a:hlinkClick r:id="rId10"/>
              </a:rPr>
              <a:t>Bank of Canada Currency Converter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Share Value</a:t>
            </a:r>
            <a:endParaRPr/>
          </a:p>
        </p:txBody>
      </p:sp>
      <p:sp>
        <p:nvSpPr>
          <p:cNvPr id="154" name="Google Shape;154;p26"/>
          <p:cNvSpPr txBox="1"/>
          <p:nvPr>
            <p:ph idx="1" type="body"/>
          </p:nvPr>
        </p:nvSpPr>
        <p:spPr>
          <a:xfrm>
            <a:off x="387900" y="1428699"/>
            <a:ext cx="8368200" cy="3078900"/>
          </a:xfrm>
          <a:prstGeom prst="rect">
            <a:avLst/>
          </a:prstGeom>
        </p:spPr>
        <p:txBody>
          <a:bodyPr anchorCtr="0" anchor="t" bIns="34275" lIns="68575" spcFirstLastPara="1" rIns="68575" wrap="square" tIns="34275">
            <a:normAutofit fontScale="85000" lnSpcReduction="20000"/>
          </a:bodyPr>
          <a:lstStyle/>
          <a:p>
            <a:pPr indent="0" lvl="0" marL="0" rtl="0" algn="l">
              <a:lnSpc>
                <a:spcPct val="100000"/>
              </a:lnSpc>
              <a:spcBef>
                <a:spcPts val="0"/>
              </a:spcBef>
              <a:spcAft>
                <a:spcPts val="0"/>
              </a:spcAft>
              <a:buNone/>
            </a:pPr>
            <a:r>
              <a:rPr lang="en" sz="2600"/>
              <a:t>Good idea to check before you spend ages figuring out how many securities someone owns. If they have 5 million shares, but they’re worth $0.01 each ($50,000 total) then it’s often not worth the trouble - junior mining </a:t>
            </a:r>
            <a:r>
              <a:rPr lang="en" sz="2600"/>
              <a:t>companies</a:t>
            </a:r>
            <a:r>
              <a:rPr lang="en" sz="2600"/>
              <a:t> I’m looking at you!  </a:t>
            </a:r>
            <a:endParaRPr sz="2600"/>
          </a:p>
          <a:p>
            <a:pPr indent="0" lvl="0" marL="0" rtl="0" algn="l">
              <a:lnSpc>
                <a:spcPct val="100000"/>
              </a:lnSpc>
              <a:spcBef>
                <a:spcPts val="520"/>
              </a:spcBef>
              <a:spcAft>
                <a:spcPts val="0"/>
              </a:spcAft>
              <a:buNone/>
            </a:pPr>
            <a:r>
              <a:rPr lang="en" sz="2600"/>
              <a:t>Sources for share prices: </a:t>
            </a:r>
            <a:endParaRPr sz="2600"/>
          </a:p>
          <a:p>
            <a:pPr indent="-358140" lvl="0" marL="457200" rtl="0" algn="l">
              <a:lnSpc>
                <a:spcPct val="100000"/>
              </a:lnSpc>
              <a:spcBef>
                <a:spcPts val="480"/>
              </a:spcBef>
              <a:spcAft>
                <a:spcPts val="0"/>
              </a:spcAft>
              <a:buSzPct val="100000"/>
              <a:buFont typeface="Roboto"/>
              <a:buChar char="•"/>
            </a:pPr>
            <a:r>
              <a:rPr lang="en" sz="2400"/>
              <a:t>TMX - Canadian stock market</a:t>
            </a:r>
            <a:endParaRPr sz="2400"/>
          </a:p>
          <a:p>
            <a:pPr indent="-358140" lvl="0" marL="457200" rtl="0" algn="l">
              <a:lnSpc>
                <a:spcPct val="100000"/>
              </a:lnSpc>
              <a:spcBef>
                <a:spcPts val="0"/>
              </a:spcBef>
              <a:spcAft>
                <a:spcPts val="0"/>
              </a:spcAft>
              <a:buSzPct val="100000"/>
              <a:buFont typeface="Roboto"/>
              <a:buChar char="•"/>
            </a:pPr>
            <a:r>
              <a:rPr lang="en" sz="2400"/>
              <a:t>NYSE, Nasdaq - American stock markets</a:t>
            </a:r>
            <a:endParaRPr sz="2400"/>
          </a:p>
          <a:p>
            <a:pPr indent="-358140" lvl="0" marL="457200" rtl="0" algn="l">
              <a:lnSpc>
                <a:spcPct val="100000"/>
              </a:lnSpc>
              <a:spcBef>
                <a:spcPts val="0"/>
              </a:spcBef>
              <a:spcAft>
                <a:spcPts val="0"/>
              </a:spcAft>
              <a:buSzPct val="100000"/>
              <a:buFont typeface="Roboto"/>
              <a:buChar char="•"/>
            </a:pPr>
            <a:r>
              <a:rPr lang="en" sz="2400"/>
              <a:t>Globe and Mail</a:t>
            </a:r>
            <a:endParaRPr sz="2400"/>
          </a:p>
          <a:p>
            <a:pPr indent="-358140" lvl="0" marL="457200" rtl="0" algn="l">
              <a:lnSpc>
                <a:spcPct val="100000"/>
              </a:lnSpc>
              <a:spcBef>
                <a:spcPts val="0"/>
              </a:spcBef>
              <a:spcAft>
                <a:spcPts val="0"/>
              </a:spcAft>
              <a:buSzPct val="100000"/>
              <a:buFont typeface="Roboto"/>
              <a:buChar char="•"/>
            </a:pPr>
            <a:r>
              <a:rPr lang="en" sz="2400"/>
              <a:t>Google Finance</a:t>
            </a:r>
            <a:endParaRPr sz="2400"/>
          </a:p>
          <a:p>
            <a:pPr indent="-358140" lvl="0" marL="457200" rtl="0" algn="l">
              <a:lnSpc>
                <a:spcPct val="100000"/>
              </a:lnSpc>
              <a:spcBef>
                <a:spcPts val="0"/>
              </a:spcBef>
              <a:spcAft>
                <a:spcPts val="0"/>
              </a:spcAft>
              <a:buSzPct val="100000"/>
              <a:buFont typeface="Roboto"/>
              <a:buChar char="•"/>
            </a:pPr>
            <a:r>
              <a:rPr lang="en" sz="2400"/>
              <a:t>Yahoo Finance </a:t>
            </a:r>
            <a:endParaRPr sz="2400"/>
          </a:p>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TMX</a:t>
            </a:r>
            <a:endParaRPr/>
          </a:p>
        </p:txBody>
      </p:sp>
      <p:sp>
        <p:nvSpPr>
          <p:cNvPr id="160" name="Google Shape;160;p27"/>
          <p:cNvSpPr txBox="1"/>
          <p:nvPr>
            <p:ph idx="1" type="body"/>
          </p:nvPr>
        </p:nvSpPr>
        <p:spPr>
          <a:xfrm>
            <a:off x="387900" y="1489825"/>
            <a:ext cx="1725600" cy="3078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Note the </a:t>
            </a:r>
            <a:r>
              <a:rPr lang="en"/>
              <a:t>separate</a:t>
            </a:r>
            <a:r>
              <a:rPr lang="en"/>
              <a:t> share classes and variation in prices </a:t>
            </a:r>
            <a:endParaRPr/>
          </a:p>
        </p:txBody>
      </p:sp>
      <p:pic>
        <p:nvPicPr>
          <p:cNvPr id="161" name="Google Shape;161;p27"/>
          <p:cNvPicPr preferRelativeResize="0"/>
          <p:nvPr/>
        </p:nvPicPr>
        <p:blipFill>
          <a:blip r:embed="rId3">
            <a:alphaModFix/>
          </a:blip>
          <a:stretch>
            <a:fillRect/>
          </a:stretch>
        </p:blipFill>
        <p:spPr>
          <a:xfrm>
            <a:off x="2265900" y="1296525"/>
            <a:ext cx="6725700" cy="2343805"/>
          </a:xfrm>
          <a:prstGeom prst="rect">
            <a:avLst/>
          </a:prstGeom>
          <a:noFill/>
          <a:ln>
            <a:noFill/>
          </a:ln>
        </p:spPr>
      </p:pic>
      <p:sp>
        <p:nvSpPr>
          <p:cNvPr id="162" name="Google Shape;162;p27"/>
          <p:cNvSpPr txBox="1"/>
          <p:nvPr/>
        </p:nvSpPr>
        <p:spPr>
          <a:xfrm>
            <a:off x="4309125" y="3675600"/>
            <a:ext cx="3273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Share classes</a:t>
            </a:r>
            <a:endParaRPr b="1">
              <a:solidFill>
                <a:srgbClr val="0000FF"/>
              </a:solidFill>
              <a:latin typeface="Roboto"/>
              <a:ea typeface="Roboto"/>
              <a:cs typeface="Roboto"/>
              <a:sym typeface="Roboto"/>
            </a:endParaRPr>
          </a:p>
          <a:p>
            <a:pPr indent="0" lvl="0" marL="0" rtl="0" algn="l">
              <a:spcBef>
                <a:spcPts val="0"/>
              </a:spcBef>
              <a:spcAft>
                <a:spcPts val="0"/>
              </a:spcAft>
              <a:buNone/>
            </a:pPr>
            <a:r>
              <a:rPr i="1" lang="en">
                <a:solidFill>
                  <a:srgbClr val="0000FF"/>
                </a:solidFill>
                <a:latin typeface="Roboto"/>
                <a:ea typeface="Roboto"/>
                <a:cs typeface="Roboto"/>
                <a:sym typeface="Roboto"/>
              </a:rPr>
              <a:t>WN = trading symbol for George Weston Limited (owns Loblaws)</a:t>
            </a:r>
            <a:endParaRPr i="1">
              <a:solidFill>
                <a:srgbClr val="0000FF"/>
              </a:solidFill>
              <a:latin typeface="Roboto"/>
              <a:ea typeface="Roboto"/>
              <a:cs typeface="Roboto"/>
              <a:sym typeface="Roboto"/>
            </a:endParaRPr>
          </a:p>
          <a:p>
            <a:pPr indent="0" lvl="0" marL="0" rtl="0" algn="l">
              <a:spcBef>
                <a:spcPts val="0"/>
              </a:spcBef>
              <a:spcAft>
                <a:spcPts val="0"/>
              </a:spcAft>
              <a:buNone/>
            </a:pPr>
            <a:r>
              <a:rPr i="1" lang="en">
                <a:solidFill>
                  <a:srgbClr val="0000FF"/>
                </a:solidFill>
                <a:latin typeface="Roboto"/>
                <a:ea typeface="Roboto"/>
                <a:cs typeface="Roboto"/>
                <a:sym typeface="Roboto"/>
              </a:rPr>
              <a:t>PR.A = preferred shares, series A</a:t>
            </a:r>
            <a:endParaRPr i="1">
              <a:solidFill>
                <a:srgbClr val="0000FF"/>
              </a:solidFill>
              <a:latin typeface="Roboto"/>
              <a:ea typeface="Roboto"/>
              <a:cs typeface="Roboto"/>
              <a:sym typeface="Roboto"/>
            </a:endParaRPr>
          </a:p>
        </p:txBody>
      </p:sp>
      <p:sp>
        <p:nvSpPr>
          <p:cNvPr id="163" name="Google Shape;163;p27"/>
          <p:cNvSpPr txBox="1"/>
          <p:nvPr/>
        </p:nvSpPr>
        <p:spPr>
          <a:xfrm>
            <a:off x="7715700" y="3715675"/>
            <a:ext cx="127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Trading value</a:t>
            </a:r>
            <a:endParaRPr b="1">
              <a:solidFill>
                <a:srgbClr val="0000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87900" y="458025"/>
            <a:ext cx="8368200" cy="686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Share information</a:t>
            </a:r>
            <a:endParaRPr/>
          </a:p>
        </p:txBody>
      </p:sp>
      <p:sp>
        <p:nvSpPr>
          <p:cNvPr id="169" name="Google Shape;169;p28"/>
          <p:cNvSpPr txBox="1"/>
          <p:nvPr>
            <p:ph idx="1" type="body"/>
          </p:nvPr>
        </p:nvSpPr>
        <p:spPr>
          <a:xfrm>
            <a:off x="387900" y="1489825"/>
            <a:ext cx="1419900" cy="3322800"/>
          </a:xfrm>
          <a:prstGeom prst="rect">
            <a:avLst/>
          </a:prstGeom>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852"/>
              <a:buNone/>
            </a:pPr>
            <a:r>
              <a:rPr lang="en" sz="1727"/>
              <a:t>Note the following: </a:t>
            </a:r>
            <a:endParaRPr sz="1727"/>
          </a:p>
          <a:p>
            <a:pPr indent="0" lvl="0" marL="0" rtl="0" algn="l">
              <a:lnSpc>
                <a:spcPct val="70000"/>
              </a:lnSpc>
              <a:spcBef>
                <a:spcPts val="1000"/>
              </a:spcBef>
              <a:spcAft>
                <a:spcPts val="0"/>
              </a:spcAft>
              <a:buSzPts val="852"/>
              <a:buNone/>
            </a:pPr>
            <a:r>
              <a:rPr lang="en" sz="1727"/>
              <a:t>Closing price</a:t>
            </a:r>
            <a:endParaRPr sz="1727"/>
          </a:p>
          <a:p>
            <a:pPr indent="0" lvl="0" marL="0" rtl="0" algn="l">
              <a:lnSpc>
                <a:spcPct val="70000"/>
              </a:lnSpc>
              <a:spcBef>
                <a:spcPts val="1000"/>
              </a:spcBef>
              <a:spcAft>
                <a:spcPts val="0"/>
              </a:spcAft>
              <a:buSzPts val="852"/>
              <a:buNone/>
            </a:pPr>
            <a:r>
              <a:rPr lang="en" sz="1727"/>
              <a:t>52 week high/low - is the stock near the peak for this year?</a:t>
            </a:r>
            <a:endParaRPr sz="1727"/>
          </a:p>
          <a:p>
            <a:pPr indent="0" lvl="0" marL="0" rtl="0" algn="l">
              <a:lnSpc>
                <a:spcPct val="70000"/>
              </a:lnSpc>
              <a:spcBef>
                <a:spcPts val="1000"/>
              </a:spcBef>
              <a:spcAft>
                <a:spcPts val="0"/>
              </a:spcAft>
              <a:buSzPts val="852"/>
              <a:buNone/>
            </a:pPr>
            <a:r>
              <a:rPr lang="en" sz="1727"/>
              <a:t>Dividend amount and frequency </a:t>
            </a:r>
            <a:endParaRPr sz="1727"/>
          </a:p>
        </p:txBody>
      </p:sp>
      <p:pic>
        <p:nvPicPr>
          <p:cNvPr id="170" name="Google Shape;170;p28"/>
          <p:cNvPicPr preferRelativeResize="0"/>
          <p:nvPr/>
        </p:nvPicPr>
        <p:blipFill>
          <a:blip r:embed="rId3">
            <a:alphaModFix/>
          </a:blip>
          <a:stretch>
            <a:fillRect/>
          </a:stretch>
        </p:blipFill>
        <p:spPr>
          <a:xfrm>
            <a:off x="1889025" y="1567550"/>
            <a:ext cx="6867074" cy="2746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idx="1" type="body"/>
          </p:nvPr>
        </p:nvSpPr>
        <p:spPr>
          <a:xfrm>
            <a:off x="387900" y="1489826"/>
            <a:ext cx="8318400" cy="1744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9600"/>
              <a:t>Questions? </a:t>
            </a:r>
            <a:endParaRPr b="1" sz="9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 Palette">
      <a:dk1>
        <a:srgbClr val="000000"/>
      </a:dk1>
      <a:lt1>
        <a:srgbClr val="FFFFFF"/>
      </a:lt1>
      <a:dk2>
        <a:srgbClr val="275D37"/>
      </a:dk2>
      <a:lt2>
        <a:srgbClr val="F1CC00"/>
      </a:lt2>
      <a:accent1>
        <a:srgbClr val="F68D2E"/>
      </a:accent1>
      <a:accent2>
        <a:srgbClr val="E56954"/>
      </a:accent2>
      <a:accent3>
        <a:srgbClr val="C86BA8"/>
      </a:accent3>
      <a:accent4>
        <a:srgbClr val="007933"/>
      </a:accent4>
      <a:accent5>
        <a:srgbClr val="6CC249"/>
      </a:accent5>
      <a:accent6>
        <a:srgbClr val="6BBBAE"/>
      </a:accent6>
      <a:hlink>
        <a:srgbClr val="7BA3DB"/>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