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oUYRI1zmb4EC3XLzNhl7fZP9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8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3b5f521c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73b5f521c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73b5f521c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73b5f521c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73b5f521c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73b5f521c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73b5f521c1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73b5f521c1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3b5f521c1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73b5f521c1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3b5f521c1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73b5f521c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3b5f521c1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73b5f521c1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3b5f521c1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73b5f521c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73b5f521c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73b5f521c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3b5f521c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73b5f521c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3b5f521c1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73b5f521c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3b5f521c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73b5f521c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3b5f521c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73b5f521c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3b5f521c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73b5f521c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3b5f521c1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73b5f521c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3b5f521c1_0_9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73b5f521c1_0_9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73b5f521c1_0_9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73b5f521c1_0_9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73b5f521c1_0_9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3b5f521c1_0_9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73b5f521c1_0_9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73b5f521c1_0_9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73b5f521c1_0_9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73b5f521c1_0_9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3b5f521c1_0_10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73b5f521c1_0_10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73b5f521c1_0_10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73b5f521c1_0_10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73b5f521c1_0_10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3b5f521c1_0_1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73b5f521c1_0_1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73b5f521c1_0_1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73b5f521c1_0_1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73b5f521c1_0_1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73b5f521c1_0_1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3b5f521c1_0_118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73b5f521c1_0_11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73b5f521c1_0_118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73b5f521c1_0_1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73b5f521c1_0_1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73b5f521c1_0_1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73b5f521c1_0_1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73b5f521c1_0_1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3b5f521c1_0_1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73b5f521c1_0_1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73b5f521c1_0_1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73b5f521c1_0_1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3b5f521c1_0_1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73b5f521c1_0_1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73b5f521c1_0_1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3b5f521c1_0_1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73b5f521c1_0_136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73b5f521c1_0_1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173b5f521c1_0_1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73b5f521c1_0_1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73b5f521c1_0_1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3b5f521c1_0_1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73b5f521c1_0_14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73b5f521c1_0_14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173b5f521c1_0_1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73b5f521c1_0_1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73b5f521c1_0_1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3b5f521c1_0_1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73b5f521c1_0_150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73b5f521c1_0_1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73b5f521c1_0_1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73b5f521c1_0_1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73b5f521c1_0_15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73b5f521c1_0_15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73b5f521c1_0_1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73b5f521c1_0_15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73b5f521c1_0_15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3b5f521c1_0_8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73b5f521c1_0_8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73b5f521c1_0_8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73b5f521c1_0_8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73b5f521c1_0_8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undraisingleadership.org/" TargetMode="External"/><Relationship Id="rId5" Type="http://schemas.openxmlformats.org/officeDocument/2006/relationships/hyperlink" Target="mailto:margaret@fundraisingleadership.org" TargetMode="External"/><Relationship Id="rId4" Type="http://schemas.openxmlformats.org/officeDocument/2006/relationships/hyperlink" Target="mailto:janice@fundraisingleadershi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3b5f521c1_0_8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64" name="Google Shape;164;g173b5f521c1_0_8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5" name="Google Shape;165;g173b5f521c1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73b5f521c1_0_81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Will Do</a:t>
            </a:r>
            <a:endParaRPr/>
          </a:p>
        </p:txBody>
      </p:sp>
      <p:sp>
        <p:nvSpPr>
          <p:cNvPr id="167" name="Google Shape;167;g173b5f521c1_0_81"/>
          <p:cNvSpPr txBox="1"/>
          <p:nvPr/>
        </p:nvSpPr>
        <p:spPr>
          <a:xfrm>
            <a:off x="1248775" y="982650"/>
            <a:ext cx="69603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 in and look out to find our authentic leadership impact: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 in: Articulate Your Core Values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 out: Seek Feedback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Bring it together: Filtering Feedback 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Commitment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3b5f521c1_0_2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52" name="Google Shape;252;g173b5f521c1_0_28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3" name="Google Shape;253;g173b5f521c1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73b5f521c1_0_281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Asking for Feedback</a:t>
            </a:r>
            <a:endParaRPr/>
          </a:p>
        </p:txBody>
      </p:sp>
      <p:sp>
        <p:nvSpPr>
          <p:cNvPr id="255" name="Google Shape;255;g173b5f521c1_0_281"/>
          <p:cNvSpPr txBox="1"/>
          <p:nvPr/>
        </p:nvSpPr>
        <p:spPr>
          <a:xfrm>
            <a:off x="1248775" y="982650"/>
            <a:ext cx="6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73b5f521c1_0_281"/>
          <p:cNvSpPr txBox="1">
            <a:spLocks noGrp="1"/>
          </p:cNvSpPr>
          <p:nvPr>
            <p:ph type="body" idx="2"/>
          </p:nvPr>
        </p:nvSpPr>
        <p:spPr>
          <a:xfrm>
            <a:off x="629850" y="1809000"/>
            <a:ext cx="2502300" cy="34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Yes to: Radical Candor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No to: “What did I do WRONG?!”</a:t>
            </a:r>
            <a:endParaRPr sz="32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</p:txBody>
      </p:sp>
      <p:pic>
        <p:nvPicPr>
          <p:cNvPr id="257" name="Google Shape;257;g173b5f521c1_0_281"/>
          <p:cNvPicPr preferRelativeResize="0"/>
          <p:nvPr/>
        </p:nvPicPr>
        <p:blipFill rotWithShape="1">
          <a:blip r:embed="rId4">
            <a:alphaModFix/>
          </a:blip>
          <a:srcRect t="317" b="317"/>
          <a:stretch/>
        </p:blipFill>
        <p:spPr>
          <a:xfrm>
            <a:off x="3366578" y="1809000"/>
            <a:ext cx="5190472" cy="34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73b5f521c1_0_29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63" name="Google Shape;263;g173b5f521c1_0_29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64" name="Google Shape;264;g173b5f521c1_0_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73b5f521c1_0_291"/>
          <p:cNvSpPr txBox="1"/>
          <p:nvPr/>
        </p:nvSpPr>
        <p:spPr>
          <a:xfrm>
            <a:off x="1248775" y="0"/>
            <a:ext cx="5424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Responding to Feedback</a:t>
            </a:r>
            <a:endParaRPr/>
          </a:p>
        </p:txBody>
      </p:sp>
      <p:sp>
        <p:nvSpPr>
          <p:cNvPr id="266" name="Google Shape;266;g173b5f521c1_0_291"/>
          <p:cNvSpPr txBox="1"/>
          <p:nvPr/>
        </p:nvSpPr>
        <p:spPr>
          <a:xfrm>
            <a:off x="1248775" y="982650"/>
            <a:ext cx="6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73b5f521c1_0_291"/>
          <p:cNvSpPr txBox="1">
            <a:spLocks noGrp="1"/>
          </p:cNvSpPr>
          <p:nvPr>
            <p:ph type="body" idx="2"/>
          </p:nvPr>
        </p:nvSpPr>
        <p:spPr>
          <a:xfrm>
            <a:off x="629850" y="1809000"/>
            <a:ext cx="2502300" cy="34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Say thank you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Decide what to do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Circle back</a:t>
            </a:r>
            <a:endParaRPr sz="32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</p:txBody>
      </p:sp>
      <p:pic>
        <p:nvPicPr>
          <p:cNvPr id="268" name="Google Shape;268;g173b5f521c1_0_291"/>
          <p:cNvPicPr preferRelativeResize="0"/>
          <p:nvPr/>
        </p:nvPicPr>
        <p:blipFill rotWithShape="1">
          <a:blip r:embed="rId4">
            <a:alphaModFix/>
          </a:blip>
          <a:srcRect t="317" b="317"/>
          <a:stretch/>
        </p:blipFill>
        <p:spPr>
          <a:xfrm>
            <a:off x="3366578" y="1809000"/>
            <a:ext cx="5190472" cy="34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3b5f521c1_0_30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74" name="Google Shape;274;g173b5f521c1_0_30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75" name="Google Shape;275;g173b5f521c1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73b5f521c1_0_301"/>
          <p:cNvSpPr txBox="1"/>
          <p:nvPr/>
        </p:nvSpPr>
        <p:spPr>
          <a:xfrm>
            <a:off x="1248775" y="0"/>
            <a:ext cx="5424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Preparing Emotionally for Feedback</a:t>
            </a:r>
            <a:endParaRPr/>
          </a:p>
        </p:txBody>
      </p:sp>
      <p:sp>
        <p:nvSpPr>
          <p:cNvPr id="277" name="Google Shape;277;g173b5f521c1_0_301"/>
          <p:cNvSpPr txBox="1"/>
          <p:nvPr/>
        </p:nvSpPr>
        <p:spPr>
          <a:xfrm>
            <a:off x="1248775" y="982650"/>
            <a:ext cx="6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73b5f521c1_0_301"/>
          <p:cNvSpPr txBox="1">
            <a:spLocks noGrp="1"/>
          </p:cNvSpPr>
          <p:nvPr>
            <p:ph type="body" idx="2"/>
          </p:nvPr>
        </p:nvSpPr>
        <p:spPr>
          <a:xfrm>
            <a:off x="629850" y="1809000"/>
            <a:ext cx="2502300" cy="34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Yes to: openness, curiosity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No to: defensive, sabotage, shame</a:t>
            </a:r>
            <a:endParaRPr sz="32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</p:txBody>
      </p:sp>
      <p:pic>
        <p:nvPicPr>
          <p:cNvPr id="279" name="Google Shape;279;g173b5f521c1_0_301"/>
          <p:cNvPicPr preferRelativeResize="0"/>
          <p:nvPr/>
        </p:nvPicPr>
        <p:blipFill rotWithShape="1">
          <a:blip r:embed="rId4">
            <a:alphaModFix/>
          </a:blip>
          <a:srcRect t="317" b="317"/>
          <a:stretch/>
        </p:blipFill>
        <p:spPr>
          <a:xfrm>
            <a:off x="3366578" y="1809000"/>
            <a:ext cx="5190472" cy="34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73b5f521c1_0_3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85" name="Google Shape;285;g173b5f521c1_0_31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86" name="Google Shape;286;g173b5f521c1_0_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73b5f521c1_0_311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Filtering Feedback</a:t>
            </a:r>
            <a:endParaRPr/>
          </a:p>
        </p:txBody>
      </p:sp>
      <p:sp>
        <p:nvSpPr>
          <p:cNvPr id="288" name="Google Shape;288;g173b5f521c1_0_311"/>
          <p:cNvSpPr txBox="1">
            <a:spLocks noGrp="1"/>
          </p:cNvSpPr>
          <p:nvPr>
            <p:ph type="body" idx="2"/>
          </p:nvPr>
        </p:nvSpPr>
        <p:spPr>
          <a:xfrm>
            <a:off x="629849" y="1809000"/>
            <a:ext cx="2630229" cy="34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rgbClr val="0070C0"/>
                </a:solidFill>
              </a:rPr>
              <a:t>Use your values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rgbClr val="0070C0"/>
                </a:solidFill>
              </a:rPr>
              <a:t>STAY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 err="1">
                <a:solidFill>
                  <a:srgbClr val="0070C0"/>
                </a:solidFill>
              </a:rPr>
              <a:t>UNintentional</a:t>
            </a:r>
            <a:r>
              <a:rPr lang="en-CA" sz="3200" dirty="0">
                <a:solidFill>
                  <a:srgbClr val="0070C0"/>
                </a:solidFill>
              </a:rPr>
              <a:t> impact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</a:endParaRPr>
          </a:p>
        </p:txBody>
      </p:sp>
      <p:pic>
        <p:nvPicPr>
          <p:cNvPr id="289" name="Google Shape;289;g173b5f521c1_0_311"/>
          <p:cNvPicPr preferRelativeResize="0"/>
          <p:nvPr/>
        </p:nvPicPr>
        <p:blipFill rotWithShape="1">
          <a:blip r:embed="rId4">
            <a:alphaModFix/>
          </a:blip>
          <a:srcRect t="1783" b="1793"/>
          <a:stretch/>
        </p:blipFill>
        <p:spPr>
          <a:xfrm>
            <a:off x="3578850" y="1275725"/>
            <a:ext cx="4191901" cy="538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73b5f521c1_0_3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95" name="Google Shape;295;g173b5f521c1_0_3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96" name="Google Shape;296;g173b5f521c1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73b5f521c1_0_321"/>
          <p:cNvSpPr txBox="1"/>
          <p:nvPr/>
        </p:nvSpPr>
        <p:spPr>
          <a:xfrm>
            <a:off x="1248775" y="25980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Time for a challenge…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73b5f521c1_0_321"/>
          <p:cNvSpPr txBox="1"/>
          <p:nvPr/>
        </p:nvSpPr>
        <p:spPr>
          <a:xfrm>
            <a:off x="1248775" y="1521250"/>
            <a:ext cx="69603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Choose 5 people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Ask them “What is one thing I could do or stop doing that would make it easier to interact with me?”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Hold the feedback up to your values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resonates? 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</a:pPr>
            <a:r>
              <a:rPr lang="en-C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when there is dissonance, what do you make of that?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73b5f521c1_0_3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04" name="Google Shape;304;g173b5f521c1_0_3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05" name="Google Shape;305;g173b5f521c1_0_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73b5f521c1_0_329"/>
          <p:cNvSpPr txBox="1"/>
          <p:nvPr/>
        </p:nvSpPr>
        <p:spPr>
          <a:xfrm>
            <a:off x="1248775" y="25980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Keep in Touch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73b5f521c1_0_329"/>
          <p:cNvSpPr txBox="1"/>
          <p:nvPr/>
        </p:nvSpPr>
        <p:spPr>
          <a:xfrm>
            <a:off x="1248775" y="1521250"/>
            <a:ext cx="72666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E: </a:t>
            </a:r>
            <a:r>
              <a:rPr lang="en-CA" sz="3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janice@fundraisingleadership.org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E: </a:t>
            </a:r>
            <a:r>
              <a:rPr lang="en-CA" sz="3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margaret@fundraisingleadership.org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Join the community at: </a:t>
            </a:r>
            <a:r>
              <a:rPr lang="en-CA" sz="3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https://www.fundraisingleadership.org/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Connect with us on LinkedIn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3b5f521c1_0_19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173" name="Google Shape;173;g173b5f521c1_0_19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4" name="Google Shape;174;g173b5f521c1_0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73b5f521c1_0_198"/>
          <p:cNvSpPr txBox="1"/>
          <p:nvPr/>
        </p:nvSpPr>
        <p:spPr>
          <a:xfrm>
            <a:off x="1658200" y="0"/>
            <a:ext cx="5015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 It Dread? 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 Something Else?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73b5f521c1_0_198"/>
          <p:cNvSpPr txBox="1"/>
          <p:nvPr/>
        </p:nvSpPr>
        <p:spPr>
          <a:xfrm>
            <a:off x="1248775" y="2245050"/>
            <a:ext cx="6960300" cy="224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When you think about asking for feedback, what comes up? </a:t>
            </a:r>
            <a:endParaRPr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Thoughts? Assumptions? Emotions?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3b5f521c1_0_20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82" name="Google Shape;182;g173b5f521c1_0_2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3" name="Google Shape;183;g173b5f521c1_0_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73b5f521c1_0_206"/>
          <p:cNvSpPr txBox="1"/>
          <p:nvPr/>
        </p:nvSpPr>
        <p:spPr>
          <a:xfrm>
            <a:off x="296025" y="0"/>
            <a:ext cx="63777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Looking IN: What Core Values Are</a:t>
            </a:r>
            <a:endParaRPr/>
          </a:p>
        </p:txBody>
      </p:sp>
      <p:sp>
        <p:nvSpPr>
          <p:cNvPr id="185" name="Google Shape;185;g173b5f521c1_0_206"/>
          <p:cNvSpPr txBox="1"/>
          <p:nvPr/>
        </p:nvSpPr>
        <p:spPr>
          <a:xfrm>
            <a:off x="451500" y="1520525"/>
            <a:ext cx="33057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you hold to be of worth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Who you are NOW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 a To Do list item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73b5f521c1_0_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4917" b="14917"/>
          <a:stretch/>
        </p:blipFill>
        <p:spPr>
          <a:xfrm>
            <a:off x="4411621" y="1539300"/>
            <a:ext cx="4105077" cy="43216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3b5f521c1_0_2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92" name="Google Shape;192;g173b5f521c1_0_21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3" name="Google Shape;193;g173b5f521c1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73b5f521c1_0_214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Values Exercise</a:t>
            </a:r>
            <a:endParaRPr/>
          </a:p>
        </p:txBody>
      </p:sp>
      <p:sp>
        <p:nvSpPr>
          <p:cNvPr id="195" name="Google Shape;195;g173b5f521c1_0_214"/>
          <p:cNvSpPr txBox="1">
            <a:spLocks noGrp="1"/>
          </p:cNvSpPr>
          <p:nvPr>
            <p:ph type="body" idx="2"/>
          </p:nvPr>
        </p:nvSpPr>
        <p:spPr>
          <a:xfrm>
            <a:off x="629850" y="2057400"/>
            <a:ext cx="2502300" cy="262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CA" sz="3200">
                <a:solidFill>
                  <a:srgbClr val="0070C0"/>
                </a:solidFill>
              </a:rPr>
              <a:t>Guided Visualization: Peak Moments</a:t>
            </a:r>
            <a:endParaRPr/>
          </a:p>
        </p:txBody>
      </p:sp>
      <p:pic>
        <p:nvPicPr>
          <p:cNvPr id="196" name="Google Shape;196;g173b5f521c1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225" y="1716875"/>
            <a:ext cx="5236075" cy="37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73b5f521c1_0_2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02" name="Google Shape;202;g173b5f521c1_0_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3" name="Google Shape;203;g173b5f521c1_0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73b5f521c1_0_225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Values Exercise</a:t>
            </a:r>
            <a:endParaRPr/>
          </a:p>
        </p:txBody>
      </p:sp>
      <p:sp>
        <p:nvSpPr>
          <p:cNvPr id="205" name="Google Shape;205;g173b5f521c1_0_225"/>
          <p:cNvSpPr txBox="1"/>
          <p:nvPr/>
        </p:nvSpPr>
        <p:spPr>
          <a:xfrm>
            <a:off x="1248775" y="982650"/>
            <a:ext cx="6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73b5f521c1_0_225"/>
          <p:cNvSpPr txBox="1">
            <a:spLocks noGrp="1"/>
          </p:cNvSpPr>
          <p:nvPr>
            <p:ph type="body" idx="2"/>
          </p:nvPr>
        </p:nvSpPr>
        <p:spPr>
          <a:xfrm>
            <a:off x="629850" y="2057400"/>
            <a:ext cx="2502300" cy="262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Personal Reflection: Suppressed Values</a:t>
            </a:r>
            <a:endParaRPr/>
          </a:p>
        </p:txBody>
      </p:sp>
      <p:pic>
        <p:nvPicPr>
          <p:cNvPr id="207" name="Google Shape;207;g173b5f521c1_0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8850" y="1717701"/>
            <a:ext cx="4854499" cy="36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73b5f521c1_0_2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13" name="Google Shape;213;g173b5f521c1_0_23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14" name="Google Shape;214;g173b5f521c1_0_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73b5f521c1_0_237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Values Exercise</a:t>
            </a:r>
            <a:endParaRPr/>
          </a:p>
        </p:txBody>
      </p:sp>
      <p:sp>
        <p:nvSpPr>
          <p:cNvPr id="216" name="Google Shape;216;g173b5f521c1_0_237"/>
          <p:cNvSpPr txBox="1"/>
          <p:nvPr/>
        </p:nvSpPr>
        <p:spPr>
          <a:xfrm>
            <a:off x="1248775" y="982650"/>
            <a:ext cx="6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73b5f521c1_0_237"/>
          <p:cNvSpPr txBox="1">
            <a:spLocks noGrp="1"/>
          </p:cNvSpPr>
          <p:nvPr>
            <p:ph type="body" idx="2"/>
          </p:nvPr>
        </p:nvSpPr>
        <p:spPr>
          <a:xfrm>
            <a:off x="629850" y="2057400"/>
            <a:ext cx="2502300" cy="262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What Made You Choose the Nonprofit Sector?</a:t>
            </a:r>
            <a:endParaRPr/>
          </a:p>
        </p:txBody>
      </p:sp>
      <p:pic>
        <p:nvPicPr>
          <p:cNvPr id="218" name="Google Shape;218;g173b5f521c1_0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775" y="1815075"/>
            <a:ext cx="5051800" cy="3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3b5f521c1_0_2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24" name="Google Shape;224;g173b5f521c1_0_24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25" name="Google Shape;225;g173b5f521c1_0_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73b5f521c1_0_248"/>
          <p:cNvSpPr txBox="1"/>
          <p:nvPr/>
        </p:nvSpPr>
        <p:spPr>
          <a:xfrm>
            <a:off x="1248775" y="0"/>
            <a:ext cx="542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Values Exercise</a:t>
            </a:r>
            <a:endParaRPr/>
          </a:p>
        </p:txBody>
      </p:sp>
      <p:sp>
        <p:nvSpPr>
          <p:cNvPr id="227" name="Google Shape;227;g173b5f521c1_0_248"/>
          <p:cNvSpPr txBox="1">
            <a:spLocks noGrp="1"/>
          </p:cNvSpPr>
          <p:nvPr>
            <p:ph type="body" idx="2"/>
          </p:nvPr>
        </p:nvSpPr>
        <p:spPr>
          <a:xfrm>
            <a:off x="629850" y="2057400"/>
            <a:ext cx="2502300" cy="262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0070C0"/>
                </a:solidFill>
              </a:rPr>
              <a:t>Personal Reflection: Must Haves</a:t>
            </a:r>
            <a:endParaRPr/>
          </a:p>
        </p:txBody>
      </p:sp>
      <p:pic>
        <p:nvPicPr>
          <p:cNvPr id="228" name="Google Shape;228;g173b5f521c1_0_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2150" y="1809001"/>
            <a:ext cx="5424900" cy="35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3b5f521c1_0_26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34" name="Google Shape;234;g173b5f521c1_0_26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35" name="Google Shape;235;g173b5f521c1_0_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73b5f521c1_0_261"/>
          <p:cNvSpPr txBox="1"/>
          <p:nvPr/>
        </p:nvSpPr>
        <p:spPr>
          <a:xfrm>
            <a:off x="1248775" y="0"/>
            <a:ext cx="542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73b5f521c1_0_261"/>
          <p:cNvSpPr txBox="1"/>
          <p:nvPr/>
        </p:nvSpPr>
        <p:spPr>
          <a:xfrm>
            <a:off x="0" y="2840600"/>
            <a:ext cx="8510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Choosing Your Core Values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73b5f521c1_0_2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43" name="Google Shape;243;g173b5f521c1_0_2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44" name="Google Shape;244;g173b5f521c1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825" y="-184250"/>
            <a:ext cx="9266828" cy="70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73b5f521c1_0_273"/>
          <p:cNvSpPr txBox="1"/>
          <p:nvPr/>
        </p:nvSpPr>
        <p:spPr>
          <a:xfrm>
            <a:off x="1248775" y="0"/>
            <a:ext cx="5424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Looking OUT: Feedback</a:t>
            </a:r>
            <a:endParaRPr/>
          </a:p>
        </p:txBody>
      </p:sp>
      <p:sp>
        <p:nvSpPr>
          <p:cNvPr id="246" name="Google Shape;246;g173b5f521c1_0_273"/>
          <p:cNvSpPr txBox="1"/>
          <p:nvPr/>
        </p:nvSpPr>
        <p:spPr>
          <a:xfrm>
            <a:off x="1248775" y="2092775"/>
            <a:ext cx="6960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help you reinforce your leadership style and impact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show you where you need to pivot and / or grow 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Char char="●"/>
            </a:pPr>
            <a:r>
              <a:rPr lang="en-C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else might you want from feedback? 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On-screen Show (4:3)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Janice Cunning</cp:lastModifiedBy>
  <cp:revision>2</cp:revision>
  <dcterms:created xsi:type="dcterms:W3CDTF">2018-05-09T18:08:10Z</dcterms:created>
  <dcterms:modified xsi:type="dcterms:W3CDTF">2022-10-26T17:24:12Z</dcterms:modified>
</cp:coreProperties>
</file>