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3492" r:id="rId2"/>
    <p:sldId id="3501" r:id="rId3"/>
    <p:sldId id="3504" r:id="rId4"/>
    <p:sldId id="3493" r:id="rId5"/>
    <p:sldId id="3499" r:id="rId6"/>
    <p:sldId id="3506" r:id="rId7"/>
    <p:sldId id="3505" r:id="rId8"/>
    <p:sldId id="3494" r:id="rId9"/>
    <p:sldId id="3508" r:id="rId10"/>
    <p:sldId id="3495" r:id="rId11"/>
    <p:sldId id="3509" r:id="rId12"/>
    <p:sldId id="3496" r:id="rId13"/>
    <p:sldId id="3510" r:id="rId14"/>
    <p:sldId id="3498" r:id="rId15"/>
    <p:sldId id="3511" r:id="rId16"/>
    <p:sldId id="3512" r:id="rId17"/>
    <p:sldId id="3497" r:id="rId18"/>
    <p:sldId id="3503" r:id="rId1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669687-E6B7-446C-8F0D-8A9D59D49B3C}">
          <p14:sldIdLst>
            <p14:sldId id="3492"/>
            <p14:sldId id="3501"/>
            <p14:sldId id="3504"/>
            <p14:sldId id="3493"/>
            <p14:sldId id="3499"/>
            <p14:sldId id="3506"/>
            <p14:sldId id="3505"/>
            <p14:sldId id="3494"/>
            <p14:sldId id="3508"/>
            <p14:sldId id="3495"/>
            <p14:sldId id="3509"/>
            <p14:sldId id="3496"/>
            <p14:sldId id="3510"/>
            <p14:sldId id="3498"/>
            <p14:sldId id="3511"/>
            <p14:sldId id="3512"/>
            <p14:sldId id="3497"/>
            <p14:sldId id="350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vington, Megan" initials="SM" lastIdx="1" clrIdx="0">
    <p:extLst>
      <p:ext uri="{19B8F6BF-5375-455C-9EA6-DF929625EA0E}">
        <p15:presenceInfo xmlns:p15="http://schemas.microsoft.com/office/powerpoint/2012/main" userId="S::Megan.Skyvington@wchospital.ca::6a06bd6a-08bf-4c62-be25-4ab050bc4e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008DA8"/>
    <a:srgbClr val="CECECE"/>
    <a:srgbClr val="C1D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8" autoAdjust="0"/>
    <p:restoredTop sz="91768" autoAdjust="0"/>
  </p:normalViewPr>
  <p:slideViewPr>
    <p:cSldViewPr snapToGrid="0">
      <p:cViewPr varScale="1">
        <p:scale>
          <a:sx n="66" d="100"/>
          <a:sy n="66" d="100"/>
        </p:scale>
        <p:origin x="728" y="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3" d="100"/>
          <a:sy n="53" d="100"/>
        </p:scale>
        <p:origin x="2632" y="5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51EF2586-6E0F-4E6B-81A8-A4C9A618F14C}" type="datetimeFigureOut">
              <a:rPr lang="en-US" smtClean="0"/>
              <a:t>10/19/2022</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27EB9648-E2A7-4F68-A5E2-3739CBBA28CF}" type="slidenum">
              <a:rPr lang="en-US" smtClean="0"/>
              <a:t>‹#›</a:t>
            </a:fld>
            <a:endParaRPr lang="en-US" dirty="0"/>
          </a:p>
        </p:txBody>
      </p:sp>
    </p:spTree>
    <p:extLst>
      <p:ext uri="{BB962C8B-B14F-4D97-AF65-F5344CB8AC3E}">
        <p14:creationId xmlns:p14="http://schemas.microsoft.com/office/powerpoint/2010/main" val="378775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Point one</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The framing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rPr>
              <a:t>Who is our hero – the Prospect researcher – Misunderstood hero </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What is not working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rPr>
              <a:t>PR – isolating, lonely, misunderstood, very specific and narrow traditionally </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Seen as non-fundraiser, instead info gatherer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a:t>
            </a:fld>
            <a:endParaRPr lang="en-US" dirty="0"/>
          </a:p>
        </p:txBody>
      </p:sp>
    </p:spTree>
    <p:extLst>
      <p:ext uri="{BB962C8B-B14F-4D97-AF65-F5344CB8AC3E}">
        <p14:creationId xmlns:p14="http://schemas.microsoft.com/office/powerpoint/2010/main" val="297624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do you structure meetings/ how often do you meet?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Who does the work? </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Ack. How the PR work is being used – reporting back and updating information. The information vortex is real.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Enhance communications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FR – who do you touch base with when something is going well/ post meeting</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Do you reflect this in a call report – giving credit, touching base personally (quick call), how do you ack and shout out to the data and research?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Who drives strategy – big strategy vs. file-by-file basis – give real time Women’s examples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Ex. PR being empowered to lead moves management meetings and giving space for that leadership and direction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 taking this direction and advice (regardless of rank) b/c then we truly remove barriers and fear around sharing information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12</a:t>
            </a:fld>
            <a:endParaRPr lang="en-US" dirty="0"/>
          </a:p>
        </p:txBody>
      </p:sp>
    </p:spTree>
    <p:extLst>
      <p:ext uri="{BB962C8B-B14F-4D97-AF65-F5344CB8AC3E}">
        <p14:creationId xmlns:p14="http://schemas.microsoft.com/office/powerpoint/2010/main" val="364473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600"/>
              </a:spcAft>
              <a:buNone/>
            </a:pPr>
            <a:r>
              <a:rPr lang="en-US" sz="1200" i="1" dirty="0">
                <a:latin typeface="Calibri" panose="020F0502020204030204" pitchFamily="34" charset="0"/>
                <a:ea typeface="Calibri" panose="020F0502020204030204" pitchFamily="34" charset="0"/>
              </a:rPr>
              <a:t>Both scalable (produce takeaways and learnings for each one) </a:t>
            </a:r>
          </a:p>
          <a:p>
            <a:pPr marL="0" marR="0" indent="0">
              <a:spcBef>
                <a:spcPts val="0"/>
              </a:spcBef>
              <a:spcAft>
                <a:spcPts val="600"/>
              </a:spcAft>
              <a:buNone/>
            </a:pPr>
            <a:endParaRPr lang="en-US" sz="1200" dirty="0">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Strategy Example (different from straight information gathering)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Mining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Still information gathering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Sector scan + prospect list developed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Crash course with partner on flags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Brainstorm on framing (FR know programs very well)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Meeting with volunteers (FR)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Report back</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Ongoing work / shared accountability (communications) </a:t>
            </a:r>
          </a:p>
          <a:p>
            <a:pPr marL="0" marR="0" indent="0">
              <a:spcBef>
                <a:spcPts val="0"/>
              </a:spcBef>
              <a:spcAft>
                <a:spcPts val="60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Process Examples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Moves Management – Transformational Gift List @Women’s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Super focused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Enhanced </a:t>
            </a:r>
            <a:r>
              <a:rPr lang="en-US" sz="1200" dirty="0" err="1">
                <a:effectLst/>
                <a:latin typeface="Calibri" panose="020F0502020204030204" pitchFamily="34" charset="0"/>
                <a:ea typeface="Calibri" panose="020F0502020204030204" pitchFamily="34" charset="0"/>
              </a:rPr>
              <a:t>rigour</a:t>
            </a: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Fluid process (changes every week)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Drives activity + requires shared accountability and communication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14</a:t>
            </a:fld>
            <a:endParaRPr lang="en-US" dirty="0"/>
          </a:p>
        </p:txBody>
      </p:sp>
    </p:spTree>
    <p:extLst>
      <p:ext uri="{BB962C8B-B14F-4D97-AF65-F5344CB8AC3E}">
        <p14:creationId xmlns:p14="http://schemas.microsoft.com/office/powerpoint/2010/main" val="176738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600"/>
              </a:spcAft>
              <a:buNone/>
            </a:pPr>
            <a:r>
              <a:rPr lang="en-US" sz="1200" i="1" dirty="0">
                <a:latin typeface="Calibri" panose="020F0502020204030204" pitchFamily="34" charset="0"/>
                <a:ea typeface="Calibri" panose="020F0502020204030204" pitchFamily="34" charset="0"/>
              </a:rPr>
              <a:t>Both scalable (produce takeaways and learnings for each one) </a:t>
            </a:r>
          </a:p>
          <a:p>
            <a:pPr marL="0" marR="0" indent="0">
              <a:spcBef>
                <a:spcPts val="0"/>
              </a:spcBef>
              <a:spcAft>
                <a:spcPts val="600"/>
              </a:spcAft>
              <a:buNone/>
            </a:pPr>
            <a:endParaRPr lang="en-US" sz="1200" dirty="0">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Strategy Example (different from straight information gathering)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Mining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Still information gathering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Sector scan + prospect list developed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Crash course with partner on flags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Brainstorm on framing (FR know programs very well)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Meeting with volunteers (FR)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Report back</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Ongoing work / shared accountability (communications) </a:t>
            </a:r>
          </a:p>
          <a:p>
            <a:pPr marL="0" marR="0" indent="0">
              <a:spcBef>
                <a:spcPts val="0"/>
              </a:spcBef>
              <a:spcAft>
                <a:spcPts val="60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Process Examples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Moves Management – Transformational Gift List @Women’s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Super focused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Enhanced </a:t>
            </a:r>
            <a:r>
              <a:rPr lang="en-US" sz="1200" dirty="0" err="1">
                <a:effectLst/>
                <a:latin typeface="Calibri" panose="020F0502020204030204" pitchFamily="34" charset="0"/>
                <a:ea typeface="Calibri" panose="020F0502020204030204" pitchFamily="34" charset="0"/>
              </a:rPr>
              <a:t>rigour</a:t>
            </a: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Fluid process (changes every week)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Drives activity + requires shared accountability and communication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15</a:t>
            </a:fld>
            <a:endParaRPr lang="en-US" dirty="0"/>
          </a:p>
        </p:txBody>
      </p:sp>
    </p:spTree>
    <p:extLst>
      <p:ext uri="{BB962C8B-B14F-4D97-AF65-F5344CB8AC3E}">
        <p14:creationId xmlns:p14="http://schemas.microsoft.com/office/powerpoint/2010/main" val="93330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600"/>
              </a:spcAft>
              <a:buNone/>
            </a:pPr>
            <a:r>
              <a:rPr lang="en-US" sz="1200" i="1" dirty="0">
                <a:latin typeface="Calibri" panose="020F0502020204030204" pitchFamily="34" charset="0"/>
                <a:ea typeface="Calibri" panose="020F0502020204030204" pitchFamily="34" charset="0"/>
              </a:rPr>
              <a:t>Both scalable (produce takeaways and learnings for each one) </a:t>
            </a:r>
          </a:p>
          <a:p>
            <a:pPr marL="0" marR="0" indent="0">
              <a:spcBef>
                <a:spcPts val="0"/>
              </a:spcBef>
              <a:spcAft>
                <a:spcPts val="600"/>
              </a:spcAft>
              <a:buNone/>
            </a:pPr>
            <a:endParaRPr lang="en-US" sz="1200" dirty="0">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Strategy Example (different from straight information gathering)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Mining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Still information gathering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Sector scan + prospect list developed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Crash course with partner on flags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Brainstorm on framing (FR know programs very well)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Meeting with volunteers (FR)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Report back</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Ongoing work / shared accountability (communications) </a:t>
            </a:r>
          </a:p>
          <a:p>
            <a:pPr marL="0" marR="0" indent="0">
              <a:spcBef>
                <a:spcPts val="0"/>
              </a:spcBef>
              <a:spcAft>
                <a:spcPts val="60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Process Examples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Moves Management – Transformational Gift List @Women’s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Super focused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Enhanced </a:t>
            </a:r>
            <a:r>
              <a:rPr lang="en-US" sz="1200" dirty="0" err="1">
                <a:effectLst/>
                <a:latin typeface="Calibri" panose="020F0502020204030204" pitchFamily="34" charset="0"/>
                <a:ea typeface="Calibri" panose="020F0502020204030204" pitchFamily="34" charset="0"/>
              </a:rPr>
              <a:t>rigour</a:t>
            </a: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rPr>
              <a:t>Fluid process (changes every week) </a:t>
            </a:r>
          </a:p>
          <a:p>
            <a:pPr marL="0" marR="0" indent="0">
              <a:spcBef>
                <a:spcPts val="0"/>
              </a:spcBef>
              <a:spcAft>
                <a:spcPts val="600"/>
              </a:spcAft>
              <a:buNone/>
            </a:pPr>
            <a:r>
              <a:rPr lang="en-US" sz="1200" dirty="0">
                <a:effectLst/>
                <a:latin typeface="Calibri" panose="020F0502020204030204" pitchFamily="34" charset="0"/>
                <a:ea typeface="Calibri" panose="020F0502020204030204" pitchFamily="34" charset="0"/>
              </a:rPr>
              <a:t>Drives activity + requires shared accountability and communication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16</a:t>
            </a:fld>
            <a:endParaRPr lang="en-US" dirty="0"/>
          </a:p>
        </p:txBody>
      </p:sp>
    </p:spTree>
    <p:extLst>
      <p:ext uri="{BB962C8B-B14F-4D97-AF65-F5344CB8AC3E}">
        <p14:creationId xmlns:p14="http://schemas.microsoft.com/office/powerpoint/2010/main" val="246876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17</a:t>
            </a:fld>
            <a:endParaRPr lang="en-US" dirty="0"/>
          </a:p>
        </p:txBody>
      </p:sp>
    </p:spTree>
    <p:extLst>
      <p:ext uri="{BB962C8B-B14F-4D97-AF65-F5344CB8AC3E}">
        <p14:creationId xmlns:p14="http://schemas.microsoft.com/office/powerpoint/2010/main" val="391829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18</a:t>
            </a:fld>
            <a:endParaRPr lang="en-US" dirty="0"/>
          </a:p>
        </p:txBody>
      </p:sp>
    </p:spTree>
    <p:extLst>
      <p:ext uri="{BB962C8B-B14F-4D97-AF65-F5344CB8AC3E}">
        <p14:creationId xmlns:p14="http://schemas.microsoft.com/office/powerpoint/2010/main" val="240462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Hobbiton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Not allowed to venture out… also not in our nature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Empowering, not empowered to venture out to be involved in strategy and this is how PR is utilized by frontline fundraisers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Result is that this leads to orgs not understanding the value that PR can bring – what makes the Hobbits important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But… underneath there is a wealth of opportunity and the core to unlocking that is partnership. And PR role does not have to be very senior to make a huge impact (titles do not limit you). It’s reframing the thinking, what we ask of PRs and how we engage in their information – maybe it’s also how we train PRs (they are not administrators).</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Making them a true partner unlocks their full potential – and that means not keepin</a:t>
            </a:r>
            <a:r>
              <a:rPr lang="en-US" sz="1200" dirty="0">
                <a:latin typeface="Calibri" panose="020F0502020204030204" pitchFamily="34" charset="0"/>
                <a:ea typeface="Calibri" panose="020F0502020204030204" pitchFamily="34" charset="0"/>
              </a:rPr>
              <a:t>g them on the sidelines. </a:t>
            </a:r>
            <a:r>
              <a:rPr lang="en-US" sz="12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4</a:t>
            </a:fld>
            <a:endParaRPr lang="en-US" dirty="0"/>
          </a:p>
        </p:txBody>
      </p:sp>
    </p:spTree>
    <p:extLst>
      <p:ext uri="{BB962C8B-B14F-4D97-AF65-F5344CB8AC3E}">
        <p14:creationId xmlns:p14="http://schemas.microsoft.com/office/powerpoint/2010/main" val="132773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to find the way….what if you are a small shop? Only one PR?</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NO PROBLEM! You don’t have to do this alone.</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Start small- reach out to your manager/director and colleagues.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Understand what is expected of your role- PR tend to often be in a “catch all” space within fundraising</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ASK QUESTIONS!! BE PERSISTENT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is my work being used?</a:t>
            </a:r>
          </a:p>
          <a:p>
            <a:pPr marL="0" marR="0" indent="0" algn="just">
              <a:spcBef>
                <a:spcPts val="0"/>
              </a:spcBef>
              <a:spcAft>
                <a:spcPts val="0"/>
              </a:spcAft>
              <a:buNone/>
            </a:pPr>
            <a:r>
              <a:rPr lang="en-US" sz="1200" b="1" dirty="0">
                <a:latin typeface="Calibri" panose="020F0502020204030204" pitchFamily="34" charset="0"/>
                <a:ea typeface="Calibri" panose="020F0502020204030204" pitchFamily="34" charset="0"/>
              </a:rPr>
              <a:t>What sorts of information are you looking for?</a:t>
            </a:r>
          </a:p>
          <a:p>
            <a:pPr marL="0" marR="0" indent="0" algn="just">
              <a:spcBef>
                <a:spcPts val="0"/>
              </a:spcBef>
              <a:spcAft>
                <a:spcPts val="0"/>
              </a:spcAft>
              <a:buNone/>
            </a:pPr>
            <a:r>
              <a:rPr lang="en-US" sz="1200" b="1" dirty="0">
                <a:effectLst/>
                <a:latin typeface="Calibri" panose="020F0502020204030204" pitchFamily="34" charset="0"/>
                <a:ea typeface="Calibri" panose="020F0502020204030204" pitchFamily="34" charset="0"/>
              </a:rPr>
              <a:t>What are you hoping to learn?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Can I be part of the briefing meeting/discussion?</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Can you let me know how the me</a:t>
            </a:r>
            <a:r>
              <a:rPr lang="en-US" sz="1200" dirty="0">
                <a:latin typeface="Calibri" panose="020F0502020204030204" pitchFamily="34" charset="0"/>
                <a:ea typeface="Calibri" panose="020F0502020204030204" pitchFamily="34" charset="0"/>
              </a:rPr>
              <a:t>eting went?</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5</a:t>
            </a:fld>
            <a:endParaRPr lang="en-US" dirty="0"/>
          </a:p>
        </p:txBody>
      </p:sp>
    </p:spTree>
    <p:extLst>
      <p:ext uri="{BB962C8B-B14F-4D97-AF65-F5344CB8AC3E}">
        <p14:creationId xmlns:p14="http://schemas.microsoft.com/office/powerpoint/2010/main" val="16291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to find the way….what if you are a small shop? Only one PR?</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NO PROBLEM! You don’t have to do this alone.</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Start small- reach out to your manager/director and colleagues.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Understand what is expected of your role- PR tend to often be in a “catch all” space within fundraising</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ASK QUESTIONS!! BE PERSISTENT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is my work being used?</a:t>
            </a:r>
          </a:p>
          <a:p>
            <a:pPr marL="0" marR="0" indent="0" algn="just">
              <a:spcBef>
                <a:spcPts val="0"/>
              </a:spcBef>
              <a:spcAft>
                <a:spcPts val="0"/>
              </a:spcAft>
              <a:buNone/>
            </a:pPr>
            <a:r>
              <a:rPr lang="en-US" sz="1200" b="1" dirty="0">
                <a:latin typeface="Calibri" panose="020F0502020204030204" pitchFamily="34" charset="0"/>
                <a:ea typeface="Calibri" panose="020F0502020204030204" pitchFamily="34" charset="0"/>
              </a:rPr>
              <a:t>What sorts of information are you looking for?</a:t>
            </a:r>
          </a:p>
          <a:p>
            <a:pPr marL="0" marR="0" indent="0" algn="just">
              <a:spcBef>
                <a:spcPts val="0"/>
              </a:spcBef>
              <a:spcAft>
                <a:spcPts val="0"/>
              </a:spcAft>
              <a:buNone/>
            </a:pPr>
            <a:r>
              <a:rPr lang="en-US" sz="1200" b="1" dirty="0">
                <a:effectLst/>
                <a:latin typeface="Calibri" panose="020F0502020204030204" pitchFamily="34" charset="0"/>
                <a:ea typeface="Calibri" panose="020F0502020204030204" pitchFamily="34" charset="0"/>
              </a:rPr>
              <a:t>What are you hoping to learn?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Can I be part of the briefing meeting/discussion?</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Can you let me know how the me</a:t>
            </a:r>
            <a:r>
              <a:rPr lang="en-US" sz="1200" dirty="0">
                <a:latin typeface="Calibri" panose="020F0502020204030204" pitchFamily="34" charset="0"/>
                <a:ea typeface="Calibri" panose="020F0502020204030204" pitchFamily="34" charset="0"/>
              </a:rPr>
              <a:t>eting went?</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6</a:t>
            </a:fld>
            <a:endParaRPr lang="en-US" dirty="0"/>
          </a:p>
        </p:txBody>
      </p:sp>
    </p:spTree>
    <p:extLst>
      <p:ext uri="{BB962C8B-B14F-4D97-AF65-F5344CB8AC3E}">
        <p14:creationId xmlns:p14="http://schemas.microsoft.com/office/powerpoint/2010/main" val="331745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to find the way….what if you are a small shop? Only one PR?</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NO PROBLEM! You don’t have to do this alone.</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Start small- reach out to your manager/director and colleagues.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Understand what is expected of your role- PR tend to often be in a “catch all” space within fundraising</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ASK QUESTIONS!! BE PERSISTENT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How is my work being used?</a:t>
            </a:r>
          </a:p>
          <a:p>
            <a:pPr marL="0" marR="0" indent="0" algn="just">
              <a:spcBef>
                <a:spcPts val="0"/>
              </a:spcBef>
              <a:spcAft>
                <a:spcPts val="0"/>
              </a:spcAft>
              <a:buNone/>
            </a:pPr>
            <a:r>
              <a:rPr lang="en-US" sz="1200" b="1" dirty="0">
                <a:latin typeface="Calibri" panose="020F0502020204030204" pitchFamily="34" charset="0"/>
                <a:ea typeface="Calibri" panose="020F0502020204030204" pitchFamily="34" charset="0"/>
              </a:rPr>
              <a:t>What sorts of information are you looking for?</a:t>
            </a:r>
          </a:p>
          <a:p>
            <a:pPr marL="0" marR="0" indent="0" algn="just">
              <a:spcBef>
                <a:spcPts val="0"/>
              </a:spcBef>
              <a:spcAft>
                <a:spcPts val="0"/>
              </a:spcAft>
              <a:buNone/>
            </a:pPr>
            <a:r>
              <a:rPr lang="en-US" sz="1200" b="1" dirty="0">
                <a:effectLst/>
                <a:latin typeface="Calibri" panose="020F0502020204030204" pitchFamily="34" charset="0"/>
                <a:ea typeface="Calibri" panose="020F0502020204030204" pitchFamily="34" charset="0"/>
              </a:rPr>
              <a:t>What are you hoping to learn?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Can I be part of the briefing meeting/discussion?</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Can you let me know how the me</a:t>
            </a:r>
            <a:r>
              <a:rPr lang="en-US" sz="1200" dirty="0">
                <a:latin typeface="Calibri" panose="020F0502020204030204" pitchFamily="34" charset="0"/>
                <a:ea typeface="Calibri" panose="020F0502020204030204" pitchFamily="34" charset="0"/>
              </a:rPr>
              <a:t>eting went?</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7</a:t>
            </a:fld>
            <a:endParaRPr lang="en-US" dirty="0"/>
          </a:p>
        </p:txBody>
      </p:sp>
    </p:spTree>
    <p:extLst>
      <p:ext uri="{BB962C8B-B14F-4D97-AF65-F5344CB8AC3E}">
        <p14:creationId xmlns:p14="http://schemas.microsoft.com/office/powerpoint/2010/main" val="48896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pPr>
            <a:r>
              <a:rPr lang="en-US" sz="1200" dirty="0">
                <a:latin typeface="Calibri" panose="020F0502020204030204" pitchFamily="34" charset="0"/>
                <a:ea typeface="Calibri" panose="020F0502020204030204" pitchFamily="34" charset="0"/>
              </a:rPr>
              <a:t>How do conversations sound across teams? Who is doing the talking (power dynamic ack) </a:t>
            </a:r>
          </a:p>
          <a:p>
            <a:pPr algn="just">
              <a:spcBef>
                <a:spcPts val="0"/>
              </a:spcBef>
            </a:pPr>
            <a:r>
              <a:rPr lang="en-US" sz="1200" dirty="0">
                <a:effectLst/>
                <a:latin typeface="Calibri" panose="020F0502020204030204" pitchFamily="34" charset="0"/>
                <a:ea typeface="Calibri" panose="020F0502020204030204" pitchFamily="34" charset="0"/>
              </a:rPr>
              <a:t>What questions are being asked</a:t>
            </a:r>
            <a:r>
              <a:rPr lang="en-US" sz="1200" dirty="0">
                <a:latin typeface="Calibri" panose="020F0502020204030204" pitchFamily="34" charset="0"/>
                <a:ea typeface="Calibri" panose="020F0502020204030204" pitchFamily="34" charset="0"/>
              </a:rPr>
              <a:t>? </a:t>
            </a:r>
          </a:p>
          <a:p>
            <a:pPr algn="just">
              <a:spcBef>
                <a:spcPts val="0"/>
              </a:spcBef>
            </a:pPr>
            <a:r>
              <a:rPr lang="en-US" sz="1200" dirty="0">
                <a:effectLst/>
                <a:latin typeface="Calibri" panose="020F0502020204030204" pitchFamily="34" charset="0"/>
                <a:ea typeface="Calibri" panose="020F0502020204030204" pitchFamily="34" charset="0"/>
              </a:rPr>
              <a:t>Looking for </a:t>
            </a:r>
            <a:r>
              <a:rPr lang="en-US" sz="1200" dirty="0">
                <a:latin typeface="Calibri" panose="020F0502020204030204" pitchFamily="34" charset="0"/>
                <a:ea typeface="Calibri" panose="020F0502020204030204" pitchFamily="34" charset="0"/>
              </a:rPr>
              <a:t>the ways research, data work can be used to drive and underpin fundraising strategy (vs. information gathering alone and leaving it to others to determine strategy alone) </a:t>
            </a:r>
          </a:p>
          <a:p>
            <a:pPr algn="just">
              <a:spcBef>
                <a:spcPts val="0"/>
              </a:spcBef>
            </a:pPr>
            <a:r>
              <a:rPr lang="en-US" sz="1200" dirty="0">
                <a:effectLst/>
                <a:latin typeface="Calibri" panose="020F0502020204030204" pitchFamily="34" charset="0"/>
                <a:ea typeface="Calibri" panose="020F0502020204030204" pitchFamily="34" charset="0"/>
              </a:rPr>
              <a:t>Conversation changes from “who is this person” to “why would they give to us/ be involved” – this stretches thinking and skill sets </a:t>
            </a:r>
          </a:p>
          <a:p>
            <a:pPr algn="just">
              <a:spcBef>
                <a:spcPts val="0"/>
              </a:spcBef>
            </a:pPr>
            <a:r>
              <a:rPr lang="en-US" sz="1200" dirty="0">
                <a:latin typeface="Calibri" panose="020F0502020204030204" pitchFamily="34" charset="0"/>
                <a:ea typeface="Calibri" panose="020F0502020204030204" pitchFamily="34" charset="0"/>
              </a:rPr>
              <a:t>This is the great re-framing. </a:t>
            </a:r>
          </a:p>
          <a:p>
            <a:pPr algn="just">
              <a:spcBef>
                <a:spcPts val="0"/>
              </a:spcBef>
            </a:pPr>
            <a:r>
              <a:rPr lang="en-US" sz="1200" dirty="0">
                <a:effectLst/>
                <a:latin typeface="Calibri" panose="020F0502020204030204" pitchFamily="34" charset="0"/>
                <a:ea typeface="Calibri" panose="020F0502020204030204" pitchFamily="34" charset="0"/>
              </a:rPr>
              <a:t>This requires trust </a:t>
            </a:r>
            <a:r>
              <a:rPr lang="en-US" sz="1200" dirty="0">
                <a:latin typeface="Calibri" panose="020F0502020204030204" pitchFamily="34" charset="0"/>
                <a:ea typeface="Calibri" panose="020F0502020204030204" pitchFamily="34" charset="0"/>
              </a:rPr>
              <a:t>AND enhanced respect for your PR</a:t>
            </a:r>
            <a:endParaRPr lang="en-US" sz="1200" dirty="0">
              <a:effectLst/>
              <a:latin typeface="Calibri" panose="020F0502020204030204" pitchFamily="34" charset="0"/>
              <a:ea typeface="Calibri" panose="020F0502020204030204" pitchFamily="34" charset="0"/>
            </a:endParaRPr>
          </a:p>
          <a:p>
            <a:pPr algn="just">
              <a:spcBef>
                <a:spcPts val="0"/>
              </a:spcBef>
            </a:pPr>
            <a:r>
              <a:rPr lang="en-US" sz="1200" dirty="0">
                <a:latin typeface="Calibri" panose="020F0502020204030204" pitchFamily="34" charset="0"/>
                <a:ea typeface="Calibri" panose="020F0502020204030204" pitchFamily="34" charset="0"/>
              </a:rPr>
              <a:t>Finding your people and place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8</a:t>
            </a:fld>
            <a:endParaRPr lang="en-US" dirty="0"/>
          </a:p>
        </p:txBody>
      </p:sp>
    </p:spTree>
    <p:extLst>
      <p:ext uri="{BB962C8B-B14F-4D97-AF65-F5344CB8AC3E}">
        <p14:creationId xmlns:p14="http://schemas.microsoft.com/office/powerpoint/2010/main" val="4494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Hobbiton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Not allowed to venture out… also not in our nature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Empowering, not empowered to venture out to be involved in strategy and this is how PR is utilized by frontline fundraisers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Result is that this leads to orgs not understanding the value that PR can bring – what makes the Hobbits important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But… underneath there is a wealth of opportunity and the core to unlocking that is partnership. And PR role does not have to be very senior to make a huge impact (titles do not limit you). It’s reframing the thinking, what we ask of PRs and how we engage in their information – maybe it’s also how we train PRs (they are not administrators).</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Making them a true partner unlocks their full potential – and that means not keepin</a:t>
            </a:r>
            <a:r>
              <a:rPr lang="en-US" sz="1200" dirty="0">
                <a:latin typeface="Calibri" panose="020F0502020204030204" pitchFamily="34" charset="0"/>
                <a:ea typeface="Calibri" panose="020F0502020204030204" pitchFamily="34" charset="0"/>
              </a:rPr>
              <a:t>g them on the sidelines. </a:t>
            </a:r>
            <a:r>
              <a:rPr lang="en-US" sz="12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9</a:t>
            </a:fld>
            <a:endParaRPr lang="en-US" dirty="0"/>
          </a:p>
        </p:txBody>
      </p:sp>
    </p:spTree>
    <p:extLst>
      <p:ext uri="{BB962C8B-B14F-4D97-AF65-F5344CB8AC3E}">
        <p14:creationId xmlns:p14="http://schemas.microsoft.com/office/powerpoint/2010/main" val="121013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How do we encourage team members to participate and engage with strategic thinking?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Stop talking. You need to BE QUIET and ask more questions.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err="1">
                <a:latin typeface="Calibri" panose="020F0502020204030204" pitchFamily="34" charset="0"/>
                <a:ea typeface="Calibri" panose="020F0502020204030204" pitchFamily="34" charset="0"/>
              </a:rPr>
              <a:t>Ie</a:t>
            </a:r>
            <a:r>
              <a:rPr lang="en-US" sz="1200" dirty="0">
                <a:latin typeface="Calibri" panose="020F0502020204030204" pitchFamily="34" charset="0"/>
                <a:ea typeface="Calibri" panose="020F0502020204030204" pitchFamily="34" charset="0"/>
              </a:rPr>
              <a:t>. What are you seeing that I’m not?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What do you think I’m missing?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What does this profile tell you?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Where would you focus their attention (priorities to focus on?)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indent="0" algn="just">
              <a:spcBef>
                <a:spcPts val="0"/>
              </a:spcBef>
              <a:buNone/>
            </a:pPr>
            <a:r>
              <a:rPr lang="en-US" sz="1200" dirty="0">
                <a:latin typeface="Calibri" panose="020F0502020204030204" pitchFamily="34" charset="0"/>
                <a:ea typeface="Calibri" panose="020F0502020204030204" pitchFamily="34" charset="0"/>
              </a:rPr>
              <a:t>Don’t presume you can do the PRs job. You can’t and you don’t want to.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Show some respect - recognize strength and skill.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See how you complement one another as a team.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Ask each other – what more can we do and explore together.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Engage in creative brainstorming, asking what ifs? This can be messy work without firm answers and that’s ok! Be wrong. </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Have some fun! This is interesting work, and you are talking to the experts on donors!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10</a:t>
            </a:fld>
            <a:endParaRPr lang="en-US" dirty="0"/>
          </a:p>
        </p:txBody>
      </p:sp>
    </p:spTree>
    <p:extLst>
      <p:ext uri="{BB962C8B-B14F-4D97-AF65-F5344CB8AC3E}">
        <p14:creationId xmlns:p14="http://schemas.microsoft.com/office/powerpoint/2010/main" val="341731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How do we encourage team members to participate and engage with strategic thinking?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Stop talking. You need to BE QUIET and ask more questions.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err="1">
                <a:latin typeface="Calibri" panose="020F0502020204030204" pitchFamily="34" charset="0"/>
                <a:ea typeface="Calibri" panose="020F0502020204030204" pitchFamily="34" charset="0"/>
              </a:rPr>
              <a:t>Ie</a:t>
            </a:r>
            <a:r>
              <a:rPr lang="en-US" sz="1200" dirty="0">
                <a:latin typeface="Calibri" panose="020F0502020204030204" pitchFamily="34" charset="0"/>
                <a:ea typeface="Calibri" panose="020F0502020204030204" pitchFamily="34" charset="0"/>
              </a:rPr>
              <a:t>. What are you seeing that I’m not?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What do you think I’m missing?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What does this profile tell you?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Where would you focus their attention (priorities to focus on?) </a:t>
            </a: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indent="0" algn="just">
              <a:spcBef>
                <a:spcPts val="0"/>
              </a:spcBef>
              <a:buNone/>
            </a:pPr>
            <a:r>
              <a:rPr lang="en-US" sz="1200" dirty="0">
                <a:latin typeface="Calibri" panose="020F0502020204030204" pitchFamily="34" charset="0"/>
                <a:ea typeface="Calibri" panose="020F0502020204030204" pitchFamily="34" charset="0"/>
              </a:rPr>
              <a:t>Don’t presume you can do the PRs job. You can’t and you don’t want to.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Show some respect - recognize strength and skill.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See how you complement one another as a team. </a:t>
            </a:r>
          </a:p>
          <a:p>
            <a:pPr marL="0" marR="0" indent="0" algn="just">
              <a:spcBef>
                <a:spcPts val="0"/>
              </a:spcBef>
              <a:spcAft>
                <a:spcPts val="0"/>
              </a:spcAft>
              <a:buNone/>
            </a:pPr>
            <a:endParaRPr lang="en-US" sz="1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Ask each other – what more can we do and explore together. </a:t>
            </a:r>
          </a:p>
          <a:p>
            <a:pPr marL="0" marR="0" indent="0" algn="just">
              <a:spcBef>
                <a:spcPts val="0"/>
              </a:spcBef>
              <a:spcAft>
                <a:spcPts val="0"/>
              </a:spcAft>
              <a:buNone/>
            </a:pPr>
            <a:r>
              <a:rPr lang="en-US" sz="1200" dirty="0">
                <a:latin typeface="Calibri" panose="020F0502020204030204" pitchFamily="34" charset="0"/>
                <a:ea typeface="Calibri" panose="020F0502020204030204" pitchFamily="34" charset="0"/>
              </a:rPr>
              <a:t>Engage in creative brainstorming, asking what ifs? This can be messy work without firm answers and that’s ok! Be wrong. </a:t>
            </a: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rPr>
              <a:t>Have some fun! This is interesting work, and you are talking to the experts on donors! </a:t>
            </a:r>
          </a:p>
          <a:p>
            <a:endParaRPr lang="en-US" dirty="0"/>
          </a:p>
        </p:txBody>
      </p:sp>
      <p:sp>
        <p:nvSpPr>
          <p:cNvPr id="4" name="Slide Number Placeholder 3"/>
          <p:cNvSpPr>
            <a:spLocks noGrp="1"/>
          </p:cNvSpPr>
          <p:nvPr>
            <p:ph type="sldNum" sz="quarter" idx="5"/>
          </p:nvPr>
        </p:nvSpPr>
        <p:spPr/>
        <p:txBody>
          <a:bodyPr/>
          <a:lstStyle/>
          <a:p>
            <a:fld id="{27EB9648-E2A7-4F68-A5E2-3739CBBA28CF}" type="slidenum">
              <a:rPr lang="en-US" smtClean="0"/>
              <a:t>11</a:t>
            </a:fld>
            <a:endParaRPr lang="en-US" dirty="0"/>
          </a:p>
        </p:txBody>
      </p:sp>
    </p:spTree>
    <p:extLst>
      <p:ext uri="{BB962C8B-B14F-4D97-AF65-F5344CB8AC3E}">
        <p14:creationId xmlns:p14="http://schemas.microsoft.com/office/powerpoint/2010/main" val="182374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417984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79720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387111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375324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54260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289913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12117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274516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324579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221253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3B2A67-D755-4A43-998A-B783A37A368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80AB8C-AAC8-461A-BED1-8ED2276C2EC3}" type="slidenum">
              <a:rPr lang="en-US" smtClean="0"/>
              <a:t>‹#›</a:t>
            </a:fld>
            <a:endParaRPr lang="en-US" dirty="0"/>
          </a:p>
        </p:txBody>
      </p:sp>
    </p:spTree>
    <p:extLst>
      <p:ext uri="{BB962C8B-B14F-4D97-AF65-F5344CB8AC3E}">
        <p14:creationId xmlns:p14="http://schemas.microsoft.com/office/powerpoint/2010/main" val="100408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B2A67-D755-4A43-998A-B783A37A368C}" type="datetimeFigureOut">
              <a:rPr lang="en-US" smtClean="0"/>
              <a:t>10/19/2022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0AB8C-AAC8-461A-BED1-8ED2276C2EC3}" type="slidenum">
              <a:rPr lang="en-US" smtClean="0"/>
              <a:t>‹#›</a:t>
            </a:fld>
            <a:endParaRPr lang="en-US" dirty="0"/>
          </a:p>
        </p:txBody>
      </p:sp>
    </p:spTree>
    <p:extLst>
      <p:ext uri="{BB962C8B-B14F-4D97-AF65-F5344CB8AC3E}">
        <p14:creationId xmlns:p14="http://schemas.microsoft.com/office/powerpoint/2010/main" val="3705203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Rectangle 2062">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6" name="Picture 8" descr="J.R.R. Tolkien's Archives Come Alive In This Stunning Book And Exhibition">
            <a:extLst>
              <a:ext uri="{FF2B5EF4-FFF2-40B4-BE49-F238E27FC236}">
                <a16:creationId xmlns:a16="http://schemas.microsoft.com/office/drawing/2014/main" id="{8DA52036-E4FF-4238-B4C9-ED1261DC6A4D}"/>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836676" y="548640"/>
            <a:ext cx="10515600" cy="2727959"/>
          </a:xfrm>
          <a:solidFill>
            <a:schemeClr val="bg1">
              <a:lumMod val="75000"/>
              <a:alpha val="67000"/>
            </a:schemeClr>
          </a:solidFill>
        </p:spPr>
        <p:txBody>
          <a:bodyPr vert="horz" lIns="91440" tIns="45720" rIns="91440" bIns="45720" rtlCol="0" anchor="b">
            <a:noAutofit/>
          </a:bodyPr>
          <a:lstStyle/>
          <a:p>
            <a:pPr marL="0" marR="0" algn="ctr">
              <a:spcAft>
                <a:spcPts val="800"/>
              </a:spcAft>
            </a:pPr>
            <a:r>
              <a:rPr lang="en-US" sz="3200" b="1" dirty="0">
                <a:effectLst/>
              </a:rPr>
              <a:t>How to train your Fundraiser </a:t>
            </a:r>
            <a:br>
              <a:rPr lang="en-US" sz="3200" b="1" dirty="0">
                <a:effectLst/>
              </a:rPr>
            </a:br>
            <a:r>
              <a:rPr lang="en-US" sz="3200" b="1" dirty="0">
                <a:effectLst/>
              </a:rPr>
              <a:t>The Power of Partnership – Using Strategic Prospect Research to Drive </a:t>
            </a:r>
            <a:r>
              <a:rPr lang="en-US" sz="3200" b="1" dirty="0"/>
              <a:t>F</a:t>
            </a:r>
            <a:r>
              <a:rPr lang="en-US" sz="3200" b="1" dirty="0">
                <a:effectLst/>
              </a:rPr>
              <a:t>undraising </a:t>
            </a:r>
            <a:r>
              <a:rPr lang="en-US" sz="3200" b="1" dirty="0"/>
              <a:t>S</a:t>
            </a:r>
            <a:r>
              <a:rPr lang="en-US" sz="3200" b="1" dirty="0">
                <a:effectLst/>
              </a:rPr>
              <a:t>trategy</a:t>
            </a:r>
            <a:br>
              <a:rPr lang="en-US" sz="2400" b="1" dirty="0">
                <a:effectLst/>
              </a:rPr>
            </a:br>
            <a:br>
              <a:rPr lang="en-US" sz="2400" b="1" dirty="0">
                <a:effectLst/>
              </a:rPr>
            </a:br>
            <a:r>
              <a:rPr lang="en-US" sz="2000" b="1" dirty="0">
                <a:effectLst/>
              </a:rPr>
              <a:t>Presented by: </a:t>
            </a:r>
            <a:br>
              <a:rPr lang="en-US" sz="2000" b="1" dirty="0">
                <a:effectLst/>
              </a:rPr>
            </a:br>
            <a:r>
              <a:rPr lang="en-US" sz="2000" b="1" dirty="0">
                <a:effectLst/>
              </a:rPr>
              <a:t>Jennifer Maddock - Manager Prospect Research, WCHF</a:t>
            </a:r>
            <a:br>
              <a:rPr lang="en-US" sz="2000" b="1" dirty="0">
                <a:effectLst/>
              </a:rPr>
            </a:br>
            <a:r>
              <a:rPr lang="en-US" sz="2000" b="1" dirty="0">
                <a:effectLst/>
              </a:rPr>
              <a:t>Megan Skyvington, CFRE - Director, Philanthropy – Corporate Giving and Partnerships, WCHF</a:t>
            </a:r>
            <a:endParaRPr lang="en-US" sz="2400" b="1" dirty="0"/>
          </a:p>
        </p:txBody>
      </p:sp>
      <p:sp>
        <p:nvSpPr>
          <p:cNvPr id="3" name="AutoShape 2" descr="Rarely Seen Paintings by J.R.R. Tolkien Portray a Lush 'Lord of the Rings'  Landscape | Smart News| Smithsonian Magazine">
            <a:extLst>
              <a:ext uri="{FF2B5EF4-FFF2-40B4-BE49-F238E27FC236}">
                <a16:creationId xmlns:a16="http://schemas.microsoft.com/office/drawing/2014/main" id="{A08EED07-6736-4995-9BED-E39C10FA88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723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useBgFill="1">
        <p:nvSpPr>
          <p:cNvPr id="1042" name="Rectangle 103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39">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1214846" y="5516593"/>
            <a:ext cx="9722095" cy="740515"/>
          </a:xfrm>
        </p:spPr>
        <p:txBody>
          <a:bodyPr vert="horz" lIns="91440" tIns="45720" rIns="91440" bIns="45720" rtlCol="0" anchor="b">
            <a:normAutofit/>
          </a:bodyPr>
          <a:lstStyle/>
          <a:p>
            <a:pPr algn="ctr"/>
            <a:r>
              <a:rPr lang="en-US" sz="3300" b="1" dirty="0">
                <a:solidFill>
                  <a:schemeClr val="bg1"/>
                </a:solidFill>
              </a:rPr>
              <a:t>What does the other side think…the yucky extroverts </a:t>
            </a:r>
          </a:p>
        </p:txBody>
      </p:sp>
      <p:pic>
        <p:nvPicPr>
          <p:cNvPr id="1026" name="Picture 2" descr="Wizards of the Coast Race-Swaps Aragorn For Magic: The Gathering's Upcoming  'The Lord of the Rings: Tales of Middle-Earth' Set: &quot;Our Goal Is A Modern  Take On The Work Of J.R.R. Tolkien&quot; -">
            <a:extLst>
              <a:ext uri="{FF2B5EF4-FFF2-40B4-BE49-F238E27FC236}">
                <a16:creationId xmlns:a16="http://schemas.microsoft.com/office/drawing/2014/main" id="{F8BBC6D4-CB01-4F1A-B728-CC728BF83C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2" r="9129"/>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izards of the Coast Race-Swaps Aragorn For Magic: The Gathering's Upcoming  'The Lord of the Rings: Tales of Middle-Earth' Set: &quot;Our Goal Is A Modern  Take On The Work Of J.R.R. Tolkien&quot; -">
            <a:extLst>
              <a:ext uri="{FF2B5EF4-FFF2-40B4-BE49-F238E27FC236}">
                <a16:creationId xmlns:a16="http://schemas.microsoft.com/office/drawing/2014/main" id="{F8BBC6D4-CB01-4F1A-B728-CC728BF83C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58" r="51739" b="413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413652" y="978036"/>
            <a:ext cx="6808343" cy="5041671"/>
          </a:xfrm>
        </p:spPr>
        <p:txBody>
          <a:bodyPr vert="horz" lIns="91440" tIns="45720" rIns="91440" bIns="45720" rtlCol="0" anchor="b">
            <a:normAutofit fontScale="90000"/>
          </a:bodyPr>
          <a:lstStyle/>
          <a:p>
            <a:r>
              <a:rPr lang="en-US" sz="2800" b="1" dirty="0"/>
              <a:t>What are you seeing that I’m not? </a:t>
            </a:r>
            <a:br>
              <a:rPr lang="en-US" sz="2800" b="1" dirty="0"/>
            </a:br>
            <a:br>
              <a:rPr lang="en-US" sz="2800" b="1" dirty="0"/>
            </a:br>
            <a:r>
              <a:rPr lang="en-US" sz="2800" b="1" dirty="0"/>
              <a:t>What do you think I’m missing? </a:t>
            </a:r>
            <a:br>
              <a:rPr lang="en-US" sz="2800" b="1" dirty="0"/>
            </a:br>
            <a:br>
              <a:rPr lang="en-US" sz="2800" b="1" dirty="0"/>
            </a:br>
            <a:r>
              <a:rPr lang="en-US" sz="2800" b="1" dirty="0"/>
              <a:t>Thank you for this work, what does this profile tell you? </a:t>
            </a:r>
            <a:br>
              <a:rPr lang="en-US" sz="2800" b="1" dirty="0"/>
            </a:br>
            <a:br>
              <a:rPr lang="en-US" sz="2800" b="1" dirty="0"/>
            </a:br>
            <a:r>
              <a:rPr lang="en-US" sz="2800" b="1" dirty="0"/>
              <a:t>Where would you focus this prospect’s attention?</a:t>
            </a:r>
            <a:br>
              <a:rPr lang="en-US" sz="2800" b="1" dirty="0"/>
            </a:br>
            <a:br>
              <a:rPr lang="en-US" sz="2800" b="1" dirty="0"/>
            </a:br>
            <a:r>
              <a:rPr lang="en-US" sz="2800" b="1" dirty="0"/>
              <a:t>What would you imagine is important to this person?</a:t>
            </a:r>
            <a:br>
              <a:rPr lang="en-US" sz="2800" b="1" dirty="0"/>
            </a:br>
            <a:br>
              <a:rPr lang="en-US" sz="2800" b="1" dirty="0"/>
            </a:br>
            <a:r>
              <a:rPr lang="en-US" sz="2800" b="1" dirty="0"/>
              <a:t>Be quiet. Make space. Ask questions before delivering your thoughts. Fundraising is a team sport!</a:t>
            </a:r>
            <a:br>
              <a:rPr lang="en-US" sz="2800" b="1" dirty="0"/>
            </a:br>
            <a:endParaRPr lang="en-US" sz="2800" b="1" dirty="0"/>
          </a:p>
        </p:txBody>
      </p:sp>
      <p:sp>
        <p:nvSpPr>
          <p:cNvPr id="1052" name="Rectangle 105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4" name="Rectangle 105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hought Bubble: Cloud 6">
            <a:extLst>
              <a:ext uri="{FF2B5EF4-FFF2-40B4-BE49-F238E27FC236}">
                <a16:creationId xmlns:a16="http://schemas.microsoft.com/office/drawing/2014/main" id="{034E1584-8649-45C5-9263-BFDF0D5081D1}"/>
              </a:ext>
            </a:extLst>
          </p:cNvPr>
          <p:cNvSpPr/>
          <p:nvPr/>
        </p:nvSpPr>
        <p:spPr>
          <a:xfrm>
            <a:off x="7154608" y="206058"/>
            <a:ext cx="2800952" cy="183260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chemeClr val="accent1">
                    <a:lumMod val="75000"/>
                  </a:schemeClr>
                </a:solidFill>
              </a:rPr>
              <a:t>Shhh</a:t>
            </a:r>
            <a:r>
              <a:rPr lang="en-US" sz="3200" i="1" dirty="0">
                <a:solidFill>
                  <a:schemeClr val="accent1">
                    <a:lumMod val="75000"/>
                  </a:schemeClr>
                </a:solidFill>
              </a:rPr>
              <a:t>…</a:t>
            </a:r>
          </a:p>
        </p:txBody>
      </p:sp>
      <p:sp>
        <p:nvSpPr>
          <p:cNvPr id="16" name="Rectangle 15">
            <a:extLst>
              <a:ext uri="{FF2B5EF4-FFF2-40B4-BE49-F238E27FC236}">
                <a16:creationId xmlns:a16="http://schemas.microsoft.com/office/drawing/2014/main" id="{78CBE062-DAD6-4EEB-A32B-EBFC0FBB7644}"/>
              </a:ext>
            </a:extLst>
          </p:cNvPr>
          <p:cNvSpPr/>
          <p:nvPr/>
        </p:nvSpPr>
        <p:spPr>
          <a:xfrm>
            <a:off x="199269" y="162709"/>
            <a:ext cx="1267608" cy="60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5" name="Rectangle 4146">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838200" y="4669978"/>
            <a:ext cx="4391024" cy="1173700"/>
          </a:xfrm>
        </p:spPr>
        <p:txBody>
          <a:bodyPr anchor="t">
            <a:normAutofit/>
          </a:bodyPr>
          <a:lstStyle/>
          <a:p>
            <a:r>
              <a:rPr lang="en-US" sz="3700" b="1">
                <a:solidFill>
                  <a:schemeClr val="bg1"/>
                </a:solidFill>
                <a:latin typeface="+mn-lt"/>
              </a:rPr>
              <a:t>How do we unite the Fellowship? </a:t>
            </a:r>
          </a:p>
        </p:txBody>
      </p:sp>
      <p:pic>
        <p:nvPicPr>
          <p:cNvPr id="4098" name="Picture 2" descr="Fellowship of the Ring (group) | The One Wiki to Rule Them All | Fandom">
            <a:extLst>
              <a:ext uri="{FF2B5EF4-FFF2-40B4-BE49-F238E27FC236}">
                <a16:creationId xmlns:a16="http://schemas.microsoft.com/office/drawing/2014/main" id="{A2CF3FC8-45B0-4806-827B-1696EAAC9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74" b="12968"/>
          <a:stretch/>
        </p:blipFill>
        <p:spPr bwMode="auto">
          <a:xfrm>
            <a:off x="20" y="-77336"/>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4156" name="Group 4148">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4150" name="Freeform: Shape 4149">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57" name="Freeform: Shape 415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F495E4FB-EA18-404A-B280-540F0D2F02C1}"/>
              </a:ext>
            </a:extLst>
          </p:cNvPr>
          <p:cNvSpPr>
            <a:spLocks noGrp="1"/>
          </p:cNvSpPr>
          <p:nvPr>
            <p:ph idx="1"/>
          </p:nvPr>
        </p:nvSpPr>
        <p:spPr>
          <a:xfrm>
            <a:off x="5755641" y="4990788"/>
            <a:ext cx="5692774" cy="581291"/>
          </a:xfrm>
        </p:spPr>
        <p:txBody>
          <a:bodyPr>
            <a:normAutofit/>
          </a:bodyPr>
          <a:lstStyle/>
          <a:p>
            <a:pPr marL="0" marR="0" indent="0">
              <a:spcBef>
                <a:spcPts val="0"/>
              </a:spcBef>
              <a:spcAft>
                <a:spcPts val="600"/>
              </a:spcAft>
              <a:buNone/>
            </a:pPr>
            <a:r>
              <a:rPr lang="en-US" sz="2400">
                <a:solidFill>
                  <a:schemeClr val="bg1">
                    <a:alpha val="80000"/>
                  </a:schemeClr>
                </a:solidFill>
                <a:effectLst/>
                <a:latin typeface="Calibri" panose="020F0502020204030204" pitchFamily="34" charset="0"/>
                <a:ea typeface="Calibri" panose="020F0502020204030204" pitchFamily="34" charset="0"/>
              </a:rPr>
              <a:t>So, you’ve found your people. Now what? </a:t>
            </a:r>
          </a:p>
          <a:p>
            <a:pPr marL="0" marR="0" indent="0">
              <a:spcBef>
                <a:spcPts val="0"/>
              </a:spcBef>
              <a:spcAft>
                <a:spcPts val="600"/>
              </a:spcAft>
              <a:buNone/>
            </a:pPr>
            <a:endParaRPr lang="en-US" sz="2400" dirty="0">
              <a:solidFill>
                <a:schemeClr val="bg1">
                  <a:alpha val="80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937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Where Is Mount Doom in 'The Lord of the Rings'?">
            <a:extLst>
              <a:ext uri="{FF2B5EF4-FFF2-40B4-BE49-F238E27FC236}">
                <a16:creationId xmlns:a16="http://schemas.microsoft.com/office/drawing/2014/main" id="{8A03F3EA-E2FD-498E-812D-B8813722DA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5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EB4241-AF2E-4812-B428-96DCB14862C1}"/>
              </a:ext>
            </a:extLst>
          </p:cNvPr>
          <p:cNvSpPr txBox="1"/>
          <p:nvPr/>
        </p:nvSpPr>
        <p:spPr>
          <a:xfrm>
            <a:off x="6505153" y="452389"/>
            <a:ext cx="5237668" cy="2246769"/>
          </a:xfrm>
          <a:prstGeom prst="rect">
            <a:avLst/>
          </a:prstGeom>
          <a:noFill/>
        </p:spPr>
        <p:txBody>
          <a:bodyPr wrap="square" rtlCol="0">
            <a:spAutoFit/>
          </a:bodyPr>
          <a:lstStyle/>
          <a:p>
            <a:r>
              <a:rPr lang="en-US" sz="2800" dirty="0">
                <a:solidFill>
                  <a:schemeClr val="bg1"/>
                </a:solidFill>
              </a:rPr>
              <a:t>Battle the Information Vortex!</a:t>
            </a:r>
          </a:p>
          <a:p>
            <a:endParaRPr lang="en-US" sz="2800" dirty="0">
              <a:solidFill>
                <a:schemeClr val="bg1"/>
              </a:solidFill>
            </a:endParaRPr>
          </a:p>
          <a:p>
            <a:r>
              <a:rPr lang="en-US" sz="2800" dirty="0">
                <a:solidFill>
                  <a:schemeClr val="bg1"/>
                </a:solidFill>
              </a:rPr>
              <a:t>Enhance your communications! </a:t>
            </a:r>
          </a:p>
          <a:p>
            <a:endParaRPr lang="en-US" sz="2800" dirty="0">
              <a:solidFill>
                <a:schemeClr val="bg1"/>
              </a:solidFill>
            </a:endParaRPr>
          </a:p>
          <a:p>
            <a:r>
              <a:rPr lang="en-US" sz="2800" dirty="0">
                <a:solidFill>
                  <a:schemeClr val="bg1"/>
                </a:solidFill>
              </a:rPr>
              <a:t>Stay Accountable!  </a:t>
            </a:r>
          </a:p>
        </p:txBody>
      </p:sp>
    </p:spTree>
    <p:extLst>
      <p:ext uri="{BB962C8B-B14F-4D97-AF65-F5344CB8AC3E}">
        <p14:creationId xmlns:p14="http://schemas.microsoft.com/office/powerpoint/2010/main" val="418025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4" name="Rectangle 414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The Lord of the Rings: The Return of the King (2003) - IMDb">
            <a:extLst>
              <a:ext uri="{FF2B5EF4-FFF2-40B4-BE49-F238E27FC236}">
                <a16:creationId xmlns:a16="http://schemas.microsoft.com/office/drawing/2014/main" id="{A79C806A-CD61-46A2-AA89-9A1DE81D98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30"/>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4146" name="Rectangle 414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6539128" y="4901958"/>
            <a:ext cx="5452529" cy="976327"/>
          </a:xfrm>
        </p:spPr>
        <p:txBody>
          <a:bodyPr vert="horz" lIns="91440" tIns="45720" rIns="91440" bIns="45720" rtlCol="0" anchor="t">
            <a:normAutofit/>
          </a:bodyPr>
          <a:lstStyle/>
          <a:p>
            <a:r>
              <a:rPr lang="en-US" sz="5200" b="1" dirty="0">
                <a:solidFill>
                  <a:srgbClr val="FFFFFF"/>
                </a:solidFill>
              </a:rPr>
              <a:t>Case Study Time! </a:t>
            </a:r>
          </a:p>
        </p:txBody>
      </p:sp>
      <p:sp>
        <p:nvSpPr>
          <p:cNvPr id="4148" name="Rectangle 414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9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3" name="Rectangle 415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The Lord of the Rings: The Return of the King (2003) - IMDb">
            <a:extLst>
              <a:ext uri="{FF2B5EF4-FFF2-40B4-BE49-F238E27FC236}">
                <a16:creationId xmlns:a16="http://schemas.microsoft.com/office/drawing/2014/main" id="{A79C806A-CD61-46A2-AA89-9A1DE81D98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2" r="2941" b="-1"/>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55" name="Rectangle 415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335703" y="909273"/>
            <a:ext cx="5827166" cy="5039453"/>
          </a:xfrm>
          <a:noFill/>
        </p:spPr>
        <p:txBody>
          <a:bodyPr vert="horz" lIns="91440" tIns="45720" rIns="91440" bIns="45720" rtlCol="0" anchor="b">
            <a:normAutofit fontScale="90000"/>
          </a:bodyPr>
          <a:lstStyle/>
          <a:p>
            <a:r>
              <a:rPr lang="en-US" sz="2800" b="1" u="sng" dirty="0"/>
              <a:t>Hands-on examples: </a:t>
            </a:r>
            <a:br>
              <a:rPr lang="en-US" sz="2800" b="1" dirty="0"/>
            </a:br>
            <a:br>
              <a:rPr lang="en-US" sz="2800" b="1" dirty="0"/>
            </a:br>
            <a:r>
              <a:rPr lang="en-US" sz="2800" b="1" dirty="0"/>
              <a:t>Informing Strategy: </a:t>
            </a:r>
            <a:br>
              <a:rPr lang="en-US" sz="2800" b="1" dirty="0"/>
            </a:br>
            <a:r>
              <a:rPr lang="en-US" sz="2800" b="1" dirty="0"/>
              <a:t>Sector Scans – ex. Mining + </a:t>
            </a:r>
            <a:br>
              <a:rPr lang="en-US" sz="2800" b="1" dirty="0"/>
            </a:br>
            <a:r>
              <a:rPr lang="en-US" sz="2800" b="1" dirty="0"/>
              <a:t>developing prospect lists </a:t>
            </a:r>
            <a:br>
              <a:rPr lang="en-US" sz="2800" b="1" dirty="0"/>
            </a:br>
            <a:br>
              <a:rPr lang="en-US" sz="2800" b="1" dirty="0"/>
            </a:br>
            <a:r>
              <a:rPr lang="en-US" sz="2800" b="1" dirty="0"/>
              <a:t>Opportunities: </a:t>
            </a:r>
            <a:br>
              <a:rPr lang="en-US" sz="2800" b="1" dirty="0"/>
            </a:br>
            <a:r>
              <a:rPr lang="en-US" sz="2800" b="1" dirty="0"/>
              <a:t>Flagging concerns (framing asks)</a:t>
            </a:r>
            <a:br>
              <a:rPr lang="en-US" sz="2800" b="1" dirty="0"/>
            </a:br>
            <a:r>
              <a:rPr lang="en-US" sz="2800" b="1" dirty="0"/>
              <a:t>Brainstorming opportunities </a:t>
            </a:r>
            <a:br>
              <a:rPr lang="en-US" sz="2800" b="1" dirty="0"/>
            </a:br>
            <a:r>
              <a:rPr lang="en-US" sz="2800" b="1" dirty="0"/>
              <a:t>Meeting with Volunteers (amplify the research) </a:t>
            </a:r>
            <a:br>
              <a:rPr lang="en-US" sz="2800" b="1" dirty="0"/>
            </a:br>
            <a:r>
              <a:rPr lang="en-US" sz="2800" b="1" dirty="0"/>
              <a:t>Reporting back </a:t>
            </a:r>
            <a:br>
              <a:rPr lang="en-US" sz="2800" b="1" dirty="0"/>
            </a:br>
            <a:br>
              <a:rPr lang="en-US" sz="2800" b="1" dirty="0"/>
            </a:br>
            <a:r>
              <a:rPr lang="en-US" sz="2800" b="1" dirty="0"/>
              <a:t>Ongoing work/ shared accountability </a:t>
            </a:r>
            <a:br>
              <a:rPr lang="en-US" sz="2800" b="1" dirty="0"/>
            </a:br>
            <a:r>
              <a:rPr lang="en-US" sz="2800" b="1" dirty="0"/>
              <a:t>(we are all fundraisers!) </a:t>
            </a:r>
            <a:br>
              <a:rPr lang="en-US" sz="2800" b="1" dirty="0"/>
            </a:br>
            <a:endParaRPr lang="en-US" sz="2800" b="1" dirty="0"/>
          </a:p>
        </p:txBody>
      </p:sp>
    </p:spTree>
    <p:extLst>
      <p:ext uri="{BB962C8B-B14F-4D97-AF65-F5344CB8AC3E}">
        <p14:creationId xmlns:p14="http://schemas.microsoft.com/office/powerpoint/2010/main" val="382255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3" name="Rectangle 415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The Lord of the Rings: The Return of the King (2003) - IMDb">
            <a:extLst>
              <a:ext uri="{FF2B5EF4-FFF2-40B4-BE49-F238E27FC236}">
                <a16:creationId xmlns:a16="http://schemas.microsoft.com/office/drawing/2014/main" id="{A79C806A-CD61-46A2-AA89-9A1DE81D98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2" r="2941" b="-1"/>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55" name="Rectangle 415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267309" y="1176584"/>
            <a:ext cx="5827166" cy="4261690"/>
          </a:xfrm>
          <a:noFill/>
        </p:spPr>
        <p:txBody>
          <a:bodyPr vert="horz" lIns="91440" tIns="45720" rIns="91440" bIns="45720" rtlCol="0" anchor="b">
            <a:normAutofit/>
          </a:bodyPr>
          <a:lstStyle/>
          <a:p>
            <a:r>
              <a:rPr lang="en-US" sz="2800" b="1" u="sng" dirty="0"/>
              <a:t>Process examples: </a:t>
            </a:r>
            <a:br>
              <a:rPr lang="en-US" sz="2800" b="1" dirty="0"/>
            </a:br>
            <a:br>
              <a:rPr lang="en-US" sz="2800" b="1" dirty="0"/>
            </a:br>
            <a:r>
              <a:rPr lang="en-US" sz="2800" b="1" dirty="0"/>
              <a:t>Moves Management </a:t>
            </a:r>
            <a:br>
              <a:rPr lang="en-US" sz="2800" b="1" dirty="0"/>
            </a:br>
            <a:r>
              <a:rPr lang="en-US" sz="2800" b="1" dirty="0"/>
              <a:t>Transformational Gift List @Women’s</a:t>
            </a:r>
            <a:br>
              <a:rPr lang="en-US" sz="2800" b="1" dirty="0"/>
            </a:br>
            <a:r>
              <a:rPr lang="en-US" sz="2800" b="1" dirty="0"/>
              <a:t>Staying focused </a:t>
            </a:r>
            <a:br>
              <a:rPr lang="en-US" sz="2800" b="1" dirty="0"/>
            </a:br>
            <a:r>
              <a:rPr lang="en-US" sz="2800" b="1" dirty="0"/>
              <a:t>Enhanced </a:t>
            </a:r>
            <a:r>
              <a:rPr lang="en-US" sz="2800" b="1" dirty="0" err="1"/>
              <a:t>rigour</a:t>
            </a:r>
            <a:r>
              <a:rPr lang="en-US" sz="2800" b="1" dirty="0"/>
              <a:t> </a:t>
            </a:r>
            <a:br>
              <a:rPr lang="en-US" sz="2800" b="1" dirty="0"/>
            </a:br>
            <a:r>
              <a:rPr lang="en-US" sz="2800" b="1" dirty="0"/>
              <a:t>Fluid processes/ allowed to change week to week when needed </a:t>
            </a:r>
            <a:br>
              <a:rPr lang="en-US" sz="2800" b="1" dirty="0"/>
            </a:br>
            <a:br>
              <a:rPr lang="en-US" sz="2800" b="1" dirty="0"/>
            </a:br>
            <a:r>
              <a:rPr lang="en-US" sz="2800" b="1" dirty="0"/>
              <a:t>Process must always drive activity!  </a:t>
            </a:r>
          </a:p>
        </p:txBody>
      </p:sp>
    </p:spTree>
    <p:extLst>
      <p:ext uri="{BB962C8B-B14F-4D97-AF65-F5344CB8AC3E}">
        <p14:creationId xmlns:p14="http://schemas.microsoft.com/office/powerpoint/2010/main" val="354545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rd Of The Rings: The Return Of The King - 49 References, Easter Eggs, And  Things You Missed - GameSpot">
            <a:extLst>
              <a:ext uri="{FF2B5EF4-FFF2-40B4-BE49-F238E27FC236}">
                <a16:creationId xmlns:a16="http://schemas.microsoft.com/office/drawing/2014/main" id="{A7359C98-FFD4-4B2D-9918-A40AC51F82BA}"/>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Ideal State </a:t>
            </a:r>
          </a:p>
        </p:txBody>
      </p:sp>
    </p:spTree>
    <p:extLst>
      <p:ext uri="{BB962C8B-B14F-4D97-AF65-F5344CB8AC3E}">
        <p14:creationId xmlns:p14="http://schemas.microsoft.com/office/powerpoint/2010/main" val="159576005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8" name="Rectangle 4132">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798297E9-F35B-4A69-AD8E-30C7249BD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a:stretch/>
        </p:blipFill>
        <p:spPr bwMode="auto">
          <a:xfrm>
            <a:off x="23"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4139" name="Rectangle 413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127102" y="5092164"/>
            <a:ext cx="4397044" cy="1054704"/>
          </a:xfrm>
        </p:spPr>
        <p:txBody>
          <a:bodyPr vert="horz" lIns="91440" tIns="45720" rIns="91440" bIns="45720" rtlCol="0" anchor="t">
            <a:normAutofit/>
          </a:bodyPr>
          <a:lstStyle/>
          <a:p>
            <a:pPr algn="ctr"/>
            <a:r>
              <a:rPr lang="en-US" sz="5200" b="1" dirty="0">
                <a:solidFill>
                  <a:srgbClr val="FFFFFF"/>
                </a:solidFill>
              </a:rPr>
              <a:t>Thank you!</a:t>
            </a:r>
          </a:p>
        </p:txBody>
      </p:sp>
      <p:sp>
        <p:nvSpPr>
          <p:cNvPr id="4137" name="Rectangle 413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4AAFD4-9823-43D4-9B34-C3C31B69A7B5}"/>
              </a:ext>
            </a:extLst>
          </p:cNvPr>
          <p:cNvSpPr txBox="1">
            <a:spLocks/>
          </p:cNvSpPr>
          <p:nvPr/>
        </p:nvSpPr>
        <p:spPr>
          <a:xfrm>
            <a:off x="6456689" y="4782618"/>
            <a:ext cx="6579373" cy="20753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FFFF"/>
                </a:solidFill>
              </a:rPr>
              <a:t>Questions?</a:t>
            </a:r>
          </a:p>
          <a:p>
            <a:pPr algn="ctr"/>
            <a:r>
              <a:rPr lang="en-US" sz="3200" b="1" dirty="0">
                <a:solidFill>
                  <a:srgbClr val="FFFFFF"/>
                </a:solidFill>
              </a:rPr>
              <a:t> </a:t>
            </a:r>
          </a:p>
          <a:p>
            <a:pPr algn="ctr"/>
            <a:r>
              <a:rPr lang="en-US" sz="3200" b="1" dirty="0">
                <a:solidFill>
                  <a:srgbClr val="FFFFFF"/>
                </a:solidFill>
              </a:rPr>
              <a:t>Shared experience? </a:t>
            </a:r>
          </a:p>
        </p:txBody>
      </p:sp>
    </p:spTree>
    <p:extLst>
      <p:ext uri="{BB962C8B-B14F-4D97-AF65-F5344CB8AC3E}">
        <p14:creationId xmlns:p14="http://schemas.microsoft.com/office/powerpoint/2010/main" val="305013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0" name="Rectangle 1039">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On location in Middle-earth: the best sites for touring the Lord of the  Rings - Lonely Planet">
            <a:extLst>
              <a:ext uri="{FF2B5EF4-FFF2-40B4-BE49-F238E27FC236}">
                <a16:creationId xmlns:a16="http://schemas.microsoft.com/office/drawing/2014/main" id="{D24B2BE3-DD05-4212-8585-651E5C0E6B89}"/>
              </a:ext>
            </a:extLst>
          </p:cNvPr>
          <p:cNvPicPr>
            <a:picLocks noChangeAspect="1" noChangeArrowheads="1"/>
          </p:cNvPicPr>
          <p:nvPr/>
        </p:nvPicPr>
        <p:blipFill rotWithShape="1">
          <a:blip r:embed="rId2" cstate="print">
            <a:alphaModFix amt="60000"/>
            <a:extLst>
              <a:ext uri="{28A0092B-C50C-407E-A947-70E740481C1C}">
                <a14:useLocalDpi xmlns:a14="http://schemas.microsoft.com/office/drawing/2010/main" val="0"/>
              </a:ext>
            </a:extLst>
          </a:blip>
          <a:src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79A00DE-E689-461B-AEA9-7A9874BA120A}"/>
              </a:ext>
            </a:extLst>
          </p:cNvPr>
          <p:cNvSpPr>
            <a:spLocks noGrp="1"/>
          </p:cNvSpPr>
          <p:nvPr>
            <p:ph type="title"/>
          </p:nvPr>
        </p:nvSpPr>
        <p:spPr>
          <a:xfrm>
            <a:off x="1198180" y="1832788"/>
            <a:ext cx="9792471" cy="2057037"/>
          </a:xfrm>
        </p:spPr>
        <p:txBody>
          <a:bodyPr vert="horz" lIns="91440" tIns="45720" rIns="91440" bIns="45720" rtlCol="0" anchor="ctr">
            <a:normAutofit/>
          </a:bodyPr>
          <a:lstStyle/>
          <a:p>
            <a:r>
              <a:rPr lang="en-US" b="1" dirty="0">
                <a:solidFill>
                  <a:srgbClr val="FFFFFF"/>
                </a:solidFill>
              </a:rPr>
              <a:t>Introducing – Jenn and Megan!</a:t>
            </a:r>
          </a:p>
        </p:txBody>
      </p:sp>
    </p:spTree>
    <p:extLst>
      <p:ext uri="{BB962C8B-B14F-4D97-AF65-F5344CB8AC3E}">
        <p14:creationId xmlns:p14="http://schemas.microsoft.com/office/powerpoint/2010/main" val="388847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 name="Rectangle 310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olkien's drawings reveal a wizard at work | 1843">
            <a:extLst>
              <a:ext uri="{FF2B5EF4-FFF2-40B4-BE49-F238E27FC236}">
                <a16:creationId xmlns:a16="http://schemas.microsoft.com/office/drawing/2014/main" id="{EE1FA5E5-AEBD-4CE9-B996-678B00216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01" b="9599"/>
          <a:stretch/>
        </p:blipFill>
        <p:spPr bwMode="auto">
          <a:xfrm>
            <a:off x="-3049"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10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E04A7D2-0796-4CE5-8678-BE2E78DC8C47}"/>
              </a:ext>
            </a:extLst>
          </p:cNvPr>
          <p:cNvSpPr>
            <a:spLocks noGrp="1"/>
          </p:cNvSpPr>
          <p:nvPr>
            <p:ph type="title"/>
          </p:nvPr>
        </p:nvSpPr>
        <p:spPr>
          <a:xfrm>
            <a:off x="1358537" y="3788229"/>
            <a:ext cx="10058400" cy="2471448"/>
          </a:xfrm>
          <a:solidFill>
            <a:schemeClr val="bg1">
              <a:lumMod val="75000"/>
              <a:alpha val="61000"/>
            </a:schemeClr>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200" b="1" dirty="0"/>
              <a:t>Framing for today - Who is our hero?</a:t>
            </a:r>
            <a:br>
              <a:rPr lang="en-US" sz="3200" b="1" dirty="0"/>
            </a:br>
            <a:r>
              <a:rPr lang="en-US" sz="3200" b="1" dirty="0"/>
              <a:t>Language choices for today</a:t>
            </a:r>
            <a:br>
              <a:rPr lang="en-US" sz="3200" b="1" dirty="0"/>
            </a:br>
            <a:r>
              <a:rPr lang="en-US" sz="3200" b="1" dirty="0"/>
              <a:t>Yes, we are using Lord of the Rings to make our case</a:t>
            </a:r>
            <a:br>
              <a:rPr lang="en-US" sz="3200" b="1" dirty="0"/>
            </a:br>
            <a:r>
              <a:rPr lang="en-US" sz="3200" b="1" dirty="0"/>
              <a:t>Yes, we are open to using additional Fantasy/ </a:t>
            </a:r>
            <a:br>
              <a:rPr lang="en-US" sz="3200" b="1" dirty="0"/>
            </a:br>
            <a:r>
              <a:rPr lang="en-US" sz="3200" b="1" dirty="0"/>
              <a:t>Sci-fi references as needed </a:t>
            </a:r>
          </a:p>
        </p:txBody>
      </p:sp>
    </p:spTree>
    <p:extLst>
      <p:ext uri="{BB962C8B-B14F-4D97-AF65-F5344CB8AC3E}">
        <p14:creationId xmlns:p14="http://schemas.microsoft.com/office/powerpoint/2010/main" val="90571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8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Lonely Mountain Wallpapers - Top Free Lonely Mountain Backgrounds -  WallpaperAccess">
            <a:extLst>
              <a:ext uri="{FF2B5EF4-FFF2-40B4-BE49-F238E27FC236}">
                <a16:creationId xmlns:a16="http://schemas.microsoft.com/office/drawing/2014/main" id="{6651E9B4-414B-485B-A7DA-53710B38FC69}"/>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107" r="21341"/>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kern="1200" dirty="0">
                <a:solidFill>
                  <a:srgbClr val="FFFFFF"/>
                </a:solidFill>
                <a:latin typeface="+mj-lt"/>
                <a:ea typeface="+mj-ea"/>
                <a:cs typeface="+mj-cs"/>
              </a:rPr>
              <a:t>The hero’s journey – THE QUEST  </a:t>
            </a:r>
          </a:p>
        </p:txBody>
      </p:sp>
      <p:pic>
        <p:nvPicPr>
          <p:cNvPr id="3074" name="Picture 2" descr="Pin on The Hobbit / LOTR">
            <a:extLst>
              <a:ext uri="{FF2B5EF4-FFF2-40B4-BE49-F238E27FC236}">
                <a16:creationId xmlns:a16="http://schemas.microsoft.com/office/drawing/2014/main" id="{7670AB1A-9BE2-40A3-BF59-BDB374EFFF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48" r="15569" b="2"/>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2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ilm - The Lord Of The Rings - The Fellowship Of The Ring - Into Film">
            <a:extLst>
              <a:ext uri="{FF2B5EF4-FFF2-40B4-BE49-F238E27FC236}">
                <a16:creationId xmlns:a16="http://schemas.microsoft.com/office/drawing/2014/main" id="{920F39C7-376A-4595-8493-269CD1713297}"/>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1111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1524000" y="2129246"/>
            <a:ext cx="9144000" cy="1893634"/>
          </a:xfrm>
        </p:spPr>
        <p:txBody>
          <a:bodyPr vert="horz" lIns="91440" tIns="45720" rIns="91440" bIns="45720" rtlCol="0" anchor="b">
            <a:normAutofit/>
          </a:bodyPr>
          <a:lstStyle/>
          <a:p>
            <a:pPr algn="ctr"/>
            <a:r>
              <a:rPr lang="en-US" sz="6000" b="1" dirty="0">
                <a:solidFill>
                  <a:srgbClr val="FFFFFF"/>
                </a:solidFill>
              </a:rPr>
              <a:t>How to venture out:</a:t>
            </a:r>
            <a:br>
              <a:rPr lang="en-US" sz="6000" b="1" dirty="0">
                <a:solidFill>
                  <a:srgbClr val="FFFFFF"/>
                </a:solidFill>
              </a:rPr>
            </a:br>
            <a:r>
              <a:rPr lang="en-US" sz="6000" b="1" dirty="0">
                <a:solidFill>
                  <a:srgbClr val="FFFFFF"/>
                </a:solidFill>
              </a:rPr>
              <a:t>THE PATH</a:t>
            </a:r>
          </a:p>
        </p:txBody>
      </p:sp>
    </p:spTree>
    <p:extLst>
      <p:ext uri="{BB962C8B-B14F-4D97-AF65-F5344CB8AC3E}">
        <p14:creationId xmlns:p14="http://schemas.microsoft.com/office/powerpoint/2010/main" val="24062061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ilm - The Lord Of The Rings - The Fellowship Of The Ring - Into Film">
            <a:extLst>
              <a:ext uri="{FF2B5EF4-FFF2-40B4-BE49-F238E27FC236}">
                <a16:creationId xmlns:a16="http://schemas.microsoft.com/office/drawing/2014/main" id="{920F39C7-376A-4595-8493-269CD1713297}"/>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1111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1524000" y="2271563"/>
            <a:ext cx="9144000" cy="1039048"/>
          </a:xfrm>
        </p:spPr>
        <p:txBody>
          <a:bodyPr vert="horz" lIns="91440" tIns="45720" rIns="91440" bIns="45720" rtlCol="0" anchor="b">
            <a:normAutofit/>
          </a:bodyPr>
          <a:lstStyle/>
          <a:p>
            <a:pPr algn="ctr"/>
            <a:r>
              <a:rPr lang="en-US" sz="6000" b="1" dirty="0">
                <a:solidFill>
                  <a:srgbClr val="FFFFFF"/>
                </a:solidFill>
              </a:rPr>
              <a:t>Ask Questions, be persistent!</a:t>
            </a:r>
          </a:p>
        </p:txBody>
      </p:sp>
    </p:spTree>
    <p:extLst>
      <p:ext uri="{BB962C8B-B14F-4D97-AF65-F5344CB8AC3E}">
        <p14:creationId xmlns:p14="http://schemas.microsoft.com/office/powerpoint/2010/main" val="22701436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ilm - The Lord Of The Rings - The Fellowship Of The Ring - Into Film">
            <a:extLst>
              <a:ext uri="{FF2B5EF4-FFF2-40B4-BE49-F238E27FC236}">
                <a16:creationId xmlns:a16="http://schemas.microsoft.com/office/drawing/2014/main" id="{920F39C7-376A-4595-8493-269CD17132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11" t="9091" r="3843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615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368687" y="1234962"/>
            <a:ext cx="9455291" cy="4733224"/>
          </a:xfrm>
        </p:spPr>
        <p:txBody>
          <a:bodyPr vert="horz" lIns="91440" tIns="45720" rIns="91440" bIns="45720" rtlCol="0" anchor="b">
            <a:normAutofit fontScale="90000"/>
          </a:bodyPr>
          <a:lstStyle/>
          <a:p>
            <a:r>
              <a:rPr lang="en-US" sz="3200" b="1" dirty="0"/>
              <a:t>How is my work being used?</a:t>
            </a:r>
            <a:br>
              <a:rPr lang="en-US" sz="3200" b="1" dirty="0"/>
            </a:br>
            <a:br>
              <a:rPr lang="en-US" sz="3200" b="1" dirty="0"/>
            </a:br>
            <a:r>
              <a:rPr lang="en-US" sz="3200" b="1" dirty="0"/>
              <a:t>What sorts of information are you looking for?</a:t>
            </a:r>
            <a:br>
              <a:rPr lang="en-US" sz="3200" b="1" dirty="0"/>
            </a:br>
            <a:br>
              <a:rPr lang="en-US" sz="3200" b="1" dirty="0"/>
            </a:br>
            <a:r>
              <a:rPr lang="en-US" sz="3200" b="1" dirty="0"/>
              <a:t>What are you hoping to learn? </a:t>
            </a:r>
            <a:br>
              <a:rPr lang="en-US" sz="3200" b="1" dirty="0"/>
            </a:br>
            <a:br>
              <a:rPr lang="en-US" sz="3200" b="1" dirty="0"/>
            </a:br>
            <a:r>
              <a:rPr lang="en-US" sz="3200" b="1" dirty="0"/>
              <a:t>Can I be part of the briefing meeting/ discussion? </a:t>
            </a:r>
            <a:br>
              <a:rPr lang="en-US" sz="3200" b="1" dirty="0"/>
            </a:br>
            <a:br>
              <a:rPr lang="en-US" sz="3200" b="1" dirty="0"/>
            </a:br>
            <a:r>
              <a:rPr lang="en-US" sz="3200" b="1" dirty="0"/>
              <a:t>Can you let me know how the meeting went?</a:t>
            </a:r>
            <a:br>
              <a:rPr lang="en-US" sz="3200" b="1" dirty="0"/>
            </a:br>
            <a:br>
              <a:rPr lang="en-US" sz="3200" b="1" dirty="0"/>
            </a:br>
            <a:r>
              <a:rPr lang="en-US" sz="3200" b="1" dirty="0"/>
              <a:t>(Did we miss any questions?)  </a:t>
            </a:r>
            <a:br>
              <a:rPr lang="en-US" sz="3200" b="1" dirty="0"/>
            </a:br>
            <a:r>
              <a:rPr lang="en-US" sz="3200" b="1" dirty="0"/>
              <a:t> </a:t>
            </a:r>
            <a:br>
              <a:rPr lang="en-US" sz="3200" b="1" dirty="0"/>
            </a:br>
            <a:endParaRPr lang="en-US" sz="3200" b="1" dirty="0"/>
          </a:p>
        </p:txBody>
      </p:sp>
      <p:sp>
        <p:nvSpPr>
          <p:cNvPr id="6160" name="Rectangle 615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62" name="Rectangle 616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7ED2A34-BF66-4D55-90BC-496C6A6EBBDC}"/>
              </a:ext>
            </a:extLst>
          </p:cNvPr>
          <p:cNvSpPr/>
          <p:nvPr/>
        </p:nvSpPr>
        <p:spPr>
          <a:xfrm>
            <a:off x="199269" y="162709"/>
            <a:ext cx="1267608" cy="60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2896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2078" name="Rectangle 2077">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6981825" y="1641752"/>
            <a:ext cx="4391024" cy="1323439"/>
          </a:xfrm>
        </p:spPr>
        <p:txBody>
          <a:bodyPr anchor="t">
            <a:normAutofit/>
          </a:bodyPr>
          <a:lstStyle/>
          <a:p>
            <a:r>
              <a:rPr lang="en-US" sz="3700" b="1" dirty="0">
                <a:solidFill>
                  <a:schemeClr val="bg1"/>
                </a:solidFill>
                <a:latin typeface="+mn-lt"/>
              </a:rPr>
              <a:t>What happens when we venture out? </a:t>
            </a:r>
          </a:p>
        </p:txBody>
      </p:sp>
      <p:pic>
        <p:nvPicPr>
          <p:cNvPr id="2050" name="Picture 2" descr="The Lord of the Rings | Lord of the rings, The hobbit, Fellowship of the  ring">
            <a:extLst>
              <a:ext uri="{FF2B5EF4-FFF2-40B4-BE49-F238E27FC236}">
                <a16:creationId xmlns:a16="http://schemas.microsoft.com/office/drawing/2014/main" id="{9F48EAAB-E96C-4A97-84AF-FB0D508B17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90" r="10734" b="-1"/>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80" name="Group 2079">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081" name="Freeform: Shape 2080">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2" name="Freeform: Shape 2081">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F495E4FB-EA18-404A-B280-540F0D2F02C1}"/>
              </a:ext>
            </a:extLst>
          </p:cNvPr>
          <p:cNvSpPr>
            <a:spLocks noGrp="1"/>
          </p:cNvSpPr>
          <p:nvPr>
            <p:ph idx="1"/>
          </p:nvPr>
        </p:nvSpPr>
        <p:spPr>
          <a:xfrm>
            <a:off x="6981826" y="3146400"/>
            <a:ext cx="4391024" cy="1177406"/>
          </a:xfrm>
        </p:spPr>
        <p:txBody>
          <a:bodyPr>
            <a:normAutofit/>
          </a:bodyPr>
          <a:lstStyle/>
          <a:p>
            <a:pPr marL="0" marR="0" indent="0">
              <a:spcBef>
                <a:spcPts val="0"/>
              </a:spcBef>
              <a:spcAft>
                <a:spcPts val="600"/>
              </a:spcAft>
              <a:buNone/>
            </a:pPr>
            <a:r>
              <a:rPr lang="en-US" sz="2400" b="1" dirty="0">
                <a:solidFill>
                  <a:schemeClr val="bg1">
                    <a:alpha val="80000"/>
                  </a:schemeClr>
                </a:solidFill>
                <a:effectLst/>
                <a:latin typeface="Calibri" panose="020F0502020204030204" pitchFamily="34" charset="0"/>
                <a:ea typeface="Calibri" panose="020F0502020204030204" pitchFamily="34" charset="0"/>
              </a:rPr>
              <a:t>…into the big wide world with all you yucky extroverts. </a:t>
            </a:r>
          </a:p>
          <a:p>
            <a:pPr marL="0" marR="0" indent="0">
              <a:spcBef>
                <a:spcPts val="0"/>
              </a:spcBef>
              <a:spcAft>
                <a:spcPts val="600"/>
              </a:spcAft>
              <a:buNone/>
            </a:pPr>
            <a:endParaRPr lang="en-US" sz="2400" dirty="0">
              <a:solidFill>
                <a:schemeClr val="bg1">
                  <a:alpha val="80000"/>
                </a:schemeClr>
              </a:solidFill>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2400" dirty="0">
              <a:solidFill>
                <a:schemeClr val="bg1">
                  <a:alpha val="80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9183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7" name="Rectangle 310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in on The Hobbit / LOTR">
            <a:extLst>
              <a:ext uri="{FF2B5EF4-FFF2-40B4-BE49-F238E27FC236}">
                <a16:creationId xmlns:a16="http://schemas.microsoft.com/office/drawing/2014/main" id="{7670AB1A-9BE2-40A3-BF59-BDB374EFFF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10" r="10946" b="278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109" name="Rectangle 310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4E8BFF-A880-45E3-81E9-96B8B1427B13}"/>
              </a:ext>
            </a:extLst>
          </p:cNvPr>
          <p:cNvSpPr>
            <a:spLocks noGrp="1"/>
          </p:cNvSpPr>
          <p:nvPr>
            <p:ph type="title"/>
          </p:nvPr>
        </p:nvSpPr>
        <p:spPr>
          <a:xfrm>
            <a:off x="481029" y="952900"/>
            <a:ext cx="6391410" cy="4395801"/>
          </a:xfrm>
        </p:spPr>
        <p:txBody>
          <a:bodyPr vert="horz" lIns="91440" tIns="45720" rIns="91440" bIns="45720" rtlCol="0" anchor="b">
            <a:normAutofit/>
          </a:bodyPr>
          <a:lstStyle/>
          <a:p>
            <a:r>
              <a:rPr lang="en-US" sz="2400" b="1" dirty="0"/>
              <a:t>How do conversations about donors sounds across your teams?</a:t>
            </a:r>
            <a:br>
              <a:rPr lang="en-US" sz="2400" b="1" dirty="0"/>
            </a:br>
            <a:br>
              <a:rPr lang="en-US" sz="2400" b="1" dirty="0"/>
            </a:br>
            <a:r>
              <a:rPr lang="en-US" sz="2400" b="1" dirty="0"/>
              <a:t>Who is doing most of the talking?  </a:t>
            </a:r>
            <a:br>
              <a:rPr lang="en-US" sz="2400" b="1" dirty="0"/>
            </a:br>
            <a:br>
              <a:rPr lang="en-US" sz="2400" b="1" dirty="0"/>
            </a:br>
            <a:r>
              <a:rPr lang="en-US" sz="2400" b="1" dirty="0"/>
              <a:t>Re-framing the work - the ‘why’</a:t>
            </a:r>
            <a:br>
              <a:rPr lang="en-US" sz="2400" b="1" dirty="0"/>
            </a:br>
            <a:br>
              <a:rPr lang="en-US" sz="2400" b="1" dirty="0"/>
            </a:br>
            <a:r>
              <a:rPr lang="en-US" sz="2400" b="1" dirty="0"/>
              <a:t>Moving from “who is the person /do they have capacity?” to “why would they be interested in supporting us/ be involved?”</a:t>
            </a:r>
            <a:br>
              <a:rPr lang="en-US" sz="3200" b="1" dirty="0"/>
            </a:br>
            <a:br>
              <a:rPr lang="en-US" sz="3200" b="1" dirty="0"/>
            </a:br>
            <a:endParaRPr lang="en-US" sz="3200" b="1" dirty="0"/>
          </a:p>
        </p:txBody>
      </p:sp>
      <p:sp>
        <p:nvSpPr>
          <p:cNvPr id="3111" name="Rectangle 31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13" name="Rectangle 31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734996B-A579-4FAE-8756-26FA556C6903}"/>
              </a:ext>
            </a:extLst>
          </p:cNvPr>
          <p:cNvSpPr/>
          <p:nvPr/>
        </p:nvSpPr>
        <p:spPr>
          <a:xfrm>
            <a:off x="199269" y="162709"/>
            <a:ext cx="1267608" cy="60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544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21212</TotalTime>
  <Words>2008</Words>
  <Application>Microsoft Office PowerPoint</Application>
  <PresentationFormat>Widescreen</PresentationFormat>
  <Paragraphs>223</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How to train your Fundraiser  The Power of Partnership – Using Strategic Prospect Research to Drive Fundraising Strategy  Presented by:  Jennifer Maddock - Manager Prospect Research, WCHF Megan Skyvington, CFRE - Director, Philanthropy – Corporate Giving and Partnerships, WCHF</vt:lpstr>
      <vt:lpstr>Introducing – Jenn and Megan!</vt:lpstr>
      <vt:lpstr>Framing for today - Who is our hero? Language choices for today Yes, we are using Lord of the Rings to make our case Yes, we are open to using additional Fantasy/  Sci-fi references as needed </vt:lpstr>
      <vt:lpstr>The hero’s journey – THE QUEST  </vt:lpstr>
      <vt:lpstr>How to venture out: THE PATH</vt:lpstr>
      <vt:lpstr>Ask Questions, be persistent!</vt:lpstr>
      <vt:lpstr>How is my work being used?  What sorts of information are you looking for?  What are you hoping to learn?   Can I be part of the briefing meeting/ discussion?   Can you let me know how the meeting went?  (Did we miss any questions?)     </vt:lpstr>
      <vt:lpstr>What happens when we venture out? </vt:lpstr>
      <vt:lpstr>How do conversations about donors sounds across your teams?  Who is doing most of the talking?    Re-framing the work - the ‘why’  Moving from “who is the person /do they have capacity?” to “why would they be interested in supporting us/ be involved?”  </vt:lpstr>
      <vt:lpstr>What does the other side think…the yucky extroverts </vt:lpstr>
      <vt:lpstr>What are you seeing that I’m not?   What do you think I’m missing?   Thank you for this work, what does this profile tell you?   Where would you focus this prospect’s attention?  What would you imagine is important to this person?  Be quiet. Make space. Ask questions before delivering your thoughts. Fundraising is a team sport! </vt:lpstr>
      <vt:lpstr>How do we unite the Fellowship? </vt:lpstr>
      <vt:lpstr>PowerPoint Presentation</vt:lpstr>
      <vt:lpstr>Case Study Time! </vt:lpstr>
      <vt:lpstr>Hands-on examples:   Informing Strategy:  Sector Scans – ex. Mining +  developing prospect lists   Opportunities:  Flagging concerns (framing asks) Brainstorming opportunities  Meeting with Volunteers (amplify the research)  Reporting back   Ongoing work/ shared accountability  (we are all fundraisers!)  </vt:lpstr>
      <vt:lpstr>Process examples:   Moves Management  Transformational Gift List @Women’s Staying focused  Enhanced rigour  Fluid processes/ allowed to change week to week when needed   Process must always drive activity!  </vt:lpstr>
      <vt:lpstr>Ideal State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Brittney</dc:creator>
  <cp:lastModifiedBy>Skyvington, Megan</cp:lastModifiedBy>
  <cp:revision>674</cp:revision>
  <cp:lastPrinted>2022-10-12T12:13:25Z</cp:lastPrinted>
  <dcterms:created xsi:type="dcterms:W3CDTF">2017-03-07T15:49:18Z</dcterms:created>
  <dcterms:modified xsi:type="dcterms:W3CDTF">2022-10-19T15:15:21Z</dcterms:modified>
</cp:coreProperties>
</file>